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66" r:id="rId2"/>
    <p:sldId id="333" r:id="rId3"/>
    <p:sldId id="314" r:id="rId4"/>
    <p:sldId id="461" r:id="rId5"/>
    <p:sldId id="277" r:id="rId6"/>
    <p:sldId id="319" r:id="rId7"/>
    <p:sldId id="345" r:id="rId8"/>
    <p:sldId id="258" r:id="rId9"/>
    <p:sldId id="267" r:id="rId10"/>
    <p:sldId id="272" r:id="rId11"/>
    <p:sldId id="321" r:id="rId12"/>
    <p:sldId id="422" r:id="rId13"/>
    <p:sldId id="463" r:id="rId14"/>
    <p:sldId id="449" r:id="rId15"/>
    <p:sldId id="440" r:id="rId16"/>
    <p:sldId id="441" r:id="rId17"/>
    <p:sldId id="442" r:id="rId18"/>
    <p:sldId id="443" r:id="rId19"/>
    <p:sldId id="444" r:id="rId20"/>
    <p:sldId id="445" r:id="rId21"/>
    <p:sldId id="446" r:id="rId22"/>
    <p:sldId id="432" r:id="rId23"/>
    <p:sldId id="464" r:id="rId24"/>
    <p:sldId id="452" r:id="rId25"/>
    <p:sldId id="465" r:id="rId26"/>
    <p:sldId id="466" r:id="rId27"/>
    <p:sldId id="455" r:id="rId28"/>
    <p:sldId id="467" r:id="rId29"/>
    <p:sldId id="436" r:id="rId30"/>
    <p:sldId id="439" r:id="rId31"/>
  </p:sldIdLst>
  <p:sldSz cx="9144000" cy="6858000" type="screen4x3"/>
  <p:notesSz cx="7010400" cy="9296400"/>
  <p:defaultTextStyle>
    <a:defPPr>
      <a:defRPr lang="en-US"/>
    </a:defPPr>
    <a:lvl1pPr algn="l" rtl="0" fontAlgn="base">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6"/>
    <a:srgbClr val="FF0066"/>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14" autoAdjust="0"/>
    <p:restoredTop sz="94660"/>
  </p:normalViewPr>
  <p:slideViewPr>
    <p:cSldViewPr snapToGrid="0">
      <p:cViewPr varScale="1">
        <p:scale>
          <a:sx n="106" d="100"/>
          <a:sy n="106" d="100"/>
        </p:scale>
        <p:origin x="1182" y="96"/>
      </p:cViewPr>
      <p:guideLst>
        <p:guide orient="horz" pos="2160"/>
        <p:guide pos="2880"/>
      </p:guideLst>
    </p:cSldViewPr>
  </p:slideViewPr>
  <p:notesTextViewPr>
    <p:cViewPr>
      <p:scale>
        <a:sx n="3" d="2"/>
        <a:sy n="3" d="2"/>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A8CDC00-D963-4BE7-AB37-321008C1FFA7}" type="doc">
      <dgm:prSet loTypeId="urn:microsoft.com/office/officeart/2005/8/layout/hProcess11" loCatId="process" qsTypeId="urn:microsoft.com/office/officeart/2005/8/quickstyle/simple1" qsCatId="simple" csTypeId="urn:microsoft.com/office/officeart/2005/8/colors/accent1_2" csCatId="accent1" phldr="1"/>
      <dgm:spPr/>
    </dgm:pt>
    <dgm:pt modelId="{F6DCDEBE-C46C-4DD8-AF87-70E262907588}">
      <dgm:prSet phldrT="[Text]"/>
      <dgm:spPr/>
      <dgm:t>
        <a:bodyPr/>
        <a:lstStyle/>
        <a:p>
          <a:pPr algn="l"/>
          <a:r>
            <a:rPr lang="en-US" dirty="0" smtClean="0"/>
            <a:t>6-30-2016       *Phase 5 Development Items Completed</a:t>
          </a:r>
          <a:endParaRPr lang="en-US" dirty="0"/>
        </a:p>
      </dgm:t>
    </dgm:pt>
    <dgm:pt modelId="{27DF94D1-5699-4020-951A-8A00F7A64472}" type="parTrans" cxnId="{59AECE8B-5765-4A9F-B897-61552B99CF66}">
      <dgm:prSet/>
      <dgm:spPr/>
      <dgm:t>
        <a:bodyPr/>
        <a:lstStyle/>
        <a:p>
          <a:endParaRPr lang="en-US"/>
        </a:p>
      </dgm:t>
    </dgm:pt>
    <dgm:pt modelId="{84744025-663B-4228-AE62-38FB32AABB97}" type="sibTrans" cxnId="{59AECE8B-5765-4A9F-B897-61552B99CF66}">
      <dgm:prSet/>
      <dgm:spPr/>
      <dgm:t>
        <a:bodyPr/>
        <a:lstStyle/>
        <a:p>
          <a:endParaRPr lang="en-US"/>
        </a:p>
      </dgm:t>
    </dgm:pt>
    <dgm:pt modelId="{5DC95DB4-62A6-4FA1-9B35-837059AE1DD6}">
      <dgm:prSet phldrT="[Text]"/>
      <dgm:spPr/>
      <dgm:t>
        <a:bodyPr/>
        <a:lstStyle/>
        <a:p>
          <a:pPr algn="l"/>
          <a:r>
            <a:rPr lang="en-US" dirty="0" smtClean="0"/>
            <a:t>9-1-2016         *Pilot readiness of state reporting</a:t>
          </a:r>
          <a:endParaRPr lang="en-US" dirty="0"/>
        </a:p>
      </dgm:t>
    </dgm:pt>
    <dgm:pt modelId="{FBCA3BB0-A345-48F6-A408-FDBF523BB776}" type="parTrans" cxnId="{83B6008C-BE18-4EA9-AAD2-808525A54FA8}">
      <dgm:prSet/>
      <dgm:spPr/>
      <dgm:t>
        <a:bodyPr/>
        <a:lstStyle/>
        <a:p>
          <a:endParaRPr lang="en-US"/>
        </a:p>
      </dgm:t>
    </dgm:pt>
    <dgm:pt modelId="{949C200D-00D3-4BFA-9511-7FD9D1EE3DD9}" type="sibTrans" cxnId="{83B6008C-BE18-4EA9-AAD2-808525A54FA8}">
      <dgm:prSet/>
      <dgm:spPr/>
      <dgm:t>
        <a:bodyPr/>
        <a:lstStyle/>
        <a:p>
          <a:endParaRPr lang="en-US"/>
        </a:p>
      </dgm:t>
    </dgm:pt>
    <dgm:pt modelId="{0DB22084-CA5A-4808-A5E1-B3CC0EFF9F11}">
      <dgm:prSet phldrT="[Text]"/>
      <dgm:spPr/>
      <dgm:t>
        <a:bodyPr/>
        <a:lstStyle/>
        <a:p>
          <a:pPr algn="l"/>
          <a:r>
            <a:rPr lang="en-US" dirty="0" smtClean="0"/>
            <a:t>6-30-2017   *All districts onboard.                                   *State Reporting functional as an option for districts</a:t>
          </a:r>
          <a:endParaRPr lang="en-US" dirty="0"/>
        </a:p>
      </dgm:t>
    </dgm:pt>
    <dgm:pt modelId="{05D862CF-E005-4B59-B148-B9D75902EE45}" type="parTrans" cxnId="{5DE9C7A5-F49A-42E5-81DA-E253F9C230C4}">
      <dgm:prSet/>
      <dgm:spPr/>
      <dgm:t>
        <a:bodyPr/>
        <a:lstStyle/>
        <a:p>
          <a:endParaRPr lang="en-US"/>
        </a:p>
      </dgm:t>
    </dgm:pt>
    <dgm:pt modelId="{07DBD187-6667-4414-AD7E-5E81B93C1B21}" type="sibTrans" cxnId="{5DE9C7A5-F49A-42E5-81DA-E253F9C230C4}">
      <dgm:prSet/>
      <dgm:spPr/>
      <dgm:t>
        <a:bodyPr/>
        <a:lstStyle/>
        <a:p>
          <a:endParaRPr lang="en-US"/>
        </a:p>
      </dgm:t>
    </dgm:pt>
    <dgm:pt modelId="{71D0C705-0839-4265-8840-3B1EDAE71214}">
      <dgm:prSet phldrT="[Text]"/>
      <dgm:spPr/>
      <dgm:t>
        <a:bodyPr/>
        <a:lstStyle/>
        <a:p>
          <a:pPr algn="l"/>
          <a:r>
            <a:rPr lang="en-US" dirty="0" smtClean="0"/>
            <a:t>8-31-2016      *Statewide Rollout to 20% of districts with connected SIS onboard </a:t>
          </a:r>
        </a:p>
        <a:p>
          <a:pPr algn="l"/>
          <a:r>
            <a:rPr lang="en-US" dirty="0" smtClean="0"/>
            <a:t>(180 Districts)</a:t>
          </a:r>
          <a:endParaRPr lang="en-US" dirty="0"/>
        </a:p>
      </dgm:t>
    </dgm:pt>
    <dgm:pt modelId="{0DA533D8-7C8A-4166-9633-0BB13FDCD8A0}" type="parTrans" cxnId="{7EF2161B-78E3-4C13-91F8-DE68B295FC27}">
      <dgm:prSet/>
      <dgm:spPr/>
      <dgm:t>
        <a:bodyPr/>
        <a:lstStyle/>
        <a:p>
          <a:endParaRPr lang="en-US"/>
        </a:p>
      </dgm:t>
    </dgm:pt>
    <dgm:pt modelId="{CF4AF282-51BF-441A-82F3-924B76AB04F2}" type="sibTrans" cxnId="{7EF2161B-78E3-4C13-91F8-DE68B295FC27}">
      <dgm:prSet/>
      <dgm:spPr/>
      <dgm:t>
        <a:bodyPr/>
        <a:lstStyle/>
        <a:p>
          <a:endParaRPr lang="en-US"/>
        </a:p>
      </dgm:t>
    </dgm:pt>
    <dgm:pt modelId="{A1AF9534-5CAB-476C-9801-5A490207D163}" type="pres">
      <dgm:prSet presAssocID="{BA8CDC00-D963-4BE7-AB37-321008C1FFA7}" presName="Name0" presStyleCnt="0">
        <dgm:presLayoutVars>
          <dgm:dir/>
          <dgm:resizeHandles val="exact"/>
        </dgm:presLayoutVars>
      </dgm:prSet>
      <dgm:spPr/>
    </dgm:pt>
    <dgm:pt modelId="{6D75216F-3856-4291-8503-1021A21DC7E7}" type="pres">
      <dgm:prSet presAssocID="{BA8CDC00-D963-4BE7-AB37-321008C1FFA7}" presName="arrow" presStyleLbl="bgShp" presStyleIdx="0" presStyleCnt="1"/>
      <dgm:spPr/>
    </dgm:pt>
    <dgm:pt modelId="{6A63B961-A345-443B-A932-E0963CE79750}" type="pres">
      <dgm:prSet presAssocID="{BA8CDC00-D963-4BE7-AB37-321008C1FFA7}" presName="points" presStyleCnt="0"/>
      <dgm:spPr/>
    </dgm:pt>
    <dgm:pt modelId="{DC3C0001-B792-4F7D-8F6A-D967EBF6023B}" type="pres">
      <dgm:prSet presAssocID="{F6DCDEBE-C46C-4DD8-AF87-70E262907588}" presName="compositeA" presStyleCnt="0"/>
      <dgm:spPr/>
    </dgm:pt>
    <dgm:pt modelId="{6E27380B-FF8E-448E-9FDD-3342246690E8}" type="pres">
      <dgm:prSet presAssocID="{F6DCDEBE-C46C-4DD8-AF87-70E262907588}" presName="textA" presStyleLbl="revTx" presStyleIdx="0" presStyleCnt="4">
        <dgm:presLayoutVars>
          <dgm:bulletEnabled val="1"/>
        </dgm:presLayoutVars>
      </dgm:prSet>
      <dgm:spPr/>
      <dgm:t>
        <a:bodyPr/>
        <a:lstStyle/>
        <a:p>
          <a:endParaRPr lang="en-US"/>
        </a:p>
      </dgm:t>
    </dgm:pt>
    <dgm:pt modelId="{F3D89C00-3AC9-4E34-BBEC-09058F679496}" type="pres">
      <dgm:prSet presAssocID="{F6DCDEBE-C46C-4DD8-AF87-70E262907588}" presName="circleA" presStyleLbl="node1" presStyleIdx="0" presStyleCnt="4"/>
      <dgm:spPr/>
    </dgm:pt>
    <dgm:pt modelId="{EDE6F7E2-604D-49A7-A8D0-26FD95EACC94}" type="pres">
      <dgm:prSet presAssocID="{F6DCDEBE-C46C-4DD8-AF87-70E262907588}" presName="spaceA" presStyleCnt="0"/>
      <dgm:spPr/>
    </dgm:pt>
    <dgm:pt modelId="{149452EF-E24D-418D-A88B-A68A4248A7CB}" type="pres">
      <dgm:prSet presAssocID="{84744025-663B-4228-AE62-38FB32AABB97}" presName="space" presStyleCnt="0"/>
      <dgm:spPr/>
    </dgm:pt>
    <dgm:pt modelId="{A932AE67-BB0D-4A6C-9AA5-D1A3D1FD0B99}" type="pres">
      <dgm:prSet presAssocID="{71D0C705-0839-4265-8840-3B1EDAE71214}" presName="compositeB" presStyleCnt="0"/>
      <dgm:spPr/>
    </dgm:pt>
    <dgm:pt modelId="{65A91C3F-9749-40F6-AEA4-33F7C7B5AF57}" type="pres">
      <dgm:prSet presAssocID="{71D0C705-0839-4265-8840-3B1EDAE71214}" presName="textB" presStyleLbl="revTx" presStyleIdx="1" presStyleCnt="4">
        <dgm:presLayoutVars>
          <dgm:bulletEnabled val="1"/>
        </dgm:presLayoutVars>
      </dgm:prSet>
      <dgm:spPr/>
      <dgm:t>
        <a:bodyPr/>
        <a:lstStyle/>
        <a:p>
          <a:endParaRPr lang="en-US"/>
        </a:p>
      </dgm:t>
    </dgm:pt>
    <dgm:pt modelId="{3D102779-A5C0-4A83-A65D-6C00B1696C4A}" type="pres">
      <dgm:prSet presAssocID="{71D0C705-0839-4265-8840-3B1EDAE71214}" presName="circleB" presStyleLbl="node1" presStyleIdx="1" presStyleCnt="4"/>
      <dgm:spPr/>
    </dgm:pt>
    <dgm:pt modelId="{87076997-4C81-4D15-858D-E77CA19F1299}" type="pres">
      <dgm:prSet presAssocID="{71D0C705-0839-4265-8840-3B1EDAE71214}" presName="spaceB" presStyleCnt="0"/>
      <dgm:spPr/>
    </dgm:pt>
    <dgm:pt modelId="{226BF517-896E-4C42-887C-371B32F06C37}" type="pres">
      <dgm:prSet presAssocID="{CF4AF282-51BF-441A-82F3-924B76AB04F2}" presName="space" presStyleCnt="0"/>
      <dgm:spPr/>
    </dgm:pt>
    <dgm:pt modelId="{A0DEA433-89B5-4DF3-9372-236D31622578}" type="pres">
      <dgm:prSet presAssocID="{5DC95DB4-62A6-4FA1-9B35-837059AE1DD6}" presName="compositeA" presStyleCnt="0"/>
      <dgm:spPr/>
    </dgm:pt>
    <dgm:pt modelId="{095046CA-63FA-4E41-9A20-906F38888A8F}" type="pres">
      <dgm:prSet presAssocID="{5DC95DB4-62A6-4FA1-9B35-837059AE1DD6}" presName="textA" presStyleLbl="revTx" presStyleIdx="2" presStyleCnt="4">
        <dgm:presLayoutVars>
          <dgm:bulletEnabled val="1"/>
        </dgm:presLayoutVars>
      </dgm:prSet>
      <dgm:spPr/>
      <dgm:t>
        <a:bodyPr/>
        <a:lstStyle/>
        <a:p>
          <a:endParaRPr lang="en-US"/>
        </a:p>
      </dgm:t>
    </dgm:pt>
    <dgm:pt modelId="{250B6E92-66B8-4AD3-BD0B-16BACAA0619D}" type="pres">
      <dgm:prSet presAssocID="{5DC95DB4-62A6-4FA1-9B35-837059AE1DD6}" presName="circleA" presStyleLbl="node1" presStyleIdx="2" presStyleCnt="4"/>
      <dgm:spPr/>
    </dgm:pt>
    <dgm:pt modelId="{44B4538A-19C1-47F1-B3A7-4DD3D1EFCEF3}" type="pres">
      <dgm:prSet presAssocID="{5DC95DB4-62A6-4FA1-9B35-837059AE1DD6}" presName="spaceA" presStyleCnt="0"/>
      <dgm:spPr/>
    </dgm:pt>
    <dgm:pt modelId="{121E14C9-76FB-4A08-BCCD-E637B14B78B6}" type="pres">
      <dgm:prSet presAssocID="{949C200D-00D3-4BFA-9511-7FD9D1EE3DD9}" presName="space" presStyleCnt="0"/>
      <dgm:spPr/>
    </dgm:pt>
    <dgm:pt modelId="{ECB08554-AE62-4838-9D90-462BF6793378}" type="pres">
      <dgm:prSet presAssocID="{0DB22084-CA5A-4808-A5E1-B3CC0EFF9F11}" presName="compositeB" presStyleCnt="0"/>
      <dgm:spPr/>
    </dgm:pt>
    <dgm:pt modelId="{4DC34BC9-ADB9-48EC-A514-C3EEF0BCBCC0}" type="pres">
      <dgm:prSet presAssocID="{0DB22084-CA5A-4808-A5E1-B3CC0EFF9F11}" presName="textB" presStyleLbl="revTx" presStyleIdx="3" presStyleCnt="4">
        <dgm:presLayoutVars>
          <dgm:bulletEnabled val="1"/>
        </dgm:presLayoutVars>
      </dgm:prSet>
      <dgm:spPr/>
      <dgm:t>
        <a:bodyPr/>
        <a:lstStyle/>
        <a:p>
          <a:endParaRPr lang="en-US"/>
        </a:p>
      </dgm:t>
    </dgm:pt>
    <dgm:pt modelId="{5C1D9D01-8BFB-4966-BBB4-4162955DA26E}" type="pres">
      <dgm:prSet presAssocID="{0DB22084-CA5A-4808-A5E1-B3CC0EFF9F11}" presName="circleB" presStyleLbl="node1" presStyleIdx="3" presStyleCnt="4"/>
      <dgm:spPr/>
    </dgm:pt>
    <dgm:pt modelId="{41C40025-2451-433B-96BD-A817852E5518}" type="pres">
      <dgm:prSet presAssocID="{0DB22084-CA5A-4808-A5E1-B3CC0EFF9F11}" presName="spaceB" presStyleCnt="0"/>
      <dgm:spPr/>
    </dgm:pt>
  </dgm:ptLst>
  <dgm:cxnLst>
    <dgm:cxn modelId="{14CA453C-D0C2-4E92-ACCB-13F7D6828D07}" type="presOf" srcId="{5DC95DB4-62A6-4FA1-9B35-837059AE1DD6}" destId="{095046CA-63FA-4E41-9A20-906F38888A8F}" srcOrd="0" destOrd="0" presId="urn:microsoft.com/office/officeart/2005/8/layout/hProcess11"/>
    <dgm:cxn modelId="{59AECE8B-5765-4A9F-B897-61552B99CF66}" srcId="{BA8CDC00-D963-4BE7-AB37-321008C1FFA7}" destId="{F6DCDEBE-C46C-4DD8-AF87-70E262907588}" srcOrd="0" destOrd="0" parTransId="{27DF94D1-5699-4020-951A-8A00F7A64472}" sibTransId="{84744025-663B-4228-AE62-38FB32AABB97}"/>
    <dgm:cxn modelId="{8A69D662-6601-4B6C-B384-DB99A6DA95B2}" type="presOf" srcId="{BA8CDC00-D963-4BE7-AB37-321008C1FFA7}" destId="{A1AF9534-5CAB-476C-9801-5A490207D163}" srcOrd="0" destOrd="0" presId="urn:microsoft.com/office/officeart/2005/8/layout/hProcess11"/>
    <dgm:cxn modelId="{33AE79BF-8137-421A-898C-E736BE550E3D}" type="presOf" srcId="{0DB22084-CA5A-4808-A5E1-B3CC0EFF9F11}" destId="{4DC34BC9-ADB9-48EC-A514-C3EEF0BCBCC0}" srcOrd="0" destOrd="0" presId="urn:microsoft.com/office/officeart/2005/8/layout/hProcess11"/>
    <dgm:cxn modelId="{7EF2161B-78E3-4C13-91F8-DE68B295FC27}" srcId="{BA8CDC00-D963-4BE7-AB37-321008C1FFA7}" destId="{71D0C705-0839-4265-8840-3B1EDAE71214}" srcOrd="1" destOrd="0" parTransId="{0DA533D8-7C8A-4166-9633-0BB13FDCD8A0}" sibTransId="{CF4AF282-51BF-441A-82F3-924B76AB04F2}"/>
    <dgm:cxn modelId="{8266D2B7-6EF1-43F5-A2CE-FBCA25910C99}" type="presOf" srcId="{F6DCDEBE-C46C-4DD8-AF87-70E262907588}" destId="{6E27380B-FF8E-448E-9FDD-3342246690E8}" srcOrd="0" destOrd="0" presId="urn:microsoft.com/office/officeart/2005/8/layout/hProcess11"/>
    <dgm:cxn modelId="{83B6008C-BE18-4EA9-AAD2-808525A54FA8}" srcId="{BA8CDC00-D963-4BE7-AB37-321008C1FFA7}" destId="{5DC95DB4-62A6-4FA1-9B35-837059AE1DD6}" srcOrd="2" destOrd="0" parTransId="{FBCA3BB0-A345-48F6-A408-FDBF523BB776}" sibTransId="{949C200D-00D3-4BFA-9511-7FD9D1EE3DD9}"/>
    <dgm:cxn modelId="{5D6C2525-7CC5-4CE8-8403-DB3B85581968}" type="presOf" srcId="{71D0C705-0839-4265-8840-3B1EDAE71214}" destId="{65A91C3F-9749-40F6-AEA4-33F7C7B5AF57}" srcOrd="0" destOrd="0" presId="urn:microsoft.com/office/officeart/2005/8/layout/hProcess11"/>
    <dgm:cxn modelId="{5DE9C7A5-F49A-42E5-81DA-E253F9C230C4}" srcId="{BA8CDC00-D963-4BE7-AB37-321008C1FFA7}" destId="{0DB22084-CA5A-4808-A5E1-B3CC0EFF9F11}" srcOrd="3" destOrd="0" parTransId="{05D862CF-E005-4B59-B148-B9D75902EE45}" sibTransId="{07DBD187-6667-4414-AD7E-5E81B93C1B21}"/>
    <dgm:cxn modelId="{76F8223D-95F0-4E1A-9D56-D90BDB418C55}" type="presParOf" srcId="{A1AF9534-5CAB-476C-9801-5A490207D163}" destId="{6D75216F-3856-4291-8503-1021A21DC7E7}" srcOrd="0" destOrd="0" presId="urn:microsoft.com/office/officeart/2005/8/layout/hProcess11"/>
    <dgm:cxn modelId="{F9473B4D-65BE-4C3D-B31E-E26BC1E17D5E}" type="presParOf" srcId="{A1AF9534-5CAB-476C-9801-5A490207D163}" destId="{6A63B961-A345-443B-A932-E0963CE79750}" srcOrd="1" destOrd="0" presId="urn:microsoft.com/office/officeart/2005/8/layout/hProcess11"/>
    <dgm:cxn modelId="{CDAFE333-A62B-416E-A4B3-6B8360D1B0BD}" type="presParOf" srcId="{6A63B961-A345-443B-A932-E0963CE79750}" destId="{DC3C0001-B792-4F7D-8F6A-D967EBF6023B}" srcOrd="0" destOrd="0" presId="urn:microsoft.com/office/officeart/2005/8/layout/hProcess11"/>
    <dgm:cxn modelId="{C013F85D-615F-42B4-B60E-B7065A9FBF99}" type="presParOf" srcId="{DC3C0001-B792-4F7D-8F6A-D967EBF6023B}" destId="{6E27380B-FF8E-448E-9FDD-3342246690E8}" srcOrd="0" destOrd="0" presId="urn:microsoft.com/office/officeart/2005/8/layout/hProcess11"/>
    <dgm:cxn modelId="{CD86B494-CDD4-4EA7-B222-5E7A27CB6DD9}" type="presParOf" srcId="{DC3C0001-B792-4F7D-8F6A-D967EBF6023B}" destId="{F3D89C00-3AC9-4E34-BBEC-09058F679496}" srcOrd="1" destOrd="0" presId="urn:microsoft.com/office/officeart/2005/8/layout/hProcess11"/>
    <dgm:cxn modelId="{495C6CD2-0F6B-4592-95E2-2A6C11576E34}" type="presParOf" srcId="{DC3C0001-B792-4F7D-8F6A-D967EBF6023B}" destId="{EDE6F7E2-604D-49A7-A8D0-26FD95EACC94}" srcOrd="2" destOrd="0" presId="urn:microsoft.com/office/officeart/2005/8/layout/hProcess11"/>
    <dgm:cxn modelId="{53D5ED04-A0C8-4189-803D-6340A2C6AA5C}" type="presParOf" srcId="{6A63B961-A345-443B-A932-E0963CE79750}" destId="{149452EF-E24D-418D-A88B-A68A4248A7CB}" srcOrd="1" destOrd="0" presId="urn:microsoft.com/office/officeart/2005/8/layout/hProcess11"/>
    <dgm:cxn modelId="{EF4912DA-D5DE-4A18-8BDE-F60ECBB802EC}" type="presParOf" srcId="{6A63B961-A345-443B-A932-E0963CE79750}" destId="{A932AE67-BB0D-4A6C-9AA5-D1A3D1FD0B99}" srcOrd="2" destOrd="0" presId="urn:microsoft.com/office/officeart/2005/8/layout/hProcess11"/>
    <dgm:cxn modelId="{B1F9EDA5-1D6A-4AC9-AEA2-882ACA8232FE}" type="presParOf" srcId="{A932AE67-BB0D-4A6C-9AA5-D1A3D1FD0B99}" destId="{65A91C3F-9749-40F6-AEA4-33F7C7B5AF57}" srcOrd="0" destOrd="0" presId="urn:microsoft.com/office/officeart/2005/8/layout/hProcess11"/>
    <dgm:cxn modelId="{C0C2DF8D-7DC3-46A9-8370-80774F18FC46}" type="presParOf" srcId="{A932AE67-BB0D-4A6C-9AA5-D1A3D1FD0B99}" destId="{3D102779-A5C0-4A83-A65D-6C00B1696C4A}" srcOrd="1" destOrd="0" presId="urn:microsoft.com/office/officeart/2005/8/layout/hProcess11"/>
    <dgm:cxn modelId="{DF14202C-14BE-4062-9B00-A0A1F7E195D5}" type="presParOf" srcId="{A932AE67-BB0D-4A6C-9AA5-D1A3D1FD0B99}" destId="{87076997-4C81-4D15-858D-E77CA19F1299}" srcOrd="2" destOrd="0" presId="urn:microsoft.com/office/officeart/2005/8/layout/hProcess11"/>
    <dgm:cxn modelId="{EA26EB82-C873-4ABF-8555-999AEEB41C37}" type="presParOf" srcId="{6A63B961-A345-443B-A932-E0963CE79750}" destId="{226BF517-896E-4C42-887C-371B32F06C37}" srcOrd="3" destOrd="0" presId="urn:microsoft.com/office/officeart/2005/8/layout/hProcess11"/>
    <dgm:cxn modelId="{BD76C6DF-CA9E-4495-B3B0-CBFC8E36E907}" type="presParOf" srcId="{6A63B961-A345-443B-A932-E0963CE79750}" destId="{A0DEA433-89B5-4DF3-9372-236D31622578}" srcOrd="4" destOrd="0" presId="urn:microsoft.com/office/officeart/2005/8/layout/hProcess11"/>
    <dgm:cxn modelId="{5896468B-95D2-43C3-8716-E209DFB6E9C4}" type="presParOf" srcId="{A0DEA433-89B5-4DF3-9372-236D31622578}" destId="{095046CA-63FA-4E41-9A20-906F38888A8F}" srcOrd="0" destOrd="0" presId="urn:microsoft.com/office/officeart/2005/8/layout/hProcess11"/>
    <dgm:cxn modelId="{15D0E4B3-9D79-43E1-B963-BEA1758335DC}" type="presParOf" srcId="{A0DEA433-89B5-4DF3-9372-236D31622578}" destId="{250B6E92-66B8-4AD3-BD0B-16BACAA0619D}" srcOrd="1" destOrd="0" presId="urn:microsoft.com/office/officeart/2005/8/layout/hProcess11"/>
    <dgm:cxn modelId="{9B113EA8-5E92-4115-9A75-561548AF1564}" type="presParOf" srcId="{A0DEA433-89B5-4DF3-9372-236D31622578}" destId="{44B4538A-19C1-47F1-B3A7-4DD3D1EFCEF3}" srcOrd="2" destOrd="0" presId="urn:microsoft.com/office/officeart/2005/8/layout/hProcess11"/>
    <dgm:cxn modelId="{AA8E4ED7-9620-4120-9040-3E17AA9F2E23}" type="presParOf" srcId="{6A63B961-A345-443B-A932-E0963CE79750}" destId="{121E14C9-76FB-4A08-BCCD-E637B14B78B6}" srcOrd="5" destOrd="0" presId="urn:microsoft.com/office/officeart/2005/8/layout/hProcess11"/>
    <dgm:cxn modelId="{89380CED-C9B9-42F9-A319-5091B18B7849}" type="presParOf" srcId="{6A63B961-A345-443B-A932-E0963CE79750}" destId="{ECB08554-AE62-4838-9D90-462BF6793378}" srcOrd="6" destOrd="0" presId="urn:microsoft.com/office/officeart/2005/8/layout/hProcess11"/>
    <dgm:cxn modelId="{67368A1B-7438-4C2A-A440-27FF1D3CD5E2}" type="presParOf" srcId="{ECB08554-AE62-4838-9D90-462BF6793378}" destId="{4DC34BC9-ADB9-48EC-A514-C3EEF0BCBCC0}" srcOrd="0" destOrd="0" presId="urn:microsoft.com/office/officeart/2005/8/layout/hProcess11"/>
    <dgm:cxn modelId="{DD2DB200-4250-4BAC-8E11-560F7EEA2C77}" type="presParOf" srcId="{ECB08554-AE62-4838-9D90-462BF6793378}" destId="{5C1D9D01-8BFB-4966-BBB4-4162955DA26E}" srcOrd="1" destOrd="0" presId="urn:microsoft.com/office/officeart/2005/8/layout/hProcess11"/>
    <dgm:cxn modelId="{445E9C81-FA0B-4934-AEB6-2472F4898DE6}" type="presParOf" srcId="{ECB08554-AE62-4838-9D90-462BF6793378}" destId="{41C40025-2451-433B-96BD-A817852E5518}"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75216F-3856-4291-8503-1021A21DC7E7}">
      <dsp:nvSpPr>
        <dsp:cNvPr id="0" name=""/>
        <dsp:cNvSpPr/>
      </dsp:nvSpPr>
      <dsp:spPr>
        <a:xfrm>
          <a:off x="0" y="1165860"/>
          <a:ext cx="7772400" cy="1554480"/>
        </a:xfrm>
        <a:prstGeom prst="notched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E27380B-FF8E-448E-9FDD-3342246690E8}">
      <dsp:nvSpPr>
        <dsp:cNvPr id="0" name=""/>
        <dsp:cNvSpPr/>
      </dsp:nvSpPr>
      <dsp:spPr>
        <a:xfrm>
          <a:off x="3500" y="0"/>
          <a:ext cx="1683893" cy="1554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456" tIns="92456" rIns="92456" bIns="92456" numCol="1" spcCol="1270" anchor="b" anchorCtr="0">
          <a:noAutofit/>
        </a:bodyPr>
        <a:lstStyle/>
        <a:p>
          <a:pPr lvl="0" algn="l" defTabSz="577850">
            <a:lnSpc>
              <a:spcPct val="90000"/>
            </a:lnSpc>
            <a:spcBef>
              <a:spcPct val="0"/>
            </a:spcBef>
            <a:spcAft>
              <a:spcPct val="35000"/>
            </a:spcAft>
          </a:pPr>
          <a:r>
            <a:rPr lang="en-US" sz="1300" kern="1200" dirty="0" smtClean="0"/>
            <a:t>6-30-2016       *Phase 5 Development Items Completed</a:t>
          </a:r>
          <a:endParaRPr lang="en-US" sz="1300" kern="1200" dirty="0"/>
        </a:p>
      </dsp:txBody>
      <dsp:txXfrm>
        <a:off x="3500" y="0"/>
        <a:ext cx="1683893" cy="1554480"/>
      </dsp:txXfrm>
    </dsp:sp>
    <dsp:sp modelId="{F3D89C00-3AC9-4E34-BBEC-09058F679496}">
      <dsp:nvSpPr>
        <dsp:cNvPr id="0" name=""/>
        <dsp:cNvSpPr/>
      </dsp:nvSpPr>
      <dsp:spPr>
        <a:xfrm>
          <a:off x="651137" y="1748790"/>
          <a:ext cx="388620" cy="38862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5A91C3F-9749-40F6-AEA4-33F7C7B5AF57}">
      <dsp:nvSpPr>
        <dsp:cNvPr id="0" name=""/>
        <dsp:cNvSpPr/>
      </dsp:nvSpPr>
      <dsp:spPr>
        <a:xfrm>
          <a:off x="1771589" y="2331720"/>
          <a:ext cx="1683893" cy="1554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456" tIns="92456" rIns="92456" bIns="92456" numCol="1" spcCol="1270" anchor="t" anchorCtr="0">
          <a:noAutofit/>
        </a:bodyPr>
        <a:lstStyle/>
        <a:p>
          <a:pPr lvl="0" algn="l" defTabSz="577850">
            <a:lnSpc>
              <a:spcPct val="90000"/>
            </a:lnSpc>
            <a:spcBef>
              <a:spcPct val="0"/>
            </a:spcBef>
            <a:spcAft>
              <a:spcPct val="35000"/>
            </a:spcAft>
          </a:pPr>
          <a:r>
            <a:rPr lang="en-US" sz="1300" kern="1200" dirty="0" smtClean="0"/>
            <a:t>8-31-2016      *Statewide Rollout to 20% of districts with connected SIS onboard </a:t>
          </a:r>
        </a:p>
        <a:p>
          <a:pPr lvl="0" algn="l" defTabSz="577850">
            <a:lnSpc>
              <a:spcPct val="90000"/>
            </a:lnSpc>
            <a:spcBef>
              <a:spcPct val="0"/>
            </a:spcBef>
            <a:spcAft>
              <a:spcPct val="35000"/>
            </a:spcAft>
          </a:pPr>
          <a:r>
            <a:rPr lang="en-US" sz="1300" kern="1200" dirty="0" smtClean="0"/>
            <a:t>(180 Districts)</a:t>
          </a:r>
          <a:endParaRPr lang="en-US" sz="1300" kern="1200" dirty="0"/>
        </a:p>
      </dsp:txBody>
      <dsp:txXfrm>
        <a:off x="1771589" y="2331720"/>
        <a:ext cx="1683893" cy="1554480"/>
      </dsp:txXfrm>
    </dsp:sp>
    <dsp:sp modelId="{3D102779-A5C0-4A83-A65D-6C00B1696C4A}">
      <dsp:nvSpPr>
        <dsp:cNvPr id="0" name=""/>
        <dsp:cNvSpPr/>
      </dsp:nvSpPr>
      <dsp:spPr>
        <a:xfrm>
          <a:off x="2419225" y="1748790"/>
          <a:ext cx="388620" cy="38862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95046CA-63FA-4E41-9A20-906F38888A8F}">
      <dsp:nvSpPr>
        <dsp:cNvPr id="0" name=""/>
        <dsp:cNvSpPr/>
      </dsp:nvSpPr>
      <dsp:spPr>
        <a:xfrm>
          <a:off x="3539677" y="0"/>
          <a:ext cx="1683893" cy="1554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456" tIns="92456" rIns="92456" bIns="92456" numCol="1" spcCol="1270" anchor="b" anchorCtr="0">
          <a:noAutofit/>
        </a:bodyPr>
        <a:lstStyle/>
        <a:p>
          <a:pPr lvl="0" algn="l" defTabSz="577850">
            <a:lnSpc>
              <a:spcPct val="90000"/>
            </a:lnSpc>
            <a:spcBef>
              <a:spcPct val="0"/>
            </a:spcBef>
            <a:spcAft>
              <a:spcPct val="35000"/>
            </a:spcAft>
          </a:pPr>
          <a:r>
            <a:rPr lang="en-US" sz="1300" kern="1200" dirty="0" smtClean="0"/>
            <a:t>9-1-2016         *Pilot readiness of state reporting</a:t>
          </a:r>
          <a:endParaRPr lang="en-US" sz="1300" kern="1200" dirty="0"/>
        </a:p>
      </dsp:txBody>
      <dsp:txXfrm>
        <a:off x="3539677" y="0"/>
        <a:ext cx="1683893" cy="1554480"/>
      </dsp:txXfrm>
    </dsp:sp>
    <dsp:sp modelId="{250B6E92-66B8-4AD3-BD0B-16BACAA0619D}">
      <dsp:nvSpPr>
        <dsp:cNvPr id="0" name=""/>
        <dsp:cNvSpPr/>
      </dsp:nvSpPr>
      <dsp:spPr>
        <a:xfrm>
          <a:off x="4187314" y="1748790"/>
          <a:ext cx="388620" cy="38862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DC34BC9-ADB9-48EC-A514-C3EEF0BCBCC0}">
      <dsp:nvSpPr>
        <dsp:cNvPr id="0" name=""/>
        <dsp:cNvSpPr/>
      </dsp:nvSpPr>
      <dsp:spPr>
        <a:xfrm>
          <a:off x="5307765" y="2331720"/>
          <a:ext cx="1683893" cy="15544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2456" tIns="92456" rIns="92456" bIns="92456" numCol="1" spcCol="1270" anchor="t" anchorCtr="0">
          <a:noAutofit/>
        </a:bodyPr>
        <a:lstStyle/>
        <a:p>
          <a:pPr lvl="0" algn="l" defTabSz="577850">
            <a:lnSpc>
              <a:spcPct val="90000"/>
            </a:lnSpc>
            <a:spcBef>
              <a:spcPct val="0"/>
            </a:spcBef>
            <a:spcAft>
              <a:spcPct val="35000"/>
            </a:spcAft>
          </a:pPr>
          <a:r>
            <a:rPr lang="en-US" sz="1300" kern="1200" dirty="0" smtClean="0"/>
            <a:t>6-30-2017   *All districts onboard.                                   *State Reporting functional as an option for districts</a:t>
          </a:r>
          <a:endParaRPr lang="en-US" sz="1300" kern="1200" dirty="0"/>
        </a:p>
      </dsp:txBody>
      <dsp:txXfrm>
        <a:off x="5307765" y="2331720"/>
        <a:ext cx="1683893" cy="1554480"/>
      </dsp:txXfrm>
    </dsp:sp>
    <dsp:sp modelId="{5C1D9D01-8BFB-4966-BBB4-4162955DA26E}">
      <dsp:nvSpPr>
        <dsp:cNvPr id="0" name=""/>
        <dsp:cNvSpPr/>
      </dsp:nvSpPr>
      <dsp:spPr>
        <a:xfrm>
          <a:off x="5955402" y="1748790"/>
          <a:ext cx="388620" cy="38862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t" anchorCtr="0" compatLnSpc="1">
            <a:prstTxWarp prst="textNoShape">
              <a:avLst/>
            </a:prstTxWarp>
          </a:bodyPr>
          <a:lstStyle>
            <a:lvl1pPr>
              <a:defRPr sz="1200"/>
            </a:lvl1pPr>
          </a:lstStyle>
          <a:p>
            <a:endParaRPr lang="en-US" altLang="en-US"/>
          </a:p>
        </p:txBody>
      </p:sp>
      <p:sp>
        <p:nvSpPr>
          <p:cNvPr id="13315" name="Rectangle 3"/>
          <p:cNvSpPr>
            <a:spLocks noGrp="1" noChangeArrowheads="1"/>
          </p:cNvSpPr>
          <p:nvPr>
            <p:ph type="dt" idx="1"/>
          </p:nvPr>
        </p:nvSpPr>
        <p:spPr bwMode="auto">
          <a:xfrm>
            <a:off x="3970938" y="0"/>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t" anchorCtr="0" compatLnSpc="1">
            <a:prstTxWarp prst="textNoShape">
              <a:avLst/>
            </a:prstTxWarp>
          </a:bodyPr>
          <a:lstStyle>
            <a:lvl1pPr algn="r">
              <a:defRPr sz="1200"/>
            </a:lvl1pPr>
          </a:lstStyle>
          <a:p>
            <a:endParaRPr lang="en-US" altLang="en-US"/>
          </a:p>
        </p:txBody>
      </p:sp>
      <p:sp>
        <p:nvSpPr>
          <p:cNvPr id="13316"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3317" name="Rectangle 5"/>
          <p:cNvSpPr>
            <a:spLocks noGrp="1" noChangeArrowheads="1"/>
          </p:cNvSpPr>
          <p:nvPr>
            <p:ph type="body" sz="quarter" idx="3"/>
          </p:nvPr>
        </p:nvSpPr>
        <p:spPr bwMode="auto">
          <a:xfrm>
            <a:off x="701040" y="4415790"/>
            <a:ext cx="5608320" cy="41833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3318" name="Rectangle 6"/>
          <p:cNvSpPr>
            <a:spLocks noGrp="1" noChangeArrowheads="1"/>
          </p:cNvSpPr>
          <p:nvPr>
            <p:ph type="ftr" sz="quarter" idx="4"/>
          </p:nvPr>
        </p:nvSpPr>
        <p:spPr bwMode="auto">
          <a:xfrm>
            <a:off x="0" y="8829967"/>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b" anchorCtr="0" compatLnSpc="1">
            <a:prstTxWarp prst="textNoShape">
              <a:avLst/>
            </a:prstTxWarp>
          </a:bodyPr>
          <a:lstStyle>
            <a:lvl1pPr>
              <a:defRPr sz="1200"/>
            </a:lvl1pPr>
          </a:lstStyle>
          <a:p>
            <a:endParaRPr lang="en-US" altLang="en-US"/>
          </a:p>
        </p:txBody>
      </p:sp>
      <p:sp>
        <p:nvSpPr>
          <p:cNvPr id="13319" name="Rectangle 7"/>
          <p:cNvSpPr>
            <a:spLocks noGrp="1" noChangeArrowheads="1"/>
          </p:cNvSpPr>
          <p:nvPr>
            <p:ph type="sldNum" sz="quarter" idx="5"/>
          </p:nvPr>
        </p:nvSpPr>
        <p:spPr bwMode="auto">
          <a:xfrm>
            <a:off x="3970938" y="8829967"/>
            <a:ext cx="3037840" cy="464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b" anchorCtr="0" compatLnSpc="1">
            <a:prstTxWarp prst="textNoShape">
              <a:avLst/>
            </a:prstTxWarp>
          </a:bodyPr>
          <a:lstStyle>
            <a:lvl1pPr algn="r">
              <a:defRPr sz="1200"/>
            </a:lvl1pPr>
          </a:lstStyle>
          <a:p>
            <a:fld id="{655C6192-501E-45AE-8A38-375A9E008A51}" type="slidenum">
              <a:rPr lang="en-US" altLang="en-US"/>
              <a:pPr/>
              <a:t>‹#›</a:t>
            </a:fld>
            <a:endParaRPr lang="en-US" altLang="en-US"/>
          </a:p>
        </p:txBody>
      </p:sp>
    </p:spTree>
    <p:extLst>
      <p:ext uri="{BB962C8B-B14F-4D97-AF65-F5344CB8AC3E}">
        <p14:creationId xmlns:p14="http://schemas.microsoft.com/office/powerpoint/2010/main" val="333484942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299AE2-7689-45DB-A4F8-A1E2E7C34C5A}" type="slidenum">
              <a:rPr lang="en-US" altLang="en-US"/>
              <a:pPr/>
              <a:t>1</a:t>
            </a:fld>
            <a:endParaRPr lang="en-US" altLang="en-US"/>
          </a:p>
        </p:txBody>
      </p:sp>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p:txBody>
          <a:bodyPr/>
          <a:lstStyle/>
          <a:p>
            <a:endParaRPr lang="en-GB" altLang="en-US"/>
          </a:p>
        </p:txBody>
      </p:sp>
    </p:spTree>
    <p:extLst>
      <p:ext uri="{BB962C8B-B14F-4D97-AF65-F5344CB8AC3E}">
        <p14:creationId xmlns:p14="http://schemas.microsoft.com/office/powerpoint/2010/main" val="30476609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BB6324A-F988-41ED-BEE7-71C850FC8704}" type="slidenum">
              <a:rPr lang="en-US" altLang="en-US"/>
              <a:pPr/>
              <a:t>8</a:t>
            </a:fld>
            <a:endParaRPr lang="en-US" altLang="en-US"/>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p:txBody>
          <a:bodyPr/>
          <a:lstStyle/>
          <a:p>
            <a:r>
              <a:rPr lang="en-GB" altLang="en-US" dirty="0" smtClean="0"/>
              <a:t>Add Financial Data ??</a:t>
            </a:r>
            <a:endParaRPr lang="en-GB" altLang="en-US" dirty="0"/>
          </a:p>
        </p:txBody>
      </p:sp>
    </p:spTree>
    <p:extLst>
      <p:ext uri="{BB962C8B-B14F-4D97-AF65-F5344CB8AC3E}">
        <p14:creationId xmlns:p14="http://schemas.microsoft.com/office/powerpoint/2010/main" val="370377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a practical example, I’d like to</a:t>
            </a:r>
            <a:r>
              <a:rPr lang="en-US" baseline="0" dirty="0" smtClean="0"/>
              <a:t> tell you a quick true story that shows how our data hubs allow us to do this more quickly.  Using our cockpit application, we can create API integrations for the SIS and systems like the alert system shown here.</a:t>
            </a:r>
            <a:endParaRPr lang="en-US" dirty="0"/>
          </a:p>
        </p:txBody>
      </p:sp>
      <p:sp>
        <p:nvSpPr>
          <p:cNvPr id="4" name="Slide Number Placeholder 3"/>
          <p:cNvSpPr>
            <a:spLocks noGrp="1"/>
          </p:cNvSpPr>
          <p:nvPr>
            <p:ph type="sldNum" sz="quarter" idx="10"/>
          </p:nvPr>
        </p:nvSpPr>
        <p:spPr/>
        <p:txBody>
          <a:bodyPr/>
          <a:lstStyle/>
          <a:p>
            <a:fld id="{64A149FB-96FF-4270-A403-0B15B6221BF1}" type="slidenum">
              <a:rPr lang="en-US" smtClean="0"/>
              <a:t>27</a:t>
            </a:fld>
            <a:endParaRPr lang="en-US"/>
          </a:p>
        </p:txBody>
      </p:sp>
    </p:spTree>
    <p:extLst>
      <p:ext uri="{BB962C8B-B14F-4D97-AF65-F5344CB8AC3E}">
        <p14:creationId xmlns:p14="http://schemas.microsoft.com/office/powerpoint/2010/main" val="159430895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2059" name="Picture 11" descr="corporate1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052" name="Rectangle 4"/>
          <p:cNvSpPr>
            <a:spLocks noGrp="1" noChangeArrowheads="1"/>
          </p:cNvSpPr>
          <p:nvPr>
            <p:ph type="dt" sz="half" idx="2"/>
          </p:nvPr>
        </p:nvSpPr>
        <p:spPr>
          <a:xfrm>
            <a:off x="6858000" y="5638800"/>
            <a:ext cx="1600200" cy="457200"/>
          </a:xfrm>
        </p:spPr>
        <p:txBody>
          <a:bodyPr/>
          <a:lstStyle>
            <a:lvl1pPr>
              <a:defRPr/>
            </a:lvl1pPr>
          </a:lstStyle>
          <a:p>
            <a:endParaRPr lang="en-US" altLang="en-US" dirty="0"/>
          </a:p>
        </p:txBody>
      </p: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513733" y="2976677"/>
            <a:ext cx="2116535" cy="2116535"/>
          </a:xfrm>
          <a:prstGeom prst="rect">
            <a:avLst/>
          </a:prstGeom>
        </p:spPr>
      </p:pic>
      <p:sp>
        <p:nvSpPr>
          <p:cNvPr id="4" name="Text Placeholder 3"/>
          <p:cNvSpPr>
            <a:spLocks noGrp="1"/>
          </p:cNvSpPr>
          <p:nvPr>
            <p:ph type="body" sz="quarter" idx="10" hasCustomPrompt="1"/>
          </p:nvPr>
        </p:nvSpPr>
        <p:spPr>
          <a:xfrm>
            <a:off x="685800" y="2367077"/>
            <a:ext cx="7772400" cy="433273"/>
          </a:xfrm>
        </p:spPr>
        <p:txBody>
          <a:bodyPr/>
          <a:lstStyle>
            <a:lvl1pPr marL="0" indent="0" algn="ctr">
              <a:buNone/>
              <a:defRPr/>
            </a:lvl1pPr>
          </a:lstStyle>
          <a:p>
            <a:pPr lvl="0"/>
            <a:r>
              <a:rPr lang="en-US" dirty="0" smtClean="0"/>
              <a:t>Consortium Name</a:t>
            </a:r>
          </a:p>
        </p:txBody>
      </p:sp>
      <p:sp>
        <p:nvSpPr>
          <p:cNvPr id="6" name="Text Placeholder 5"/>
          <p:cNvSpPr>
            <a:spLocks noGrp="1"/>
          </p:cNvSpPr>
          <p:nvPr>
            <p:ph type="body" sz="quarter" idx="11" hasCustomPrompt="1"/>
          </p:nvPr>
        </p:nvSpPr>
        <p:spPr>
          <a:xfrm>
            <a:off x="685800" y="1755775"/>
            <a:ext cx="7772400" cy="541338"/>
          </a:xfrm>
        </p:spPr>
        <p:txBody>
          <a:bodyPr/>
          <a:lstStyle>
            <a:lvl1pPr marL="0" indent="0" algn="ctr">
              <a:buNone/>
              <a:defRPr sz="3200"/>
            </a:lvl1pPr>
          </a:lstStyle>
          <a:p>
            <a:pPr lvl="0"/>
            <a:r>
              <a:rPr lang="en-US" dirty="0" smtClean="0"/>
              <a:t>Activity Name</a:t>
            </a:r>
          </a:p>
        </p:txBody>
      </p:sp>
      <p:sp>
        <p:nvSpPr>
          <p:cNvPr id="11" name="TextBox 10"/>
          <p:cNvSpPr txBox="1"/>
          <p:nvPr userDrawn="1"/>
        </p:nvSpPr>
        <p:spPr>
          <a:xfrm>
            <a:off x="2193402" y="5238690"/>
            <a:ext cx="4757195"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altLang="en-US" sz="2000" i="1" noProof="0" dirty="0" smtClean="0">
                <a:latin typeface="+mn-lt"/>
              </a:rPr>
              <a:t>Technology Readiness in Michigan</a:t>
            </a:r>
          </a:p>
        </p:txBody>
      </p:sp>
      <p:sp>
        <p:nvSpPr>
          <p:cNvPr id="17" name="Rectangle 5"/>
          <p:cNvSpPr>
            <a:spLocks noGrp="1" noChangeArrowheads="1"/>
          </p:cNvSpPr>
          <p:nvPr>
            <p:ph type="ftr" sz="quarter" idx="3"/>
          </p:nvPr>
        </p:nvSpPr>
        <p:spPr bwMode="auto">
          <a:xfrm>
            <a:off x="3124200" y="61722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lt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E831F3EE-CB5C-405B-87FC-0292D6D62E91}" type="slidenum">
              <a:rPr lang="en-US" altLang="en-US"/>
              <a:pPr/>
              <a:t>‹#›</a:t>
            </a:fld>
            <a:endParaRPr lang="en-US" altLang="en-US"/>
          </a:p>
        </p:txBody>
      </p:sp>
      <p:sp>
        <p:nvSpPr>
          <p:cNvPr id="7" name="Rectangle 5"/>
          <p:cNvSpPr>
            <a:spLocks noGrp="1" noChangeArrowheads="1"/>
          </p:cNvSpPr>
          <p:nvPr>
            <p:ph type="ftr" sz="quarter" idx="3"/>
          </p:nvPr>
        </p:nvSpPr>
        <p:spPr bwMode="auto">
          <a:xfrm>
            <a:off x="3124200" y="61722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ltLang="en-US" dirty="0"/>
          </a:p>
        </p:txBody>
      </p:sp>
    </p:spTree>
    <p:extLst>
      <p:ext uri="{BB962C8B-B14F-4D97-AF65-F5344CB8AC3E}">
        <p14:creationId xmlns:p14="http://schemas.microsoft.com/office/powerpoint/2010/main" val="18660884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04800"/>
            <a:ext cx="1943100" cy="5562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304800"/>
            <a:ext cx="5676900" cy="5562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518C7749-CB4A-4876-8DB2-89EF60739DCB}" type="slidenum">
              <a:rPr lang="en-US" altLang="en-US"/>
              <a:pPr/>
              <a:t>‹#›</a:t>
            </a:fld>
            <a:endParaRPr lang="en-US" altLang="en-US"/>
          </a:p>
        </p:txBody>
      </p:sp>
      <p:sp>
        <p:nvSpPr>
          <p:cNvPr id="7" name="Rectangle 5"/>
          <p:cNvSpPr>
            <a:spLocks noGrp="1" noChangeArrowheads="1"/>
          </p:cNvSpPr>
          <p:nvPr>
            <p:ph type="ftr" sz="quarter" idx="3"/>
          </p:nvPr>
        </p:nvSpPr>
        <p:spPr bwMode="auto">
          <a:xfrm>
            <a:off x="3124200" y="61722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ltLang="en-US" dirty="0"/>
          </a:p>
        </p:txBody>
      </p:sp>
    </p:spTree>
    <p:extLst>
      <p:ext uri="{BB962C8B-B14F-4D97-AF65-F5344CB8AC3E}">
        <p14:creationId xmlns:p14="http://schemas.microsoft.com/office/powerpoint/2010/main" val="9456019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3886200"/>
          </a:xfrm>
        </p:spPr>
        <p:txBody>
          <a:bodyPr/>
          <a:lstStyle/>
          <a:p>
            <a:r>
              <a:rPr lang="en-US" smtClean="0"/>
              <a:t>Click icon to add table</a:t>
            </a:r>
            <a:endParaRPr lang="en-US"/>
          </a:p>
        </p:txBody>
      </p:sp>
      <p:sp>
        <p:nvSpPr>
          <p:cNvPr id="4" name="Date Placeholder 3"/>
          <p:cNvSpPr>
            <a:spLocks noGrp="1"/>
          </p:cNvSpPr>
          <p:nvPr>
            <p:ph type="dt" sz="half" idx="10"/>
          </p:nvPr>
        </p:nvSpPr>
        <p:spPr>
          <a:xfrm>
            <a:off x="685800" y="6172200"/>
            <a:ext cx="1905000" cy="457200"/>
          </a:xfrm>
        </p:spPr>
        <p:txBody>
          <a:bodyPr/>
          <a:lstStyle>
            <a:lvl1pPr>
              <a:defRPr/>
            </a:lvl1pPr>
          </a:lstStyle>
          <a:p>
            <a:endParaRPr lang="en-US" altLang="en-US"/>
          </a:p>
        </p:txBody>
      </p:sp>
      <p:sp>
        <p:nvSpPr>
          <p:cNvPr id="6" name="Slide Number Placeholder 5"/>
          <p:cNvSpPr>
            <a:spLocks noGrp="1"/>
          </p:cNvSpPr>
          <p:nvPr>
            <p:ph type="sldNum" sz="quarter" idx="12"/>
          </p:nvPr>
        </p:nvSpPr>
        <p:spPr>
          <a:xfrm>
            <a:off x="6553200" y="6172200"/>
            <a:ext cx="1905000" cy="457200"/>
          </a:xfrm>
        </p:spPr>
        <p:txBody>
          <a:bodyPr/>
          <a:lstStyle>
            <a:lvl1pPr>
              <a:defRPr/>
            </a:lvl1pPr>
          </a:lstStyle>
          <a:p>
            <a:fld id="{F82C34E5-C540-4561-A934-43C1A2981883}" type="slidenum">
              <a:rPr lang="en-US" altLang="en-US"/>
              <a:pPr/>
              <a:t>‹#›</a:t>
            </a:fld>
            <a:endParaRPr lang="en-US" altLang="en-US"/>
          </a:p>
        </p:txBody>
      </p:sp>
      <p:sp>
        <p:nvSpPr>
          <p:cNvPr id="7" name="Rectangle 5"/>
          <p:cNvSpPr>
            <a:spLocks noGrp="1" noChangeArrowheads="1"/>
          </p:cNvSpPr>
          <p:nvPr>
            <p:ph type="ftr" sz="quarter" idx="3"/>
          </p:nvPr>
        </p:nvSpPr>
        <p:spPr bwMode="auto">
          <a:xfrm>
            <a:off x="3124200" y="61722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ltLang="en-US" dirty="0"/>
          </a:p>
        </p:txBody>
      </p:sp>
    </p:spTree>
    <p:extLst>
      <p:ext uri="{BB962C8B-B14F-4D97-AF65-F5344CB8AC3E}">
        <p14:creationId xmlns:p14="http://schemas.microsoft.com/office/powerpoint/2010/main" val="39508643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172200"/>
            <a:ext cx="1905000" cy="457200"/>
          </a:xfrm>
        </p:spPr>
        <p:txBody>
          <a:bodyPr/>
          <a:lstStyle>
            <a:lvl1pPr>
              <a:defRPr/>
            </a:lvl1pPr>
          </a:lstStyle>
          <a:p>
            <a:endParaRPr lang="en-US" altLang="en-US"/>
          </a:p>
        </p:txBody>
      </p:sp>
      <p:sp>
        <p:nvSpPr>
          <p:cNvPr id="7" name="Slide Number Placeholder 6"/>
          <p:cNvSpPr>
            <a:spLocks noGrp="1"/>
          </p:cNvSpPr>
          <p:nvPr>
            <p:ph type="sldNum" sz="quarter" idx="12"/>
          </p:nvPr>
        </p:nvSpPr>
        <p:spPr>
          <a:xfrm>
            <a:off x="6553200" y="6172200"/>
            <a:ext cx="1905000" cy="457200"/>
          </a:xfrm>
        </p:spPr>
        <p:txBody>
          <a:bodyPr/>
          <a:lstStyle>
            <a:lvl1pPr>
              <a:defRPr/>
            </a:lvl1pPr>
          </a:lstStyle>
          <a:p>
            <a:fld id="{8652759E-0BE9-4AA6-8A8B-0405ED14AD2E}" type="slidenum">
              <a:rPr lang="en-US" altLang="en-US"/>
              <a:pPr/>
              <a:t>‹#›</a:t>
            </a:fld>
            <a:endParaRPr lang="en-US" altLang="en-US"/>
          </a:p>
        </p:txBody>
      </p:sp>
      <p:sp>
        <p:nvSpPr>
          <p:cNvPr id="8" name="Rectangle 5"/>
          <p:cNvSpPr>
            <a:spLocks noGrp="1" noChangeArrowheads="1"/>
          </p:cNvSpPr>
          <p:nvPr>
            <p:ph type="ftr" sz="quarter" idx="3"/>
          </p:nvPr>
        </p:nvSpPr>
        <p:spPr bwMode="auto">
          <a:xfrm>
            <a:off x="3124200" y="61722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ltLang="en-US" dirty="0"/>
          </a:p>
        </p:txBody>
      </p:sp>
    </p:spTree>
    <p:extLst>
      <p:ext uri="{BB962C8B-B14F-4D97-AF65-F5344CB8AC3E}">
        <p14:creationId xmlns:p14="http://schemas.microsoft.com/office/powerpoint/2010/main" val="29658370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F9EE54F4-1CA1-460E-BC57-6E28544995BD}" type="slidenum">
              <a:rPr lang="en-US" altLang="en-US"/>
              <a:pPr/>
              <a:t>‹#›</a:t>
            </a:fld>
            <a:endParaRPr lang="en-US" altLang="en-US"/>
          </a:p>
        </p:txBody>
      </p:sp>
      <p:sp>
        <p:nvSpPr>
          <p:cNvPr id="9" name="Rectangle 5"/>
          <p:cNvSpPr>
            <a:spLocks noGrp="1" noChangeArrowheads="1"/>
          </p:cNvSpPr>
          <p:nvPr>
            <p:ph type="ftr" sz="quarter" idx="3"/>
          </p:nvPr>
        </p:nvSpPr>
        <p:spPr bwMode="auto">
          <a:xfrm>
            <a:off x="3124200" y="61722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ltLang="en-US" dirty="0"/>
          </a:p>
        </p:txBody>
      </p:sp>
    </p:spTree>
    <p:extLst>
      <p:ext uri="{BB962C8B-B14F-4D97-AF65-F5344CB8AC3E}">
        <p14:creationId xmlns:p14="http://schemas.microsoft.com/office/powerpoint/2010/main" val="8131479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60A9F3AB-2645-4701-BFA9-B0A7B57E362F}" type="slidenum">
              <a:rPr lang="en-US" altLang="en-US"/>
              <a:pPr/>
              <a:t>‹#›</a:t>
            </a:fld>
            <a:endParaRPr lang="en-US" altLang="en-US"/>
          </a:p>
        </p:txBody>
      </p:sp>
      <p:sp>
        <p:nvSpPr>
          <p:cNvPr id="7" name="Rectangle 5"/>
          <p:cNvSpPr>
            <a:spLocks noGrp="1" noChangeArrowheads="1"/>
          </p:cNvSpPr>
          <p:nvPr>
            <p:ph type="ftr" sz="quarter" idx="3"/>
          </p:nvPr>
        </p:nvSpPr>
        <p:spPr bwMode="auto">
          <a:xfrm>
            <a:off x="3124200" y="61722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ltLang="en-US" dirty="0"/>
          </a:p>
        </p:txBody>
      </p:sp>
    </p:spTree>
    <p:extLst>
      <p:ext uri="{BB962C8B-B14F-4D97-AF65-F5344CB8AC3E}">
        <p14:creationId xmlns:p14="http://schemas.microsoft.com/office/powerpoint/2010/main" val="15255987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0E40E233-3BD0-4127-B1E4-7D1EE1BCE28F}" type="slidenum">
              <a:rPr lang="en-US" altLang="en-US"/>
              <a:pPr/>
              <a:t>‹#›</a:t>
            </a:fld>
            <a:endParaRPr lang="en-US" altLang="en-US"/>
          </a:p>
        </p:txBody>
      </p:sp>
      <p:sp>
        <p:nvSpPr>
          <p:cNvPr id="8" name="Rectangle 5"/>
          <p:cNvSpPr>
            <a:spLocks noGrp="1" noChangeArrowheads="1"/>
          </p:cNvSpPr>
          <p:nvPr>
            <p:ph type="ftr" sz="quarter" idx="3"/>
          </p:nvPr>
        </p:nvSpPr>
        <p:spPr bwMode="auto">
          <a:xfrm>
            <a:off x="3124200" y="61722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ltLang="en-US" dirty="0"/>
          </a:p>
        </p:txBody>
      </p:sp>
    </p:spTree>
    <p:extLst>
      <p:ext uri="{BB962C8B-B14F-4D97-AF65-F5344CB8AC3E}">
        <p14:creationId xmlns:p14="http://schemas.microsoft.com/office/powerpoint/2010/main" val="37586191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00720539-3392-4595-8BD1-C98CB7780CB7}" type="slidenum">
              <a:rPr lang="en-US" altLang="en-US"/>
              <a:pPr/>
              <a:t>‹#›</a:t>
            </a:fld>
            <a:endParaRPr lang="en-US" altLang="en-US"/>
          </a:p>
        </p:txBody>
      </p:sp>
      <p:sp>
        <p:nvSpPr>
          <p:cNvPr id="10" name="Rectangle 5"/>
          <p:cNvSpPr>
            <a:spLocks noGrp="1" noChangeArrowheads="1"/>
          </p:cNvSpPr>
          <p:nvPr>
            <p:ph type="ftr" sz="quarter" idx="13"/>
          </p:nvPr>
        </p:nvSpPr>
        <p:spPr bwMode="auto">
          <a:xfrm>
            <a:off x="3124200" y="61722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ltLang="en-US" dirty="0"/>
          </a:p>
        </p:txBody>
      </p:sp>
    </p:spTree>
    <p:extLst>
      <p:ext uri="{BB962C8B-B14F-4D97-AF65-F5344CB8AC3E}">
        <p14:creationId xmlns:p14="http://schemas.microsoft.com/office/powerpoint/2010/main" val="28722249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711C0AA0-6375-4A25-82E1-0190E124B31C}" type="slidenum">
              <a:rPr lang="en-US" altLang="en-US"/>
              <a:pPr/>
              <a:t>‹#›</a:t>
            </a:fld>
            <a:endParaRPr lang="en-US" altLang="en-US"/>
          </a:p>
        </p:txBody>
      </p:sp>
      <p:sp>
        <p:nvSpPr>
          <p:cNvPr id="6" name="Footer Placeholder 5"/>
          <p:cNvSpPr>
            <a:spLocks noGrp="1" noChangeArrowheads="1"/>
          </p:cNvSpPr>
          <p:nvPr>
            <p:ph type="ftr" sz="quarter" idx="3"/>
          </p:nvPr>
        </p:nvSpPr>
        <p:spPr bwMode="auto">
          <a:xfrm>
            <a:off x="3124200" y="61722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ltLang="en-US" dirty="0"/>
          </a:p>
        </p:txBody>
      </p:sp>
    </p:spTree>
    <p:extLst>
      <p:ext uri="{BB962C8B-B14F-4D97-AF65-F5344CB8AC3E}">
        <p14:creationId xmlns:p14="http://schemas.microsoft.com/office/powerpoint/2010/main" val="23707942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C67E4BBE-D7E6-4C79-95B7-97528C2DA881}" type="slidenum">
              <a:rPr lang="en-US" altLang="en-US"/>
              <a:pPr/>
              <a:t>‹#›</a:t>
            </a:fld>
            <a:endParaRPr lang="en-US" altLang="en-US"/>
          </a:p>
        </p:txBody>
      </p:sp>
      <p:sp>
        <p:nvSpPr>
          <p:cNvPr id="5" name="Rectangle 5"/>
          <p:cNvSpPr>
            <a:spLocks noGrp="1" noChangeArrowheads="1"/>
          </p:cNvSpPr>
          <p:nvPr>
            <p:ph type="ftr" sz="quarter" idx="3"/>
          </p:nvPr>
        </p:nvSpPr>
        <p:spPr bwMode="auto">
          <a:xfrm>
            <a:off x="3124200" y="61722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ltLang="en-US" dirty="0"/>
          </a:p>
        </p:txBody>
      </p:sp>
    </p:spTree>
    <p:extLst>
      <p:ext uri="{BB962C8B-B14F-4D97-AF65-F5344CB8AC3E}">
        <p14:creationId xmlns:p14="http://schemas.microsoft.com/office/powerpoint/2010/main" val="4961882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2FAE8FA7-2C8A-4050-9B1B-F599201CADEF}" type="slidenum">
              <a:rPr lang="en-US" altLang="en-US"/>
              <a:pPr/>
              <a:t>‹#›</a:t>
            </a:fld>
            <a:endParaRPr lang="en-US" altLang="en-US"/>
          </a:p>
        </p:txBody>
      </p:sp>
      <p:sp>
        <p:nvSpPr>
          <p:cNvPr id="8" name="Rectangle 5"/>
          <p:cNvSpPr>
            <a:spLocks noGrp="1" noChangeArrowheads="1"/>
          </p:cNvSpPr>
          <p:nvPr>
            <p:ph type="ftr" sz="quarter" idx="3"/>
          </p:nvPr>
        </p:nvSpPr>
        <p:spPr bwMode="auto">
          <a:xfrm>
            <a:off x="3124200" y="61722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ltLang="en-US" dirty="0"/>
          </a:p>
        </p:txBody>
      </p:sp>
    </p:spTree>
    <p:extLst>
      <p:ext uri="{BB962C8B-B14F-4D97-AF65-F5344CB8AC3E}">
        <p14:creationId xmlns:p14="http://schemas.microsoft.com/office/powerpoint/2010/main" val="31445144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B1E03359-5FA3-4AB0-8356-04D3E6EAC358}" type="slidenum">
              <a:rPr lang="en-US" altLang="en-US"/>
              <a:pPr/>
              <a:t>‹#›</a:t>
            </a:fld>
            <a:endParaRPr lang="en-US" altLang="en-US"/>
          </a:p>
        </p:txBody>
      </p:sp>
      <p:sp>
        <p:nvSpPr>
          <p:cNvPr id="8" name="Rectangle 5"/>
          <p:cNvSpPr>
            <a:spLocks noGrp="1" noChangeArrowheads="1"/>
          </p:cNvSpPr>
          <p:nvPr>
            <p:ph type="ftr" sz="quarter" idx="3"/>
          </p:nvPr>
        </p:nvSpPr>
        <p:spPr bwMode="auto">
          <a:xfrm>
            <a:off x="3124200" y="61722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ltLang="en-US" dirty="0"/>
          </a:p>
        </p:txBody>
      </p:sp>
    </p:spTree>
    <p:extLst>
      <p:ext uri="{BB962C8B-B14F-4D97-AF65-F5344CB8AC3E}">
        <p14:creationId xmlns:p14="http://schemas.microsoft.com/office/powerpoint/2010/main" val="14472327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4" name="Picture 10" descr="corporate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9144000" cy="6862763"/>
          </a:xfrm>
          <a:prstGeom prst="rect">
            <a:avLst/>
          </a:prstGeom>
          <a:noFill/>
          <a:extLst>
            <a:ext uri="{909E8E84-426E-40DD-AFC4-6F175D3DCCD1}">
              <a14:hiddenFill xmlns:a14="http://schemas.microsoft.com/office/drawing/2010/main">
                <a:solidFill>
                  <a:srgbClr val="FFFFFF"/>
                </a:solidFill>
              </a14:hiddenFill>
            </a:ext>
          </a:extLst>
        </p:spPr>
      </p:pic>
      <p:sp>
        <p:nvSpPr>
          <p:cNvPr id="1026" name="Rectangle 2"/>
          <p:cNvSpPr>
            <a:spLocks noGrp="1" noChangeArrowheads="1"/>
          </p:cNvSpPr>
          <p:nvPr>
            <p:ph type="title"/>
          </p:nvPr>
        </p:nvSpPr>
        <p:spPr bwMode="auto">
          <a:xfrm>
            <a:off x="685800" y="3048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685800" y="1981200"/>
            <a:ext cx="77724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endParaRPr lang="en-US" altLang="en-US" dirty="0" smtClean="0"/>
          </a:p>
        </p:txBody>
      </p:sp>
      <p:sp>
        <p:nvSpPr>
          <p:cNvPr id="1028" name="Rectangle 4"/>
          <p:cNvSpPr>
            <a:spLocks noGrp="1" noChangeArrowheads="1"/>
          </p:cNvSpPr>
          <p:nvPr>
            <p:ph type="dt" sz="half" idx="2"/>
          </p:nvPr>
        </p:nvSpPr>
        <p:spPr bwMode="auto">
          <a:xfrm>
            <a:off x="685800" y="61722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US" altLang="en-US"/>
          </a:p>
        </p:txBody>
      </p:sp>
      <p:sp>
        <p:nvSpPr>
          <p:cNvPr id="1029" name="Rectangle 5"/>
          <p:cNvSpPr>
            <a:spLocks noGrp="1" noChangeArrowheads="1"/>
          </p:cNvSpPr>
          <p:nvPr>
            <p:ph type="ftr" sz="quarter" idx="3"/>
          </p:nvPr>
        </p:nvSpPr>
        <p:spPr bwMode="auto">
          <a:xfrm>
            <a:off x="3124200" y="61722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ltLang="en-US" dirty="0"/>
          </a:p>
        </p:txBody>
      </p:sp>
      <p:sp>
        <p:nvSpPr>
          <p:cNvPr id="1030" name="Rectangle 6"/>
          <p:cNvSpPr>
            <a:spLocks noGrp="1" noChangeArrowheads="1"/>
          </p:cNvSpPr>
          <p:nvPr>
            <p:ph type="sldNum" sz="quarter" idx="4"/>
          </p:nvPr>
        </p:nvSpPr>
        <p:spPr bwMode="auto">
          <a:xfrm>
            <a:off x="6553200" y="61722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mn-lt"/>
              </a:defRPr>
            </a:lvl1pPr>
          </a:lstStyle>
          <a:p>
            <a:fld id="{F63191CB-4664-4736-9CF3-A01C254A68BF}" type="slidenum">
              <a:rPr lang="en-US" altLang="en-US"/>
              <a:pPr/>
              <a:t>‹#›</a:t>
            </a:fld>
            <a:endParaRPr lang="en-US" altLang="en-US"/>
          </a:p>
        </p:txBody>
      </p:sp>
      <p:pic>
        <p:nvPicPr>
          <p:cNvPr id="9" name="Picture 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7411755" y="164589"/>
            <a:ext cx="1511811" cy="151181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rtl="0" eaLnBrk="1" fontAlgn="base" hangingPunct="1">
        <a:spcBef>
          <a:spcPct val="0"/>
        </a:spcBef>
        <a:spcAft>
          <a:spcPct val="0"/>
        </a:spcAft>
        <a:defRPr sz="3000" kern="1200">
          <a:solidFill>
            <a:schemeClr val="tx2"/>
          </a:solidFill>
          <a:latin typeface="+mj-lt"/>
          <a:ea typeface="+mj-ea"/>
          <a:cs typeface="+mj-cs"/>
        </a:defRPr>
      </a:lvl1pPr>
      <a:lvl2pPr algn="l" rtl="0" eaLnBrk="1" fontAlgn="base" hangingPunct="1">
        <a:spcBef>
          <a:spcPct val="0"/>
        </a:spcBef>
        <a:spcAft>
          <a:spcPct val="0"/>
        </a:spcAft>
        <a:defRPr sz="3000">
          <a:solidFill>
            <a:schemeClr val="tx2"/>
          </a:solidFill>
          <a:latin typeface="Verdana" panose="020B0604030504040204" pitchFamily="34" charset="0"/>
        </a:defRPr>
      </a:lvl2pPr>
      <a:lvl3pPr algn="l" rtl="0" eaLnBrk="1" fontAlgn="base" hangingPunct="1">
        <a:spcBef>
          <a:spcPct val="0"/>
        </a:spcBef>
        <a:spcAft>
          <a:spcPct val="0"/>
        </a:spcAft>
        <a:defRPr sz="3000">
          <a:solidFill>
            <a:schemeClr val="tx2"/>
          </a:solidFill>
          <a:latin typeface="Verdana" panose="020B0604030504040204" pitchFamily="34" charset="0"/>
        </a:defRPr>
      </a:lvl3pPr>
      <a:lvl4pPr algn="l" rtl="0" eaLnBrk="1" fontAlgn="base" hangingPunct="1">
        <a:spcBef>
          <a:spcPct val="0"/>
        </a:spcBef>
        <a:spcAft>
          <a:spcPct val="0"/>
        </a:spcAft>
        <a:defRPr sz="3000">
          <a:solidFill>
            <a:schemeClr val="tx2"/>
          </a:solidFill>
          <a:latin typeface="Verdana" panose="020B0604030504040204" pitchFamily="34" charset="0"/>
        </a:defRPr>
      </a:lvl4pPr>
      <a:lvl5pPr algn="l" rtl="0" eaLnBrk="1" fontAlgn="base" hangingPunct="1">
        <a:spcBef>
          <a:spcPct val="0"/>
        </a:spcBef>
        <a:spcAft>
          <a:spcPct val="0"/>
        </a:spcAft>
        <a:defRPr sz="3000">
          <a:solidFill>
            <a:schemeClr val="tx2"/>
          </a:solidFill>
          <a:latin typeface="Verdana" panose="020B0604030504040204" pitchFamily="34" charset="0"/>
        </a:defRPr>
      </a:lvl5pPr>
      <a:lvl6pPr marL="457200" algn="l" rtl="0" eaLnBrk="1" fontAlgn="base" hangingPunct="1">
        <a:spcBef>
          <a:spcPct val="0"/>
        </a:spcBef>
        <a:spcAft>
          <a:spcPct val="0"/>
        </a:spcAft>
        <a:defRPr sz="3000">
          <a:solidFill>
            <a:schemeClr val="tx2"/>
          </a:solidFill>
          <a:latin typeface="Verdana" panose="020B0604030504040204" pitchFamily="34" charset="0"/>
        </a:defRPr>
      </a:lvl6pPr>
      <a:lvl7pPr marL="914400" algn="l" rtl="0" eaLnBrk="1" fontAlgn="base" hangingPunct="1">
        <a:spcBef>
          <a:spcPct val="0"/>
        </a:spcBef>
        <a:spcAft>
          <a:spcPct val="0"/>
        </a:spcAft>
        <a:defRPr sz="3000">
          <a:solidFill>
            <a:schemeClr val="tx2"/>
          </a:solidFill>
          <a:latin typeface="Verdana" panose="020B0604030504040204" pitchFamily="34" charset="0"/>
        </a:defRPr>
      </a:lvl7pPr>
      <a:lvl8pPr marL="1371600" algn="l" rtl="0" eaLnBrk="1" fontAlgn="base" hangingPunct="1">
        <a:spcBef>
          <a:spcPct val="0"/>
        </a:spcBef>
        <a:spcAft>
          <a:spcPct val="0"/>
        </a:spcAft>
        <a:defRPr sz="3000">
          <a:solidFill>
            <a:schemeClr val="tx2"/>
          </a:solidFill>
          <a:latin typeface="Verdana" panose="020B0604030504040204" pitchFamily="34" charset="0"/>
        </a:defRPr>
      </a:lvl8pPr>
      <a:lvl9pPr marL="1828800" algn="l" rtl="0" eaLnBrk="1" fontAlgn="base" hangingPunct="1">
        <a:spcBef>
          <a:spcPct val="0"/>
        </a:spcBef>
        <a:spcAft>
          <a:spcPct val="0"/>
        </a:spcAft>
        <a:defRPr sz="3000">
          <a:solidFill>
            <a:schemeClr val="tx2"/>
          </a:solidFill>
          <a:latin typeface="Verdana" panose="020B0604030504040204" pitchFamily="34" charset="0"/>
        </a:defRPr>
      </a:lvl9pPr>
    </p:titleStyle>
    <p:bodyStyle>
      <a:lvl1pPr marL="342900" indent="-342900" algn="l" rtl="0" eaLnBrk="1" fontAlgn="base" hangingPunct="1">
        <a:spcBef>
          <a:spcPct val="20000"/>
        </a:spcBef>
        <a:spcAft>
          <a:spcPct val="0"/>
        </a:spcAft>
        <a:buClr>
          <a:schemeClr val="accent1"/>
        </a:buClr>
        <a:buSzPct val="80000"/>
        <a:buFont typeface="Wingdings 2" panose="05020102010507070707" pitchFamily="18" charset="2"/>
        <a:buChar char=""/>
        <a:defRPr sz="2500" kern="1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SzPct val="125000"/>
        <a:buChar char="•"/>
        <a:defRPr sz="2200" kern="1200">
          <a:solidFill>
            <a:schemeClr val="tx1"/>
          </a:solidFill>
          <a:latin typeface="+mn-lt"/>
          <a:ea typeface="+mn-ea"/>
          <a:cs typeface="+mn-cs"/>
        </a:defRPr>
      </a:lvl2pPr>
      <a:lvl3pPr marL="1143000" indent="-228600" algn="l" rtl="0" eaLnBrk="1" fontAlgn="base" hangingPunct="1">
        <a:spcBef>
          <a:spcPct val="20000"/>
        </a:spcBef>
        <a:spcAft>
          <a:spcPct val="0"/>
        </a:spcAft>
        <a:buClr>
          <a:schemeClr val="accent1"/>
        </a:buClr>
        <a:buSzPct val="60000"/>
        <a:buChar char="•"/>
        <a:defRPr sz="2000" kern="1200">
          <a:solidFill>
            <a:schemeClr val="tx1"/>
          </a:solidFill>
          <a:latin typeface="+mn-lt"/>
          <a:ea typeface="+mn-ea"/>
          <a:cs typeface="+mn-cs"/>
        </a:defRPr>
      </a:lvl3pPr>
      <a:lvl4pPr marL="1600200" indent="-228600" algn="l" rtl="0" eaLnBrk="1" fontAlgn="base" hangingPunct="1">
        <a:spcBef>
          <a:spcPct val="20000"/>
        </a:spcBef>
        <a:spcAft>
          <a:spcPct val="0"/>
        </a:spcAft>
        <a:defRPr sz="2000" kern="1200">
          <a:solidFill>
            <a:schemeClr val="tx1"/>
          </a:solidFill>
          <a:latin typeface="Comic Sans MS" panose="030F0702030302020204" pitchFamily="66" charset="0"/>
          <a:ea typeface="+mn-ea"/>
          <a:cs typeface="+mn-cs"/>
        </a:defRPr>
      </a:lvl4pPr>
      <a:lvl5pPr marL="2057400" indent="-228600" algn="l" rtl="0" eaLnBrk="1" fontAlgn="base" hangingPunct="1">
        <a:spcBef>
          <a:spcPct val="20000"/>
        </a:spcBef>
        <a:spcAft>
          <a:spcPct val="0"/>
        </a:spcAft>
        <a:buChar char="»"/>
        <a:defRPr sz="2000" kern="1200">
          <a:solidFill>
            <a:schemeClr val="tx1"/>
          </a:solidFill>
          <a:latin typeface="Comic Sans MS" panose="030F0702030302020204" pitchFamily="66"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5.gif"/><Relationship Id="rId3" Type="http://schemas.openxmlformats.org/officeDocument/2006/relationships/diagramLayout" Target="../diagrams/layout1.xml"/><Relationship Id="rId7" Type="http://schemas.openxmlformats.org/officeDocument/2006/relationships/image" Target="../media/image6.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mailto:Don.Dailey@Kresa.org" TargetMode="External"/><Relationship Id="rId1" Type="http://schemas.openxmlformats.org/officeDocument/2006/relationships/slideLayout" Target="../slideLayouts/slideLayout2.xml"/><Relationship Id="rId4" Type="http://schemas.openxmlformats.org/officeDocument/2006/relationships/image" Target="../media/image5.gi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tif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gi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464264" y="1773892"/>
            <a:ext cx="8177543" cy="1105109"/>
          </a:xfrm>
        </p:spPr>
        <p:txBody>
          <a:bodyPr/>
          <a:lstStyle/>
          <a:p>
            <a:r>
              <a:rPr lang="en-US" sz="2800" dirty="0" smtClean="0"/>
              <a:t>TRIG Data Integration </a:t>
            </a:r>
            <a:r>
              <a:rPr lang="en-US" sz="2800" dirty="0" smtClean="0"/>
              <a:t>Update </a:t>
            </a:r>
          </a:p>
          <a:p>
            <a:r>
              <a:rPr lang="en-US" sz="2800" dirty="0" smtClean="0"/>
              <a:t>for Data System Vendors</a:t>
            </a:r>
            <a:endParaRPr lang="en-US" sz="2800" dirty="0" smtClean="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49774" y="6122239"/>
            <a:ext cx="1257392" cy="577642"/>
          </a:xfrm>
          <a:prstGeom prst="rect">
            <a:avLst/>
          </a:prstGeom>
        </p:spPr>
      </p:pic>
      <p:pic>
        <p:nvPicPr>
          <p:cNvPr id="4" name="Picture 3"/>
          <p:cNvPicPr>
            <a:picLocks noChangeAspect="1"/>
          </p:cNvPicPr>
          <p:nvPr/>
        </p:nvPicPr>
        <p:blipFill>
          <a:blip r:embed="rId4"/>
          <a:stretch>
            <a:fillRect/>
          </a:stretch>
        </p:blipFill>
        <p:spPr>
          <a:xfrm>
            <a:off x="6225194" y="6122239"/>
            <a:ext cx="1289081" cy="595957"/>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itle 1"/>
          <p:cNvSpPr>
            <a:spLocks noGrp="1"/>
          </p:cNvSpPr>
          <p:nvPr>
            <p:ph type="title"/>
          </p:nvPr>
        </p:nvSpPr>
        <p:spPr>
          <a:xfrm>
            <a:off x="685800" y="304800"/>
            <a:ext cx="7772400" cy="1143000"/>
          </a:xfrm>
        </p:spPr>
        <p:txBody>
          <a:bodyPr/>
          <a:lstStyle/>
          <a:p>
            <a:r>
              <a:rPr lang="en-US" dirty="0" smtClean="0"/>
              <a:t>How does this work?</a:t>
            </a:r>
            <a:endParaRPr lang="en-US" dirty="0"/>
          </a:p>
        </p:txBody>
      </p:sp>
      <p:sp>
        <p:nvSpPr>
          <p:cNvPr id="43" name="Rounded Rectangle 42"/>
          <p:cNvSpPr/>
          <p:nvPr/>
        </p:nvSpPr>
        <p:spPr>
          <a:xfrm>
            <a:off x="636630" y="1810693"/>
            <a:ext cx="1358900" cy="1097607"/>
          </a:xfrm>
          <a:prstGeom prst="roundRect">
            <a:avLst/>
          </a:prstGeom>
          <a:solidFill>
            <a:schemeClr val="accent5">
              <a:lumMod val="50000"/>
            </a:schemeClr>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accent5">
                    <a:lumMod val="10000"/>
                  </a:schemeClr>
                </a:solidFill>
              </a:rPr>
              <a:t>MISTAR</a:t>
            </a:r>
          </a:p>
          <a:p>
            <a:pPr algn="ctr"/>
            <a:r>
              <a:rPr lang="en-US" sz="1200" dirty="0" smtClean="0">
                <a:solidFill>
                  <a:schemeClr val="bg1"/>
                </a:solidFill>
              </a:rPr>
              <a:t>MISTAR</a:t>
            </a:r>
          </a:p>
          <a:p>
            <a:pPr algn="ctr"/>
            <a:r>
              <a:rPr lang="en-US" sz="1200" dirty="0" smtClean="0">
                <a:solidFill>
                  <a:srgbClr val="FFFF00"/>
                </a:solidFill>
              </a:rPr>
              <a:t>MISTAR</a:t>
            </a:r>
          </a:p>
          <a:p>
            <a:pPr algn="ctr"/>
            <a:r>
              <a:rPr lang="en-US" sz="1200" dirty="0" smtClean="0">
                <a:solidFill>
                  <a:srgbClr val="FF0066"/>
                </a:solidFill>
              </a:rPr>
              <a:t>Meal Magic</a:t>
            </a:r>
          </a:p>
          <a:p>
            <a:pPr algn="ctr"/>
            <a:r>
              <a:rPr lang="en-US" sz="1200" dirty="0" err="1" smtClean="0">
                <a:solidFill>
                  <a:srgbClr val="000066"/>
                </a:solidFill>
              </a:rPr>
              <a:t>Polyplot</a:t>
            </a:r>
            <a:endParaRPr lang="en-US" sz="1200" dirty="0">
              <a:solidFill>
                <a:srgbClr val="000066"/>
              </a:solidFill>
            </a:endParaRPr>
          </a:p>
        </p:txBody>
      </p:sp>
      <p:sp>
        <p:nvSpPr>
          <p:cNvPr id="44" name="Rounded Rectangle 43"/>
          <p:cNvSpPr/>
          <p:nvPr/>
        </p:nvSpPr>
        <p:spPr>
          <a:xfrm>
            <a:off x="2268580" y="1810693"/>
            <a:ext cx="1358900" cy="1097607"/>
          </a:xfrm>
          <a:prstGeom prst="roundRect">
            <a:avLst/>
          </a:prstGeom>
          <a:solidFill>
            <a:srgbClr val="F66004"/>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accent5">
                    <a:lumMod val="10000"/>
                  </a:schemeClr>
                </a:solidFill>
              </a:rPr>
              <a:t>PowerSchool</a:t>
            </a:r>
          </a:p>
          <a:p>
            <a:pPr algn="ctr"/>
            <a:r>
              <a:rPr lang="en-US" sz="1200" dirty="0" smtClean="0"/>
              <a:t>Illuminate SE</a:t>
            </a:r>
          </a:p>
          <a:p>
            <a:pPr algn="ctr"/>
            <a:r>
              <a:rPr lang="en-US" sz="1200" dirty="0" smtClean="0">
                <a:solidFill>
                  <a:srgbClr val="FFFF00"/>
                </a:solidFill>
              </a:rPr>
              <a:t>Data Director</a:t>
            </a:r>
          </a:p>
          <a:p>
            <a:pPr algn="ctr"/>
            <a:r>
              <a:rPr lang="en-US" sz="1200" dirty="0" smtClean="0">
                <a:solidFill>
                  <a:srgbClr val="FF0066"/>
                </a:solidFill>
              </a:rPr>
              <a:t>Meal Magic</a:t>
            </a:r>
          </a:p>
          <a:p>
            <a:pPr algn="ctr"/>
            <a:r>
              <a:rPr lang="en-US" sz="1200" dirty="0" err="1" smtClean="0">
                <a:solidFill>
                  <a:srgbClr val="000066"/>
                </a:solidFill>
              </a:rPr>
              <a:t>Edulog</a:t>
            </a:r>
            <a:endParaRPr lang="en-US" sz="1200" dirty="0">
              <a:solidFill>
                <a:srgbClr val="000066"/>
              </a:solidFill>
            </a:endParaRPr>
          </a:p>
        </p:txBody>
      </p:sp>
      <p:sp>
        <p:nvSpPr>
          <p:cNvPr id="45" name="Rounded Rectangle 44"/>
          <p:cNvSpPr/>
          <p:nvPr/>
        </p:nvSpPr>
        <p:spPr>
          <a:xfrm>
            <a:off x="3837030" y="1810693"/>
            <a:ext cx="1358900" cy="1097607"/>
          </a:xfrm>
          <a:prstGeom prst="roundRect">
            <a:avLst/>
          </a:prstGeom>
          <a:solidFill>
            <a:schemeClr val="accent2">
              <a:lumMod val="75000"/>
            </a:schemeClr>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accent5">
                    <a:lumMod val="10000"/>
                  </a:schemeClr>
                </a:solidFill>
              </a:rPr>
              <a:t>Synergy</a:t>
            </a:r>
          </a:p>
          <a:p>
            <a:pPr algn="ctr"/>
            <a:r>
              <a:rPr lang="en-US" sz="1200" dirty="0" err="1" smtClean="0"/>
              <a:t>Tienet</a:t>
            </a:r>
            <a:r>
              <a:rPr lang="en-US" sz="1200" dirty="0" smtClean="0"/>
              <a:t> SE</a:t>
            </a:r>
          </a:p>
          <a:p>
            <a:pPr algn="ctr"/>
            <a:r>
              <a:rPr lang="en-US" sz="1200" dirty="0" smtClean="0">
                <a:solidFill>
                  <a:srgbClr val="FFFF00"/>
                </a:solidFill>
              </a:rPr>
              <a:t>IRIS/IGOR</a:t>
            </a:r>
          </a:p>
          <a:p>
            <a:pPr algn="ctr"/>
            <a:r>
              <a:rPr lang="en-US" sz="1200" dirty="0" smtClean="0">
                <a:solidFill>
                  <a:srgbClr val="FF0066"/>
                </a:solidFill>
              </a:rPr>
              <a:t>Meal Magic</a:t>
            </a:r>
          </a:p>
          <a:p>
            <a:pPr algn="ctr"/>
            <a:r>
              <a:rPr lang="en-US" sz="1200" dirty="0" err="1" smtClean="0">
                <a:solidFill>
                  <a:srgbClr val="000066"/>
                </a:solidFill>
              </a:rPr>
              <a:t>VersaTrans</a:t>
            </a:r>
            <a:endParaRPr lang="en-US" sz="1200" dirty="0">
              <a:solidFill>
                <a:srgbClr val="000066"/>
              </a:solidFill>
            </a:endParaRPr>
          </a:p>
        </p:txBody>
      </p:sp>
      <p:sp>
        <p:nvSpPr>
          <p:cNvPr id="46" name="Rounded Rectangle 45"/>
          <p:cNvSpPr/>
          <p:nvPr/>
        </p:nvSpPr>
        <p:spPr>
          <a:xfrm>
            <a:off x="5459488" y="1810693"/>
            <a:ext cx="1444076" cy="1097607"/>
          </a:xfrm>
          <a:prstGeom prst="roundRect">
            <a:avLst/>
          </a:prstGeom>
          <a:solidFill>
            <a:srgbClr val="7030A0"/>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accent5">
                    <a:lumMod val="10000"/>
                  </a:schemeClr>
                </a:solidFill>
              </a:rPr>
              <a:t>Skyward</a:t>
            </a:r>
          </a:p>
          <a:p>
            <a:pPr algn="ctr"/>
            <a:r>
              <a:rPr lang="en-US" sz="1200" dirty="0" smtClean="0"/>
              <a:t>Illuminate SE</a:t>
            </a:r>
          </a:p>
          <a:p>
            <a:pPr algn="ctr"/>
            <a:r>
              <a:rPr lang="en-US" sz="1200" dirty="0" smtClean="0">
                <a:solidFill>
                  <a:srgbClr val="FFFF00"/>
                </a:solidFill>
              </a:rPr>
              <a:t>Illuminate </a:t>
            </a:r>
            <a:r>
              <a:rPr lang="en-US" sz="1200" dirty="0" err="1" smtClean="0">
                <a:solidFill>
                  <a:srgbClr val="FFFF00"/>
                </a:solidFill>
              </a:rPr>
              <a:t>DnA</a:t>
            </a:r>
            <a:endParaRPr lang="en-US" sz="1200" dirty="0" smtClean="0">
              <a:solidFill>
                <a:srgbClr val="FFFF00"/>
              </a:solidFill>
            </a:endParaRPr>
          </a:p>
          <a:p>
            <a:pPr algn="ctr"/>
            <a:r>
              <a:rPr lang="en-US" sz="1200" dirty="0" err="1" smtClean="0">
                <a:solidFill>
                  <a:srgbClr val="000066"/>
                </a:solidFill>
              </a:rPr>
              <a:t>Transfinder</a:t>
            </a:r>
            <a:endParaRPr lang="en-US" sz="1200" dirty="0">
              <a:solidFill>
                <a:srgbClr val="000066"/>
              </a:solidFill>
            </a:endParaRPr>
          </a:p>
        </p:txBody>
      </p:sp>
      <p:sp>
        <p:nvSpPr>
          <p:cNvPr id="47" name="Rounded Rectangle 46"/>
          <p:cNvSpPr/>
          <p:nvPr/>
        </p:nvSpPr>
        <p:spPr>
          <a:xfrm>
            <a:off x="7113630" y="1810693"/>
            <a:ext cx="1358900" cy="1097607"/>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accent5">
                    <a:lumMod val="10000"/>
                  </a:schemeClr>
                </a:solidFill>
              </a:rPr>
              <a:t>PowerSchool</a:t>
            </a:r>
          </a:p>
          <a:p>
            <a:pPr algn="ctr"/>
            <a:r>
              <a:rPr lang="en-US" sz="1200" dirty="0" smtClean="0"/>
              <a:t>Illuminate SE</a:t>
            </a:r>
          </a:p>
          <a:p>
            <a:pPr algn="ctr"/>
            <a:r>
              <a:rPr lang="en-US" sz="1200" dirty="0" err="1" smtClean="0">
                <a:solidFill>
                  <a:srgbClr val="FFFF00"/>
                </a:solidFill>
              </a:rPr>
              <a:t>Schoolnet</a:t>
            </a:r>
            <a:endParaRPr lang="en-US" sz="1200" dirty="0" smtClean="0">
              <a:solidFill>
                <a:srgbClr val="FFFF00"/>
              </a:solidFill>
            </a:endParaRPr>
          </a:p>
          <a:p>
            <a:pPr algn="ctr"/>
            <a:r>
              <a:rPr lang="en-US" sz="1200" dirty="0" smtClean="0">
                <a:solidFill>
                  <a:srgbClr val="FF0066"/>
                </a:solidFill>
              </a:rPr>
              <a:t>Meal Magic</a:t>
            </a:r>
            <a:endParaRPr lang="en-US" sz="1100" dirty="0">
              <a:solidFill>
                <a:srgbClr val="FF0066"/>
              </a:solidFill>
            </a:endParaRPr>
          </a:p>
        </p:txBody>
      </p:sp>
      <p:sp>
        <p:nvSpPr>
          <p:cNvPr id="48" name="Rounded Rectangle 47"/>
          <p:cNvSpPr/>
          <p:nvPr/>
        </p:nvSpPr>
        <p:spPr>
          <a:xfrm>
            <a:off x="1601830" y="4254460"/>
            <a:ext cx="5731471" cy="152501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a:p>
            <a:pPr algn="ctr"/>
            <a:endParaRPr lang="en-US" dirty="0"/>
          </a:p>
          <a:p>
            <a:pPr algn="ctr"/>
            <a:endParaRPr lang="en-US" sz="800" dirty="0" smtClean="0"/>
          </a:p>
          <a:p>
            <a:pPr algn="ctr"/>
            <a:r>
              <a:rPr lang="en-US" dirty="0" smtClean="0"/>
              <a:t>Pilot Data Hub</a:t>
            </a:r>
          </a:p>
          <a:p>
            <a:pPr algn="ctr"/>
            <a:r>
              <a:rPr lang="en-US" dirty="0" smtClean="0"/>
              <a:t>Kalamazoo RESA</a:t>
            </a:r>
          </a:p>
        </p:txBody>
      </p:sp>
      <p:cxnSp>
        <p:nvCxnSpPr>
          <p:cNvPr id="49" name="Straight Arrow Connector 48"/>
          <p:cNvCxnSpPr/>
          <p:nvPr/>
        </p:nvCxnSpPr>
        <p:spPr>
          <a:xfrm>
            <a:off x="1153120" y="2908300"/>
            <a:ext cx="915877" cy="1352172"/>
          </a:xfrm>
          <a:prstGeom prst="straightConnector1">
            <a:avLst/>
          </a:prstGeom>
          <a:ln w="25400">
            <a:solidFill>
              <a:schemeClr val="accent5">
                <a:lumMod val="25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a:off x="2649267" y="2908300"/>
            <a:ext cx="399767" cy="1352172"/>
          </a:xfrm>
          <a:prstGeom prst="straightConnector1">
            <a:avLst/>
          </a:prstGeom>
          <a:ln w="25400">
            <a:solidFill>
              <a:schemeClr val="accent5">
                <a:lumMod val="25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flipH="1">
            <a:off x="4173927" y="2908300"/>
            <a:ext cx="52843" cy="1352172"/>
          </a:xfrm>
          <a:prstGeom prst="straightConnector1">
            <a:avLst/>
          </a:prstGeom>
          <a:ln w="25400">
            <a:solidFill>
              <a:schemeClr val="accent5">
                <a:lumMod val="25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H="1">
            <a:off x="5348551" y="2908300"/>
            <a:ext cx="592593" cy="1352172"/>
          </a:xfrm>
          <a:prstGeom prst="straightConnector1">
            <a:avLst/>
          </a:prstGeom>
          <a:ln w="25400">
            <a:solidFill>
              <a:schemeClr val="accent5">
                <a:lumMod val="25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flipH="1">
            <a:off x="6441692" y="2908300"/>
            <a:ext cx="1106943" cy="1352172"/>
          </a:xfrm>
          <a:prstGeom prst="straightConnector1">
            <a:avLst/>
          </a:prstGeom>
          <a:ln w="25400">
            <a:solidFill>
              <a:schemeClr val="accent5">
                <a:lumMod val="25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54" name="Rectangle 53"/>
          <p:cNvSpPr/>
          <p:nvPr/>
        </p:nvSpPr>
        <p:spPr>
          <a:xfrm>
            <a:off x="1713300" y="4260472"/>
            <a:ext cx="1037313" cy="794127"/>
          </a:xfrm>
          <a:prstGeom prst="rect">
            <a:avLst/>
          </a:prstGeom>
          <a:solidFill>
            <a:schemeClr val="accent5">
              <a:lumMod val="50000"/>
            </a:schemeClr>
          </a:solidFill>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Waterford</a:t>
            </a:r>
          </a:p>
          <a:p>
            <a:pPr algn="ctr"/>
            <a:r>
              <a:rPr lang="en-US" sz="1200" dirty="0" smtClean="0"/>
              <a:t>(GMEC)</a:t>
            </a:r>
          </a:p>
          <a:p>
            <a:pPr algn="ctr"/>
            <a:endParaRPr lang="en-US" sz="1200" dirty="0" smtClean="0"/>
          </a:p>
        </p:txBody>
      </p:sp>
      <p:sp>
        <p:nvSpPr>
          <p:cNvPr id="55" name="Rectangle 54"/>
          <p:cNvSpPr/>
          <p:nvPr/>
        </p:nvSpPr>
        <p:spPr>
          <a:xfrm>
            <a:off x="2829140" y="4260472"/>
            <a:ext cx="1037313" cy="794127"/>
          </a:xfrm>
          <a:prstGeom prst="rect">
            <a:avLst/>
          </a:prstGeom>
          <a:solidFill>
            <a:srgbClr val="F66004"/>
          </a:solidFill>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Ludington</a:t>
            </a:r>
          </a:p>
          <a:p>
            <a:pPr algn="ctr"/>
            <a:r>
              <a:rPr lang="en-US" sz="1200" dirty="0" smtClean="0"/>
              <a:t>(IMC)</a:t>
            </a:r>
          </a:p>
          <a:p>
            <a:pPr algn="ctr"/>
            <a:endParaRPr lang="en-US" sz="1200" dirty="0" smtClean="0"/>
          </a:p>
        </p:txBody>
      </p:sp>
      <p:sp>
        <p:nvSpPr>
          <p:cNvPr id="56" name="Rectangle 55"/>
          <p:cNvSpPr/>
          <p:nvPr/>
        </p:nvSpPr>
        <p:spPr>
          <a:xfrm>
            <a:off x="3944980" y="4260472"/>
            <a:ext cx="1037313" cy="794127"/>
          </a:xfrm>
          <a:prstGeom prst="rect">
            <a:avLst/>
          </a:prstGeom>
          <a:solidFill>
            <a:schemeClr val="accent2">
              <a:lumMod val="75000"/>
            </a:schemeClr>
          </a:solidFill>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Wyoming</a:t>
            </a:r>
          </a:p>
          <a:p>
            <a:pPr algn="ctr"/>
            <a:r>
              <a:rPr lang="en-US" sz="1200" dirty="0" smtClean="0"/>
              <a:t>(Kent)</a:t>
            </a:r>
          </a:p>
          <a:p>
            <a:pPr algn="ctr"/>
            <a:endParaRPr lang="en-US" sz="1200" dirty="0" smtClean="0"/>
          </a:p>
        </p:txBody>
      </p:sp>
      <p:sp>
        <p:nvSpPr>
          <p:cNvPr id="57" name="Rectangle 56"/>
          <p:cNvSpPr/>
          <p:nvPr/>
        </p:nvSpPr>
        <p:spPr>
          <a:xfrm>
            <a:off x="5056230" y="4260472"/>
            <a:ext cx="1037313" cy="794127"/>
          </a:xfrm>
          <a:prstGeom prst="rect">
            <a:avLst/>
          </a:prstGeom>
          <a:solidFill>
            <a:srgbClr val="7030A0"/>
          </a:solidFill>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Sault Area</a:t>
            </a:r>
          </a:p>
          <a:p>
            <a:pPr algn="ctr"/>
            <a:r>
              <a:rPr lang="en-US" sz="1200" dirty="0" smtClean="0"/>
              <a:t>(RNMC)</a:t>
            </a:r>
          </a:p>
          <a:p>
            <a:pPr algn="ctr"/>
            <a:endParaRPr lang="en-US" sz="1200" dirty="0" smtClean="0"/>
          </a:p>
        </p:txBody>
      </p:sp>
      <p:sp>
        <p:nvSpPr>
          <p:cNvPr id="58" name="Rectangle 57"/>
          <p:cNvSpPr/>
          <p:nvPr/>
        </p:nvSpPr>
        <p:spPr>
          <a:xfrm>
            <a:off x="6167480" y="4260472"/>
            <a:ext cx="1037313" cy="794127"/>
          </a:xfrm>
          <a:prstGeom prst="rect">
            <a:avLst/>
          </a:prstGeom>
          <a:solidFill>
            <a:srgbClr val="C00000"/>
          </a:solidFill>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Berrien</a:t>
            </a:r>
          </a:p>
          <a:p>
            <a:pPr algn="ctr"/>
            <a:r>
              <a:rPr lang="en-US" sz="1200" dirty="0" smtClean="0"/>
              <a:t>Springs</a:t>
            </a:r>
          </a:p>
          <a:p>
            <a:pPr algn="ctr"/>
            <a:r>
              <a:rPr lang="en-US" sz="1200" dirty="0" smtClean="0"/>
              <a:t>(SWMI)</a:t>
            </a:r>
          </a:p>
          <a:p>
            <a:pPr algn="ctr"/>
            <a:endParaRPr lang="en-US" sz="1200" dirty="0" smtClean="0"/>
          </a:p>
        </p:txBody>
      </p:sp>
      <p:cxnSp>
        <p:nvCxnSpPr>
          <p:cNvPr id="59" name="Straight Arrow Connector 58"/>
          <p:cNvCxnSpPr/>
          <p:nvPr/>
        </p:nvCxnSpPr>
        <p:spPr>
          <a:xfrm>
            <a:off x="1301746" y="2906797"/>
            <a:ext cx="915877" cy="1352172"/>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a:off x="1450373" y="2906797"/>
            <a:ext cx="915877" cy="1352172"/>
          </a:xfrm>
          <a:prstGeom prst="straightConnector1">
            <a:avLst/>
          </a:prstGeom>
          <a:ln w="25400">
            <a:solidFill>
              <a:srgbClr val="FFFF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a:off x="2782850" y="2906797"/>
            <a:ext cx="399767" cy="1352172"/>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a:off x="2916738" y="2905294"/>
            <a:ext cx="399767" cy="1352172"/>
          </a:xfrm>
          <a:prstGeom prst="straightConnector1">
            <a:avLst/>
          </a:prstGeom>
          <a:ln w="25400">
            <a:solidFill>
              <a:srgbClr val="FFFF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a:off x="3079040" y="2902288"/>
            <a:ext cx="399767" cy="1352172"/>
          </a:xfrm>
          <a:prstGeom prst="straightConnector1">
            <a:avLst/>
          </a:prstGeom>
          <a:ln w="25400">
            <a:solidFill>
              <a:srgbClr val="FF0066"/>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flipH="1">
            <a:off x="4314753" y="2902288"/>
            <a:ext cx="52843" cy="1352172"/>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flipH="1">
            <a:off x="4467632" y="2914312"/>
            <a:ext cx="52843" cy="1352172"/>
          </a:xfrm>
          <a:prstGeom prst="straightConnector1">
            <a:avLst/>
          </a:prstGeom>
          <a:ln w="25400">
            <a:solidFill>
              <a:srgbClr val="FFFF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flipH="1">
            <a:off x="4612182" y="2914312"/>
            <a:ext cx="52843" cy="1352172"/>
          </a:xfrm>
          <a:prstGeom prst="straightConnector1">
            <a:avLst/>
          </a:prstGeom>
          <a:ln w="25400">
            <a:solidFill>
              <a:srgbClr val="FF0066"/>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flipH="1">
            <a:off x="4745427" y="2914312"/>
            <a:ext cx="52843" cy="1352172"/>
          </a:xfrm>
          <a:prstGeom prst="straightConnector1">
            <a:avLst/>
          </a:prstGeom>
          <a:ln w="25400">
            <a:solidFill>
              <a:srgbClr val="000066"/>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a:off x="3229920" y="2911306"/>
            <a:ext cx="399767" cy="1352172"/>
          </a:xfrm>
          <a:prstGeom prst="straightConnector1">
            <a:avLst/>
          </a:prstGeom>
          <a:ln w="25400">
            <a:solidFill>
              <a:srgbClr val="000066"/>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flipH="1">
            <a:off x="5471931" y="2911306"/>
            <a:ext cx="592593" cy="1352172"/>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flipH="1">
            <a:off x="5632601" y="2911306"/>
            <a:ext cx="592593" cy="1352172"/>
          </a:xfrm>
          <a:prstGeom prst="straightConnector1">
            <a:avLst/>
          </a:prstGeom>
          <a:ln w="25400">
            <a:solidFill>
              <a:srgbClr val="FFFF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flipH="1">
            <a:off x="5767662" y="2920925"/>
            <a:ext cx="592593" cy="1352172"/>
          </a:xfrm>
          <a:prstGeom prst="straightConnector1">
            <a:avLst/>
          </a:prstGeom>
          <a:ln w="25400">
            <a:solidFill>
              <a:srgbClr val="000066"/>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flipH="1">
            <a:off x="6602362" y="2902288"/>
            <a:ext cx="1106943" cy="1352172"/>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flipH="1">
            <a:off x="6749010" y="2905294"/>
            <a:ext cx="1106943" cy="1352172"/>
          </a:xfrm>
          <a:prstGeom prst="straightConnector1">
            <a:avLst/>
          </a:prstGeom>
          <a:ln w="25400">
            <a:solidFill>
              <a:srgbClr val="FFFF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flipH="1">
            <a:off x="6903564" y="2905860"/>
            <a:ext cx="1106943" cy="1352172"/>
          </a:xfrm>
          <a:prstGeom prst="straightConnector1">
            <a:avLst/>
          </a:prstGeom>
          <a:ln w="25400">
            <a:solidFill>
              <a:srgbClr val="FF0066"/>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a:xfrm>
            <a:off x="1601830" y="2902288"/>
            <a:ext cx="915877" cy="1352172"/>
          </a:xfrm>
          <a:prstGeom prst="straightConnector1">
            <a:avLst/>
          </a:prstGeom>
          <a:ln w="25400">
            <a:solidFill>
              <a:srgbClr val="FF0066"/>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p:nvPr/>
        </p:nvCxnSpPr>
        <p:spPr>
          <a:xfrm>
            <a:off x="1767969" y="2902288"/>
            <a:ext cx="915877" cy="1352172"/>
          </a:xfrm>
          <a:prstGeom prst="straightConnector1">
            <a:avLst/>
          </a:prstGeom>
          <a:ln w="25400">
            <a:solidFill>
              <a:srgbClr val="000066"/>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77" name="TextBox 76"/>
          <p:cNvSpPr txBox="1"/>
          <p:nvPr/>
        </p:nvSpPr>
        <p:spPr>
          <a:xfrm>
            <a:off x="2517707" y="5779477"/>
            <a:ext cx="3383346" cy="938719"/>
          </a:xfrm>
          <a:prstGeom prst="rect">
            <a:avLst/>
          </a:prstGeom>
          <a:noFill/>
          <a:ln w="25400">
            <a:solidFill>
              <a:schemeClr val="bg1"/>
            </a:solidFill>
          </a:ln>
        </p:spPr>
        <p:txBody>
          <a:bodyPr wrap="square" rtlCol="0">
            <a:spAutoFit/>
          </a:bodyPr>
          <a:lstStyle/>
          <a:p>
            <a:r>
              <a:rPr lang="en-US" sz="1100" dirty="0" smtClean="0">
                <a:solidFill>
                  <a:schemeClr val="accent4">
                    <a:lumMod val="10000"/>
                  </a:schemeClr>
                </a:solidFill>
                <a:latin typeface="+mn-lt"/>
              </a:rPr>
              <a:t>KEY:	Student Information Systems</a:t>
            </a:r>
          </a:p>
          <a:p>
            <a:r>
              <a:rPr lang="en-US" sz="1100" dirty="0" smtClean="0">
                <a:solidFill>
                  <a:schemeClr val="bg1"/>
                </a:solidFill>
                <a:latin typeface="+mn-lt"/>
              </a:rPr>
              <a:t>	Special Education Systems</a:t>
            </a:r>
          </a:p>
          <a:p>
            <a:r>
              <a:rPr lang="en-US" sz="1100" dirty="0" smtClean="0">
                <a:solidFill>
                  <a:srgbClr val="FFFF00"/>
                </a:solidFill>
                <a:latin typeface="+mn-lt"/>
              </a:rPr>
              <a:t>	Data Warehouses</a:t>
            </a:r>
          </a:p>
          <a:p>
            <a:r>
              <a:rPr lang="en-US" sz="1100" dirty="0">
                <a:solidFill>
                  <a:srgbClr val="FFFF00"/>
                </a:solidFill>
                <a:latin typeface="+mn-lt"/>
              </a:rPr>
              <a:t>	</a:t>
            </a:r>
            <a:r>
              <a:rPr lang="en-US" sz="1100" dirty="0" smtClean="0">
                <a:solidFill>
                  <a:srgbClr val="FF0066"/>
                </a:solidFill>
                <a:latin typeface="+mn-lt"/>
              </a:rPr>
              <a:t>Food Services</a:t>
            </a:r>
          </a:p>
          <a:p>
            <a:r>
              <a:rPr lang="en-US" sz="1100" dirty="0">
                <a:solidFill>
                  <a:srgbClr val="FF0066"/>
                </a:solidFill>
                <a:latin typeface="+mn-lt"/>
              </a:rPr>
              <a:t>	</a:t>
            </a:r>
            <a:r>
              <a:rPr lang="en-US" sz="1100" dirty="0" smtClean="0">
                <a:solidFill>
                  <a:srgbClr val="000066"/>
                </a:solidFill>
                <a:latin typeface="+mn-lt"/>
              </a:rPr>
              <a:t>Transportation Systems</a:t>
            </a:r>
            <a:r>
              <a:rPr lang="en-US" sz="1100" dirty="0" smtClean="0">
                <a:solidFill>
                  <a:srgbClr val="FFFF00"/>
                </a:solidFill>
                <a:latin typeface="+mn-lt"/>
              </a:rPr>
              <a:t>	</a:t>
            </a:r>
          </a:p>
        </p:txBody>
      </p:sp>
      <p:sp>
        <p:nvSpPr>
          <p:cNvPr id="78" name="Rounded Rectangle 77"/>
          <p:cNvSpPr/>
          <p:nvPr/>
        </p:nvSpPr>
        <p:spPr>
          <a:xfrm>
            <a:off x="636630" y="3316523"/>
            <a:ext cx="7835900" cy="531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accent5">
                    <a:lumMod val="10000"/>
                  </a:schemeClr>
                </a:solidFill>
              </a:rPr>
              <a:t>Common Exchange Format</a:t>
            </a:r>
            <a:endParaRPr lang="en-US" sz="1200" dirty="0"/>
          </a:p>
        </p:txBody>
      </p:sp>
      <p:pic>
        <p:nvPicPr>
          <p:cNvPr id="4" name="Picture 3"/>
          <p:cNvPicPr>
            <a:picLocks noChangeAspect="1"/>
          </p:cNvPicPr>
          <p:nvPr/>
        </p:nvPicPr>
        <p:blipFill>
          <a:blip r:embed="rId2"/>
          <a:stretch>
            <a:fillRect/>
          </a:stretch>
        </p:blipFill>
        <p:spPr>
          <a:xfrm>
            <a:off x="6225194" y="6122239"/>
            <a:ext cx="1289081" cy="595957"/>
          </a:xfrm>
          <a:prstGeom prst="rect">
            <a:avLst/>
          </a:prstGeom>
        </p:spPr>
      </p:pic>
      <p:pic>
        <p:nvPicPr>
          <p:cNvPr id="79" name="Picture 7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49774" y="6122239"/>
            <a:ext cx="1257392" cy="577642"/>
          </a:xfrm>
          <a:prstGeom prst="rect">
            <a:avLst/>
          </a:prstGeom>
        </p:spPr>
      </p:pic>
      <p:pic>
        <p:nvPicPr>
          <p:cNvPr id="41" name="Picture 40"/>
          <p:cNvPicPr>
            <a:picLocks noChangeAspect="1"/>
          </p:cNvPicPr>
          <p:nvPr/>
        </p:nvPicPr>
        <p:blipFill>
          <a:blip r:embed="rId4"/>
          <a:stretch>
            <a:fillRect/>
          </a:stretch>
        </p:blipFill>
        <p:spPr>
          <a:xfrm>
            <a:off x="702239" y="3370943"/>
            <a:ext cx="2726861" cy="422769"/>
          </a:xfrm>
          <a:prstGeom prst="rect">
            <a:avLst/>
          </a:prstGeom>
        </p:spPr>
      </p:pic>
      <p:pic>
        <p:nvPicPr>
          <p:cNvPr id="80" name="Picture 79"/>
          <p:cNvPicPr>
            <a:picLocks noChangeAspect="1"/>
          </p:cNvPicPr>
          <p:nvPr/>
        </p:nvPicPr>
        <p:blipFill>
          <a:blip r:embed="rId5" cstate="print"/>
          <a:stretch>
            <a:fillRect/>
          </a:stretch>
        </p:blipFill>
        <p:spPr>
          <a:xfrm>
            <a:off x="7479532" y="3348029"/>
            <a:ext cx="866269" cy="480779"/>
          </a:xfrm>
          <a:prstGeom prst="rect">
            <a:avLst/>
          </a:prstGeom>
        </p:spPr>
      </p:pic>
    </p:spTree>
    <p:extLst>
      <p:ext uri="{BB962C8B-B14F-4D97-AF65-F5344CB8AC3E}">
        <p14:creationId xmlns:p14="http://schemas.microsoft.com/office/powerpoint/2010/main" val="3399656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4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0"/>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51"/>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52"/>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53"/>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59"/>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60"/>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61"/>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62"/>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63"/>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64"/>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65"/>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66"/>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67"/>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68"/>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69"/>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70"/>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71"/>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72"/>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73"/>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74"/>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75"/>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76"/>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grpId="0" nodeType="clickEffect">
                                  <p:stCondLst>
                                    <p:cond delay="0"/>
                                  </p:stCondLst>
                                  <p:childTnLst>
                                    <p:set>
                                      <p:cBhvr>
                                        <p:cTn id="84" dur="1" fill="hold">
                                          <p:stCondLst>
                                            <p:cond delay="0"/>
                                          </p:stCondLst>
                                        </p:cTn>
                                        <p:tgtEl>
                                          <p:spTgt spid="78"/>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2" presetClass="entr" presetSubtype="4" fill="hold" nodeType="clickEffect">
                                  <p:stCondLst>
                                    <p:cond delay="0"/>
                                  </p:stCondLst>
                                  <p:childTnLst>
                                    <p:set>
                                      <p:cBhvr>
                                        <p:cTn id="88" dur="1" fill="hold">
                                          <p:stCondLst>
                                            <p:cond delay="0"/>
                                          </p:stCondLst>
                                        </p:cTn>
                                        <p:tgtEl>
                                          <p:spTgt spid="41"/>
                                        </p:tgtEl>
                                        <p:attrNameLst>
                                          <p:attrName>style.visibility</p:attrName>
                                        </p:attrNameLst>
                                      </p:cBhvr>
                                      <p:to>
                                        <p:strVal val="visible"/>
                                      </p:to>
                                    </p:set>
                                    <p:anim calcmode="lin" valueType="num">
                                      <p:cBhvr additive="base">
                                        <p:cTn id="89" dur="500" fill="hold"/>
                                        <p:tgtEl>
                                          <p:spTgt spid="41"/>
                                        </p:tgtEl>
                                        <p:attrNameLst>
                                          <p:attrName>ppt_x</p:attrName>
                                        </p:attrNameLst>
                                      </p:cBhvr>
                                      <p:tavLst>
                                        <p:tav tm="0">
                                          <p:val>
                                            <p:strVal val="#ppt_x"/>
                                          </p:val>
                                        </p:tav>
                                        <p:tav tm="100000">
                                          <p:val>
                                            <p:strVal val="#ppt_x"/>
                                          </p:val>
                                        </p:tav>
                                      </p:tavLst>
                                    </p:anim>
                                    <p:anim calcmode="lin" valueType="num">
                                      <p:cBhvr additive="base">
                                        <p:cTn id="90"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2" presetClass="entr" presetSubtype="4" fill="hold" nodeType="clickEffect">
                                  <p:stCondLst>
                                    <p:cond delay="0"/>
                                  </p:stCondLst>
                                  <p:childTnLst>
                                    <p:set>
                                      <p:cBhvr>
                                        <p:cTn id="94" dur="1" fill="hold">
                                          <p:stCondLst>
                                            <p:cond delay="0"/>
                                          </p:stCondLst>
                                        </p:cTn>
                                        <p:tgtEl>
                                          <p:spTgt spid="80"/>
                                        </p:tgtEl>
                                        <p:attrNameLst>
                                          <p:attrName>style.visibility</p:attrName>
                                        </p:attrNameLst>
                                      </p:cBhvr>
                                      <p:to>
                                        <p:strVal val="visible"/>
                                      </p:to>
                                    </p:set>
                                    <p:anim calcmode="lin" valueType="num">
                                      <p:cBhvr additive="base">
                                        <p:cTn id="95" dur="500" fill="hold"/>
                                        <p:tgtEl>
                                          <p:spTgt spid="80"/>
                                        </p:tgtEl>
                                        <p:attrNameLst>
                                          <p:attrName>ppt_x</p:attrName>
                                        </p:attrNameLst>
                                      </p:cBhvr>
                                      <p:tavLst>
                                        <p:tav tm="0">
                                          <p:val>
                                            <p:strVal val="#ppt_x"/>
                                          </p:val>
                                        </p:tav>
                                        <p:tav tm="100000">
                                          <p:val>
                                            <p:strVal val="#ppt_x"/>
                                          </p:val>
                                        </p:tav>
                                      </p:tavLst>
                                    </p:anim>
                                    <p:anim calcmode="lin" valueType="num">
                                      <p:cBhvr additive="base">
                                        <p:cTn id="96" dur="500" fill="hold"/>
                                        <p:tgtEl>
                                          <p:spTgt spid="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animBg="1"/>
      <p:bldP spid="46" grpId="0" animBg="1"/>
      <p:bldP spid="47" grpId="0" animBg="1"/>
      <p:bldP spid="48" grpId="0" animBg="1"/>
      <p:bldP spid="54" grpId="0" animBg="1"/>
      <p:bldP spid="55" grpId="0" animBg="1"/>
      <p:bldP spid="56" grpId="0" animBg="1"/>
      <p:bldP spid="57" grpId="0" animBg="1"/>
      <p:bldP spid="58" grpId="0" animBg="1"/>
      <p:bldP spid="77" grpId="0" animBg="1"/>
      <p:bldP spid="7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35"/>
          <p:cNvPicPr>
            <a:picLocks noChangeAspect="1"/>
          </p:cNvPicPr>
          <p:nvPr/>
        </p:nvPicPr>
        <p:blipFill>
          <a:blip r:embed="rId2"/>
          <a:stretch>
            <a:fillRect/>
          </a:stretch>
        </p:blipFill>
        <p:spPr>
          <a:xfrm>
            <a:off x="1767513" y="1641694"/>
            <a:ext cx="5322466" cy="4826303"/>
          </a:xfrm>
          <a:prstGeom prst="rect">
            <a:avLst/>
          </a:prstGeom>
        </p:spPr>
      </p:pic>
      <p:sp>
        <p:nvSpPr>
          <p:cNvPr id="2" name="Title 1"/>
          <p:cNvSpPr>
            <a:spLocks noGrp="1"/>
          </p:cNvSpPr>
          <p:nvPr>
            <p:ph type="title"/>
          </p:nvPr>
        </p:nvSpPr>
        <p:spPr/>
        <p:txBody>
          <a:bodyPr/>
          <a:lstStyle/>
          <a:p>
            <a:r>
              <a:rPr lang="en-US" dirty="0" smtClean="0"/>
              <a:t>Data Hubs align to TRIG Regions</a:t>
            </a:r>
            <a:endParaRPr lang="en-US" dirty="0"/>
          </a:p>
        </p:txBody>
      </p:sp>
      <p:sp>
        <p:nvSpPr>
          <p:cNvPr id="9" name="Rounded Rectangle 8"/>
          <p:cNvSpPr/>
          <p:nvPr/>
        </p:nvSpPr>
        <p:spPr>
          <a:xfrm>
            <a:off x="254000" y="5201546"/>
            <a:ext cx="2832490" cy="13514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a:p>
            <a:pPr algn="ctr"/>
            <a:r>
              <a:rPr lang="en-US" sz="3200" b="1" dirty="0" smtClean="0">
                <a:solidFill>
                  <a:srgbClr val="C00000"/>
                </a:solidFill>
              </a:rPr>
              <a:t>Kalamazoo RESA</a:t>
            </a:r>
          </a:p>
        </p:txBody>
      </p:sp>
      <p:cxnSp>
        <p:nvCxnSpPr>
          <p:cNvPr id="10" name="Straight Arrow Connector 9"/>
          <p:cNvCxnSpPr>
            <a:endCxn id="38" idx="1"/>
          </p:cNvCxnSpPr>
          <p:nvPr/>
        </p:nvCxnSpPr>
        <p:spPr>
          <a:xfrm flipV="1">
            <a:off x="3080341" y="2498969"/>
            <a:ext cx="229005" cy="309444"/>
          </a:xfrm>
          <a:prstGeom prst="straightConnector1">
            <a:avLst/>
          </a:prstGeom>
          <a:ln w="25400">
            <a:solidFill>
              <a:srgbClr val="7030A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endCxn id="18" idx="1"/>
          </p:cNvCxnSpPr>
          <p:nvPr/>
        </p:nvCxnSpPr>
        <p:spPr>
          <a:xfrm>
            <a:off x="3080341" y="5534679"/>
            <a:ext cx="1511458" cy="3021"/>
          </a:xfrm>
          <a:prstGeom prst="straightConnector1">
            <a:avLst/>
          </a:prstGeom>
          <a:ln w="254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61" idx="3"/>
            <a:endCxn id="55" idx="0"/>
          </p:cNvCxnSpPr>
          <p:nvPr/>
        </p:nvCxnSpPr>
        <p:spPr>
          <a:xfrm>
            <a:off x="6144194" y="4292213"/>
            <a:ext cx="1610835" cy="983755"/>
          </a:xfrm>
          <a:prstGeom prst="straightConnector1">
            <a:avLst/>
          </a:prstGeom>
          <a:ln w="25400">
            <a:solidFill>
              <a:schemeClr val="accent5">
                <a:lumMod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54" idx="1"/>
          </p:cNvCxnSpPr>
          <p:nvPr/>
        </p:nvCxnSpPr>
        <p:spPr>
          <a:xfrm flipH="1" flipV="1">
            <a:off x="4127947" y="4420161"/>
            <a:ext cx="752493" cy="333603"/>
          </a:xfrm>
          <a:prstGeom prst="straightConnector1">
            <a:avLst/>
          </a:prstGeom>
          <a:ln w="25400">
            <a:solidFill>
              <a:schemeClr val="accent2">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endCxn id="44" idx="0"/>
          </p:cNvCxnSpPr>
          <p:nvPr/>
        </p:nvCxnSpPr>
        <p:spPr>
          <a:xfrm flipH="1">
            <a:off x="6733014" y="4382225"/>
            <a:ext cx="704788" cy="697070"/>
          </a:xfrm>
          <a:prstGeom prst="straightConnector1">
            <a:avLst/>
          </a:prstGeom>
          <a:ln w="25400">
            <a:solidFill>
              <a:srgbClr val="F66004"/>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4843931" y="5671340"/>
            <a:ext cx="233750" cy="267280"/>
          </a:xfrm>
          <a:prstGeom prst="rect">
            <a:avLst/>
          </a:prstGeom>
          <a:solidFill>
            <a:srgbClr val="FF0000"/>
          </a:solidFill>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6" name="Rectangle 15"/>
          <p:cNvSpPr/>
          <p:nvPr/>
        </p:nvSpPr>
        <p:spPr>
          <a:xfrm>
            <a:off x="5158074" y="5417569"/>
            <a:ext cx="233750" cy="267280"/>
          </a:xfrm>
          <a:prstGeom prst="rect">
            <a:avLst/>
          </a:prstGeom>
          <a:solidFill>
            <a:srgbClr val="FF0000"/>
          </a:solidFill>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7" name="Rectangle 16"/>
          <p:cNvSpPr/>
          <p:nvPr/>
        </p:nvSpPr>
        <p:spPr>
          <a:xfrm>
            <a:off x="4513921" y="5968385"/>
            <a:ext cx="233750" cy="263255"/>
          </a:xfrm>
          <a:prstGeom prst="rect">
            <a:avLst/>
          </a:prstGeom>
          <a:solidFill>
            <a:srgbClr val="FF0000"/>
          </a:solidFill>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8" name="Rectangle 17"/>
          <p:cNvSpPr/>
          <p:nvPr/>
        </p:nvSpPr>
        <p:spPr>
          <a:xfrm>
            <a:off x="4591799" y="5404060"/>
            <a:ext cx="233750" cy="267280"/>
          </a:xfrm>
          <a:prstGeom prst="rect">
            <a:avLst/>
          </a:prstGeom>
          <a:solidFill>
            <a:srgbClr val="FF0000"/>
          </a:solidFill>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9" name="Rectangle 18"/>
          <p:cNvSpPr/>
          <p:nvPr/>
        </p:nvSpPr>
        <p:spPr>
          <a:xfrm>
            <a:off x="5116908" y="5936639"/>
            <a:ext cx="233750" cy="261494"/>
          </a:xfrm>
          <a:prstGeom prst="rect">
            <a:avLst/>
          </a:prstGeom>
          <a:solidFill>
            <a:srgbClr val="FF0000"/>
          </a:solidFill>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smtClean="0"/>
          </a:p>
        </p:txBody>
      </p:sp>
      <p:sp>
        <p:nvSpPr>
          <p:cNvPr id="37" name="Rounded Rectangle 36"/>
          <p:cNvSpPr/>
          <p:nvPr/>
        </p:nvSpPr>
        <p:spPr>
          <a:xfrm>
            <a:off x="551520" y="2168857"/>
            <a:ext cx="2534970" cy="136199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solidFill>
                  <a:srgbClr val="7030A0"/>
                </a:solidFill>
              </a:rPr>
              <a:t>Copper Country</a:t>
            </a:r>
          </a:p>
        </p:txBody>
      </p:sp>
      <p:sp>
        <p:nvSpPr>
          <p:cNvPr id="38" name="Rectangle 37"/>
          <p:cNvSpPr/>
          <p:nvPr/>
        </p:nvSpPr>
        <p:spPr>
          <a:xfrm>
            <a:off x="3309346" y="2365329"/>
            <a:ext cx="233750" cy="267280"/>
          </a:xfrm>
          <a:prstGeom prst="rect">
            <a:avLst/>
          </a:prstGeom>
          <a:solidFill>
            <a:srgbClr val="7030A0"/>
          </a:solidFill>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39" name="Rectangle 38"/>
          <p:cNvSpPr/>
          <p:nvPr/>
        </p:nvSpPr>
        <p:spPr>
          <a:xfrm>
            <a:off x="4216487" y="2632609"/>
            <a:ext cx="233750" cy="267280"/>
          </a:xfrm>
          <a:prstGeom prst="rect">
            <a:avLst/>
          </a:prstGeom>
          <a:solidFill>
            <a:srgbClr val="7030A0"/>
          </a:solidFill>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40" name="Rectangle 39"/>
          <p:cNvSpPr/>
          <p:nvPr/>
        </p:nvSpPr>
        <p:spPr>
          <a:xfrm>
            <a:off x="5214074" y="2593379"/>
            <a:ext cx="233750" cy="263255"/>
          </a:xfrm>
          <a:prstGeom prst="rect">
            <a:avLst/>
          </a:prstGeom>
          <a:solidFill>
            <a:srgbClr val="7030A0"/>
          </a:solidFill>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41" name="Rectangle 40"/>
          <p:cNvSpPr/>
          <p:nvPr/>
        </p:nvSpPr>
        <p:spPr>
          <a:xfrm>
            <a:off x="5187602" y="3584386"/>
            <a:ext cx="233750" cy="267280"/>
          </a:xfrm>
          <a:prstGeom prst="rect">
            <a:avLst/>
          </a:prstGeom>
          <a:solidFill>
            <a:srgbClr val="7030A0"/>
          </a:solidFill>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smtClean="0"/>
          </a:p>
        </p:txBody>
      </p:sp>
      <p:sp>
        <p:nvSpPr>
          <p:cNvPr id="42" name="Rectangle 41"/>
          <p:cNvSpPr/>
          <p:nvPr/>
        </p:nvSpPr>
        <p:spPr>
          <a:xfrm>
            <a:off x="5641651" y="3400104"/>
            <a:ext cx="233750" cy="261494"/>
          </a:xfrm>
          <a:prstGeom prst="rect">
            <a:avLst/>
          </a:prstGeom>
          <a:solidFill>
            <a:srgbClr val="7030A0"/>
          </a:solidFill>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43" name="Rounded Rectangle 42"/>
          <p:cNvSpPr/>
          <p:nvPr/>
        </p:nvSpPr>
        <p:spPr>
          <a:xfrm>
            <a:off x="6433518" y="2999046"/>
            <a:ext cx="2710482" cy="136199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solidFill>
                  <a:srgbClr val="FF6600"/>
                </a:solidFill>
              </a:rPr>
              <a:t>Wexford-Missaukee ISD</a:t>
            </a:r>
          </a:p>
        </p:txBody>
      </p:sp>
      <p:sp>
        <p:nvSpPr>
          <p:cNvPr id="44" name="Rectangle 43"/>
          <p:cNvSpPr/>
          <p:nvPr/>
        </p:nvSpPr>
        <p:spPr>
          <a:xfrm>
            <a:off x="6616139" y="5079295"/>
            <a:ext cx="233750" cy="267280"/>
          </a:xfrm>
          <a:prstGeom prst="rect">
            <a:avLst/>
          </a:prstGeom>
          <a:solidFill>
            <a:srgbClr val="F66004"/>
          </a:solidFill>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45" name="Rectangle 44"/>
          <p:cNvSpPr/>
          <p:nvPr/>
        </p:nvSpPr>
        <p:spPr>
          <a:xfrm>
            <a:off x="4494225" y="4413833"/>
            <a:ext cx="233750" cy="267280"/>
          </a:xfrm>
          <a:prstGeom prst="rect">
            <a:avLst/>
          </a:prstGeom>
          <a:solidFill>
            <a:srgbClr val="F66004"/>
          </a:solidFill>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smtClean="0"/>
          </a:p>
        </p:txBody>
      </p:sp>
      <p:sp>
        <p:nvSpPr>
          <p:cNvPr id="46" name="Rectangle 45"/>
          <p:cNvSpPr/>
          <p:nvPr/>
        </p:nvSpPr>
        <p:spPr>
          <a:xfrm>
            <a:off x="4950303" y="4300859"/>
            <a:ext cx="233750" cy="263255"/>
          </a:xfrm>
          <a:prstGeom prst="rect">
            <a:avLst/>
          </a:prstGeom>
          <a:solidFill>
            <a:srgbClr val="F66004"/>
          </a:solidFill>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47" name="Rectangle 46"/>
          <p:cNvSpPr/>
          <p:nvPr/>
        </p:nvSpPr>
        <p:spPr>
          <a:xfrm>
            <a:off x="4668069" y="3942564"/>
            <a:ext cx="233750" cy="267280"/>
          </a:xfrm>
          <a:prstGeom prst="rect">
            <a:avLst/>
          </a:prstGeom>
          <a:solidFill>
            <a:srgbClr val="F66004"/>
          </a:solidFill>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48" name="Rectangle 47"/>
          <p:cNvSpPr/>
          <p:nvPr/>
        </p:nvSpPr>
        <p:spPr>
          <a:xfrm>
            <a:off x="5249663" y="3964382"/>
            <a:ext cx="233750" cy="261494"/>
          </a:xfrm>
          <a:prstGeom prst="rect">
            <a:avLst/>
          </a:prstGeom>
          <a:solidFill>
            <a:srgbClr val="F66004"/>
          </a:solidFill>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49" name="Rounded Rectangle 48"/>
          <p:cNvSpPr/>
          <p:nvPr/>
        </p:nvSpPr>
        <p:spPr>
          <a:xfrm>
            <a:off x="1589563" y="3746725"/>
            <a:ext cx="2534970" cy="136199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solidFill>
                  <a:schemeClr val="accent2">
                    <a:lumMod val="75000"/>
                  </a:schemeClr>
                </a:solidFill>
              </a:rPr>
              <a:t>Kent ISD</a:t>
            </a:r>
          </a:p>
        </p:txBody>
      </p:sp>
      <p:sp>
        <p:nvSpPr>
          <p:cNvPr id="50" name="Rectangle 49"/>
          <p:cNvSpPr/>
          <p:nvPr/>
        </p:nvSpPr>
        <p:spPr>
          <a:xfrm>
            <a:off x="6241950" y="5832733"/>
            <a:ext cx="233750" cy="267280"/>
          </a:xfrm>
          <a:prstGeom prst="rect">
            <a:avLst/>
          </a:prstGeom>
          <a:solidFill>
            <a:schemeClr val="accent2">
              <a:lumMod val="75000"/>
            </a:schemeClr>
          </a:solidFill>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51" name="Rectangle 50"/>
          <p:cNvSpPr/>
          <p:nvPr/>
        </p:nvSpPr>
        <p:spPr>
          <a:xfrm>
            <a:off x="5070727" y="5067906"/>
            <a:ext cx="233750" cy="267280"/>
          </a:xfrm>
          <a:prstGeom prst="rect">
            <a:avLst/>
          </a:prstGeom>
          <a:solidFill>
            <a:schemeClr val="accent2">
              <a:lumMod val="75000"/>
            </a:schemeClr>
          </a:solidFill>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52" name="Rectangle 51"/>
          <p:cNvSpPr/>
          <p:nvPr/>
        </p:nvSpPr>
        <p:spPr>
          <a:xfrm>
            <a:off x="4573054" y="5012713"/>
            <a:ext cx="233750" cy="263255"/>
          </a:xfrm>
          <a:prstGeom prst="rect">
            <a:avLst/>
          </a:prstGeom>
          <a:solidFill>
            <a:schemeClr val="accent2">
              <a:lumMod val="75000"/>
            </a:schemeClr>
          </a:solidFill>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smtClean="0"/>
          </a:p>
        </p:txBody>
      </p:sp>
      <p:sp>
        <p:nvSpPr>
          <p:cNvPr id="53" name="Rectangle 52"/>
          <p:cNvSpPr/>
          <p:nvPr/>
        </p:nvSpPr>
        <p:spPr>
          <a:xfrm>
            <a:off x="5942191" y="5914091"/>
            <a:ext cx="233750" cy="267280"/>
          </a:xfrm>
          <a:prstGeom prst="rect">
            <a:avLst/>
          </a:prstGeom>
          <a:solidFill>
            <a:schemeClr val="accent2">
              <a:lumMod val="75000"/>
            </a:schemeClr>
          </a:solidFill>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54" name="Rectangle 53"/>
          <p:cNvSpPr/>
          <p:nvPr/>
        </p:nvSpPr>
        <p:spPr>
          <a:xfrm>
            <a:off x="4880440" y="4623017"/>
            <a:ext cx="233750" cy="261494"/>
          </a:xfrm>
          <a:prstGeom prst="rect">
            <a:avLst/>
          </a:prstGeom>
          <a:solidFill>
            <a:schemeClr val="accent2">
              <a:lumMod val="75000"/>
            </a:schemeClr>
          </a:solidFill>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55" name="Rounded Rectangle 54"/>
          <p:cNvSpPr/>
          <p:nvPr/>
        </p:nvSpPr>
        <p:spPr>
          <a:xfrm>
            <a:off x="6487544" y="5275968"/>
            <a:ext cx="2534970" cy="136199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solidFill>
                  <a:schemeClr val="accent1">
                    <a:lumMod val="50000"/>
                  </a:schemeClr>
                </a:solidFill>
              </a:rPr>
              <a:t>Oakland</a:t>
            </a:r>
          </a:p>
          <a:p>
            <a:pPr algn="ctr"/>
            <a:r>
              <a:rPr lang="en-US" sz="3200" b="1" dirty="0" smtClean="0">
                <a:solidFill>
                  <a:schemeClr val="accent1">
                    <a:lumMod val="50000"/>
                  </a:schemeClr>
                </a:solidFill>
              </a:rPr>
              <a:t>Schools</a:t>
            </a:r>
          </a:p>
        </p:txBody>
      </p:sp>
      <p:sp>
        <p:nvSpPr>
          <p:cNvPr id="56" name="Rectangle 55"/>
          <p:cNvSpPr/>
          <p:nvPr/>
        </p:nvSpPr>
        <p:spPr>
          <a:xfrm>
            <a:off x="6199768" y="5371559"/>
            <a:ext cx="233750" cy="267280"/>
          </a:xfrm>
          <a:prstGeom prst="rect">
            <a:avLst/>
          </a:prstGeom>
          <a:solidFill>
            <a:schemeClr val="accent5">
              <a:lumMod val="50000"/>
            </a:schemeClr>
          </a:solidFill>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smtClean="0"/>
          </a:p>
        </p:txBody>
      </p:sp>
      <p:sp>
        <p:nvSpPr>
          <p:cNvPr id="57" name="Rectangle 56"/>
          <p:cNvSpPr/>
          <p:nvPr/>
        </p:nvSpPr>
        <p:spPr>
          <a:xfrm>
            <a:off x="5602647" y="5534679"/>
            <a:ext cx="233750" cy="267280"/>
          </a:xfrm>
          <a:prstGeom prst="rect">
            <a:avLst/>
          </a:prstGeom>
          <a:solidFill>
            <a:schemeClr val="accent5">
              <a:lumMod val="50000"/>
            </a:schemeClr>
          </a:solidFill>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58" name="Rectangle 57"/>
          <p:cNvSpPr/>
          <p:nvPr/>
        </p:nvSpPr>
        <p:spPr>
          <a:xfrm>
            <a:off x="5524776" y="4269221"/>
            <a:ext cx="233750" cy="263255"/>
          </a:xfrm>
          <a:prstGeom prst="rect">
            <a:avLst/>
          </a:prstGeom>
          <a:solidFill>
            <a:schemeClr val="accent5">
              <a:lumMod val="50000"/>
            </a:schemeClr>
          </a:solidFill>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59" name="Rectangle 58"/>
          <p:cNvSpPr/>
          <p:nvPr/>
        </p:nvSpPr>
        <p:spPr>
          <a:xfrm>
            <a:off x="5962669" y="4961813"/>
            <a:ext cx="233750" cy="267280"/>
          </a:xfrm>
          <a:prstGeom prst="rect">
            <a:avLst/>
          </a:prstGeom>
          <a:solidFill>
            <a:schemeClr val="accent5">
              <a:lumMod val="50000"/>
            </a:schemeClr>
          </a:solidFill>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60" name="Rectangle 59"/>
          <p:cNvSpPr/>
          <p:nvPr/>
        </p:nvSpPr>
        <p:spPr>
          <a:xfrm>
            <a:off x="5475879" y="4753764"/>
            <a:ext cx="233750" cy="261494"/>
          </a:xfrm>
          <a:prstGeom prst="rect">
            <a:avLst/>
          </a:prstGeom>
          <a:solidFill>
            <a:schemeClr val="accent5">
              <a:lumMod val="50000"/>
            </a:schemeClr>
          </a:solidFill>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61" name="Rectangle 60"/>
          <p:cNvSpPr/>
          <p:nvPr/>
        </p:nvSpPr>
        <p:spPr>
          <a:xfrm>
            <a:off x="5910444" y="4160585"/>
            <a:ext cx="233750" cy="263255"/>
          </a:xfrm>
          <a:prstGeom prst="rect">
            <a:avLst/>
          </a:prstGeom>
          <a:solidFill>
            <a:schemeClr val="accent5">
              <a:lumMod val="50000"/>
            </a:schemeClr>
          </a:solidFill>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cxnSp>
        <p:nvCxnSpPr>
          <p:cNvPr id="63" name="Straight Arrow Connector 62"/>
          <p:cNvCxnSpPr>
            <a:stCxn id="43" idx="1"/>
          </p:cNvCxnSpPr>
          <p:nvPr/>
        </p:nvCxnSpPr>
        <p:spPr>
          <a:xfrm flipH="1">
            <a:off x="5499672" y="3680043"/>
            <a:ext cx="933846" cy="433003"/>
          </a:xfrm>
          <a:prstGeom prst="straightConnector1">
            <a:avLst/>
          </a:prstGeom>
          <a:ln w="25400">
            <a:solidFill>
              <a:srgbClr val="F66004"/>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a:endCxn id="47" idx="3"/>
          </p:cNvCxnSpPr>
          <p:nvPr/>
        </p:nvCxnSpPr>
        <p:spPr>
          <a:xfrm flipH="1">
            <a:off x="4901819" y="3945919"/>
            <a:ext cx="1556741" cy="130285"/>
          </a:xfrm>
          <a:prstGeom prst="straightConnector1">
            <a:avLst/>
          </a:prstGeom>
          <a:ln w="25400">
            <a:solidFill>
              <a:srgbClr val="F66004"/>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a:endCxn id="46" idx="3"/>
          </p:cNvCxnSpPr>
          <p:nvPr/>
        </p:nvCxnSpPr>
        <p:spPr>
          <a:xfrm flipH="1">
            <a:off x="5184053" y="3987973"/>
            <a:ext cx="1310755" cy="444514"/>
          </a:xfrm>
          <a:prstGeom prst="straightConnector1">
            <a:avLst/>
          </a:prstGeom>
          <a:ln w="25400">
            <a:solidFill>
              <a:srgbClr val="F66004"/>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a:endCxn id="45" idx="3"/>
          </p:cNvCxnSpPr>
          <p:nvPr/>
        </p:nvCxnSpPr>
        <p:spPr>
          <a:xfrm flipH="1">
            <a:off x="4727975" y="3838096"/>
            <a:ext cx="1766833" cy="709377"/>
          </a:xfrm>
          <a:prstGeom prst="straightConnector1">
            <a:avLst/>
          </a:prstGeom>
          <a:ln w="25400">
            <a:solidFill>
              <a:srgbClr val="F66004"/>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a:endCxn id="39" idx="1"/>
          </p:cNvCxnSpPr>
          <p:nvPr/>
        </p:nvCxnSpPr>
        <p:spPr>
          <a:xfrm flipV="1">
            <a:off x="3065711" y="2766249"/>
            <a:ext cx="1150776" cy="351194"/>
          </a:xfrm>
          <a:prstGeom prst="straightConnector1">
            <a:avLst/>
          </a:prstGeom>
          <a:ln w="25400">
            <a:solidFill>
              <a:srgbClr val="7030A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a:stCxn id="37" idx="3"/>
            <a:endCxn id="40" idx="1"/>
          </p:cNvCxnSpPr>
          <p:nvPr/>
        </p:nvCxnSpPr>
        <p:spPr>
          <a:xfrm flipV="1">
            <a:off x="3086490" y="2725007"/>
            <a:ext cx="2127584" cy="124847"/>
          </a:xfrm>
          <a:prstGeom prst="straightConnector1">
            <a:avLst/>
          </a:prstGeom>
          <a:ln w="25400">
            <a:solidFill>
              <a:srgbClr val="7030A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a:endCxn id="41" idx="1"/>
          </p:cNvCxnSpPr>
          <p:nvPr/>
        </p:nvCxnSpPr>
        <p:spPr>
          <a:xfrm>
            <a:off x="3071099" y="3136211"/>
            <a:ext cx="2116503" cy="581815"/>
          </a:xfrm>
          <a:prstGeom prst="straightConnector1">
            <a:avLst/>
          </a:prstGeom>
          <a:ln w="25400">
            <a:solidFill>
              <a:srgbClr val="7030A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a:endCxn id="42" idx="1"/>
          </p:cNvCxnSpPr>
          <p:nvPr/>
        </p:nvCxnSpPr>
        <p:spPr>
          <a:xfrm>
            <a:off x="3101120" y="3135132"/>
            <a:ext cx="2540531" cy="395719"/>
          </a:xfrm>
          <a:prstGeom prst="straightConnector1">
            <a:avLst/>
          </a:prstGeom>
          <a:ln w="25400">
            <a:solidFill>
              <a:srgbClr val="7030A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86" name="Straight Arrow Connector 85"/>
          <p:cNvCxnSpPr>
            <a:endCxn id="16" idx="1"/>
          </p:cNvCxnSpPr>
          <p:nvPr/>
        </p:nvCxnSpPr>
        <p:spPr>
          <a:xfrm flipV="1">
            <a:off x="3085108" y="5551209"/>
            <a:ext cx="2072966" cy="124219"/>
          </a:xfrm>
          <a:prstGeom prst="straightConnector1">
            <a:avLst/>
          </a:prstGeom>
          <a:ln w="254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a:stCxn id="9" idx="3"/>
            <a:endCxn id="15" idx="1"/>
          </p:cNvCxnSpPr>
          <p:nvPr/>
        </p:nvCxnSpPr>
        <p:spPr>
          <a:xfrm flipV="1">
            <a:off x="3086490" y="5804980"/>
            <a:ext cx="1757441" cy="72283"/>
          </a:xfrm>
          <a:prstGeom prst="straightConnector1">
            <a:avLst/>
          </a:prstGeom>
          <a:ln w="254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88" name="Straight Arrow Connector 87"/>
          <p:cNvCxnSpPr>
            <a:endCxn id="19" idx="1"/>
          </p:cNvCxnSpPr>
          <p:nvPr/>
        </p:nvCxnSpPr>
        <p:spPr>
          <a:xfrm>
            <a:off x="3074043" y="5973119"/>
            <a:ext cx="2042865" cy="94267"/>
          </a:xfrm>
          <a:prstGeom prst="straightConnector1">
            <a:avLst/>
          </a:prstGeom>
          <a:ln w="254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89" name="Straight Arrow Connector 88"/>
          <p:cNvCxnSpPr>
            <a:endCxn id="17" idx="1"/>
          </p:cNvCxnSpPr>
          <p:nvPr/>
        </p:nvCxnSpPr>
        <p:spPr>
          <a:xfrm flipV="1">
            <a:off x="3083416" y="6100013"/>
            <a:ext cx="1430505" cy="61973"/>
          </a:xfrm>
          <a:prstGeom prst="straightConnector1">
            <a:avLst/>
          </a:prstGeom>
          <a:ln w="254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96" name="Straight Arrow Connector 95"/>
          <p:cNvCxnSpPr>
            <a:stCxn id="51" idx="1"/>
          </p:cNvCxnSpPr>
          <p:nvPr/>
        </p:nvCxnSpPr>
        <p:spPr>
          <a:xfrm flipH="1" flipV="1">
            <a:off x="4150283" y="4479441"/>
            <a:ext cx="920444" cy="722105"/>
          </a:xfrm>
          <a:prstGeom prst="straightConnector1">
            <a:avLst/>
          </a:prstGeom>
          <a:ln w="25400">
            <a:solidFill>
              <a:schemeClr val="accent2">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99" name="Straight Arrow Connector 98"/>
          <p:cNvCxnSpPr>
            <a:stCxn id="52" idx="1"/>
          </p:cNvCxnSpPr>
          <p:nvPr/>
        </p:nvCxnSpPr>
        <p:spPr>
          <a:xfrm flipH="1" flipV="1">
            <a:off x="4106821" y="4643329"/>
            <a:ext cx="466233" cy="501012"/>
          </a:xfrm>
          <a:prstGeom prst="straightConnector1">
            <a:avLst/>
          </a:prstGeom>
          <a:ln w="25400">
            <a:solidFill>
              <a:schemeClr val="accent2">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a:stCxn id="53" idx="1"/>
          </p:cNvCxnSpPr>
          <p:nvPr/>
        </p:nvCxnSpPr>
        <p:spPr>
          <a:xfrm flipH="1" flipV="1">
            <a:off x="4135631" y="4412359"/>
            <a:ext cx="1806560" cy="1635372"/>
          </a:xfrm>
          <a:prstGeom prst="straightConnector1">
            <a:avLst/>
          </a:prstGeom>
          <a:ln w="25400">
            <a:solidFill>
              <a:schemeClr val="accent2">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05" name="Straight Arrow Connector 104"/>
          <p:cNvCxnSpPr>
            <a:stCxn id="50" idx="0"/>
          </p:cNvCxnSpPr>
          <p:nvPr/>
        </p:nvCxnSpPr>
        <p:spPr>
          <a:xfrm flipH="1" flipV="1">
            <a:off x="4135631" y="4580015"/>
            <a:ext cx="2223194" cy="1252718"/>
          </a:xfrm>
          <a:prstGeom prst="straightConnector1">
            <a:avLst/>
          </a:prstGeom>
          <a:ln w="25400">
            <a:solidFill>
              <a:schemeClr val="accent2">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10" name="Straight Arrow Connector 109"/>
          <p:cNvCxnSpPr>
            <a:endCxn id="55" idx="0"/>
          </p:cNvCxnSpPr>
          <p:nvPr/>
        </p:nvCxnSpPr>
        <p:spPr>
          <a:xfrm>
            <a:off x="5505717" y="4228794"/>
            <a:ext cx="2249312" cy="1047174"/>
          </a:xfrm>
          <a:prstGeom prst="straightConnector1">
            <a:avLst/>
          </a:prstGeom>
          <a:ln w="25400">
            <a:solidFill>
              <a:schemeClr val="accent5">
                <a:lumMod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13" name="Straight Arrow Connector 112"/>
          <p:cNvCxnSpPr>
            <a:stCxn id="60" idx="3"/>
            <a:endCxn id="55" idx="0"/>
          </p:cNvCxnSpPr>
          <p:nvPr/>
        </p:nvCxnSpPr>
        <p:spPr>
          <a:xfrm>
            <a:off x="5709629" y="4884511"/>
            <a:ext cx="2045400" cy="391457"/>
          </a:xfrm>
          <a:prstGeom prst="straightConnector1">
            <a:avLst/>
          </a:prstGeom>
          <a:ln w="25400">
            <a:solidFill>
              <a:schemeClr val="accent5">
                <a:lumMod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16" name="Straight Arrow Connector 115"/>
          <p:cNvCxnSpPr>
            <a:stCxn id="57" idx="3"/>
            <a:endCxn id="55" idx="1"/>
          </p:cNvCxnSpPr>
          <p:nvPr/>
        </p:nvCxnSpPr>
        <p:spPr>
          <a:xfrm>
            <a:off x="5836397" y="5668319"/>
            <a:ext cx="651147" cy="288646"/>
          </a:xfrm>
          <a:prstGeom prst="straightConnector1">
            <a:avLst/>
          </a:prstGeom>
          <a:ln w="25400">
            <a:solidFill>
              <a:schemeClr val="accent5">
                <a:lumMod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19" name="Straight Arrow Connector 118"/>
          <p:cNvCxnSpPr>
            <a:stCxn id="59" idx="3"/>
            <a:endCxn id="55" idx="0"/>
          </p:cNvCxnSpPr>
          <p:nvPr/>
        </p:nvCxnSpPr>
        <p:spPr>
          <a:xfrm>
            <a:off x="6196419" y="5095453"/>
            <a:ext cx="1558610" cy="180515"/>
          </a:xfrm>
          <a:prstGeom prst="straightConnector1">
            <a:avLst/>
          </a:prstGeom>
          <a:ln w="25400">
            <a:solidFill>
              <a:schemeClr val="accent5">
                <a:lumMod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22" name="Straight Arrow Connector 121"/>
          <p:cNvCxnSpPr>
            <a:stCxn id="56" idx="2"/>
            <a:endCxn id="55" idx="1"/>
          </p:cNvCxnSpPr>
          <p:nvPr/>
        </p:nvCxnSpPr>
        <p:spPr>
          <a:xfrm>
            <a:off x="6316643" y="5638839"/>
            <a:ext cx="170901" cy="318126"/>
          </a:xfrm>
          <a:prstGeom prst="straightConnector1">
            <a:avLst/>
          </a:prstGeom>
          <a:ln w="25400">
            <a:solidFill>
              <a:schemeClr val="accent5">
                <a:lumMod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31968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Hub/Ed-Fi Uses</a:t>
            </a:r>
            <a:endParaRPr lang="en-US"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740414"/>
            <a:ext cx="9144000" cy="4905722"/>
          </a:xfrm>
          <a:prstGeom prst="rect">
            <a:avLst/>
          </a:prstGeom>
          <a:solidFill>
            <a:schemeClr val="accent1">
              <a:lumMod val="75000"/>
            </a:schemeClr>
          </a:solidFill>
        </p:spPr>
      </p:pic>
    </p:spTree>
    <p:extLst>
      <p:ext uri="{BB962C8B-B14F-4D97-AF65-F5344CB8AC3E}">
        <p14:creationId xmlns:p14="http://schemas.microsoft.com/office/powerpoint/2010/main" val="8892969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Implementation Progress</a:t>
            </a:r>
            <a:endParaRPr lang="en-US" dirty="0"/>
          </a:p>
        </p:txBody>
      </p:sp>
      <p:sp>
        <p:nvSpPr>
          <p:cNvPr id="3" name="Content Placeholder 2"/>
          <p:cNvSpPr>
            <a:spLocks noGrp="1"/>
          </p:cNvSpPr>
          <p:nvPr>
            <p:ph sz="half" idx="1"/>
          </p:nvPr>
        </p:nvSpPr>
        <p:spPr>
          <a:xfrm>
            <a:off x="339425" y="1845732"/>
            <a:ext cx="3810000" cy="4735689"/>
          </a:xfrm>
        </p:spPr>
        <p:txBody>
          <a:bodyPr/>
          <a:lstStyle/>
          <a:p>
            <a:r>
              <a:rPr lang="en-US" dirty="0"/>
              <a:t>5</a:t>
            </a:r>
            <a:r>
              <a:rPr lang="en-US" dirty="0" smtClean="0"/>
              <a:t> of 6 SIS vendors</a:t>
            </a:r>
          </a:p>
          <a:p>
            <a:r>
              <a:rPr lang="en-US" dirty="0" smtClean="0"/>
              <a:t>1 Certified system</a:t>
            </a:r>
            <a:endParaRPr lang="en-US" dirty="0" smtClean="0"/>
          </a:p>
          <a:p>
            <a:r>
              <a:rPr lang="en-US" dirty="0" smtClean="0"/>
              <a:t>17 Districts Live</a:t>
            </a:r>
          </a:p>
          <a:p>
            <a:r>
              <a:rPr lang="en-US" dirty="0" smtClean="0"/>
              <a:t>91 Districts Signed Up </a:t>
            </a:r>
          </a:p>
          <a:p>
            <a:r>
              <a:rPr lang="en-US" dirty="0" smtClean="0"/>
              <a:t>107 Districts have accepted the Data Hosting Agreement</a:t>
            </a:r>
          </a:p>
          <a:p>
            <a:r>
              <a:rPr lang="en-US" dirty="0" smtClean="0"/>
              <a:t>2 State Initiatives</a:t>
            </a:r>
          </a:p>
          <a:p>
            <a:endParaRPr lang="en-US" dirty="0"/>
          </a:p>
        </p:txBody>
      </p:sp>
      <p:graphicFrame>
        <p:nvGraphicFramePr>
          <p:cNvPr id="5" name="Content Placeholder 4"/>
          <p:cNvGraphicFramePr>
            <a:graphicFrameLocks noGrp="1"/>
          </p:cNvGraphicFramePr>
          <p:nvPr>
            <p:ph sz="half" idx="2"/>
            <p:extLst/>
          </p:nvPr>
        </p:nvGraphicFramePr>
        <p:xfrm>
          <a:off x="4190995" y="1845732"/>
          <a:ext cx="4281060" cy="4555068"/>
        </p:xfrm>
        <a:graphic>
          <a:graphicData uri="http://schemas.openxmlformats.org/drawingml/2006/table">
            <a:tbl>
              <a:tblPr firstRow="1" bandRow="1">
                <a:tableStyleId>{5C22544A-7EE6-4342-B048-85BDC9FD1C3A}</a:tableStyleId>
              </a:tblPr>
              <a:tblGrid>
                <a:gridCol w="1166084">
                  <a:extLst>
                    <a:ext uri="{9D8B030D-6E8A-4147-A177-3AD203B41FA5}">
                      <a16:colId xmlns:a16="http://schemas.microsoft.com/office/drawing/2014/main" val="2135578841"/>
                    </a:ext>
                  </a:extLst>
                </a:gridCol>
                <a:gridCol w="1188648">
                  <a:extLst>
                    <a:ext uri="{9D8B030D-6E8A-4147-A177-3AD203B41FA5}">
                      <a16:colId xmlns:a16="http://schemas.microsoft.com/office/drawing/2014/main" val="2743451383"/>
                    </a:ext>
                  </a:extLst>
                </a:gridCol>
                <a:gridCol w="1173601">
                  <a:extLst>
                    <a:ext uri="{9D8B030D-6E8A-4147-A177-3AD203B41FA5}">
                      <a16:colId xmlns:a16="http://schemas.microsoft.com/office/drawing/2014/main" val="3839994396"/>
                    </a:ext>
                  </a:extLst>
                </a:gridCol>
                <a:gridCol w="752727">
                  <a:extLst>
                    <a:ext uri="{9D8B030D-6E8A-4147-A177-3AD203B41FA5}">
                      <a16:colId xmlns:a16="http://schemas.microsoft.com/office/drawing/2014/main" val="3256917629"/>
                    </a:ext>
                  </a:extLst>
                </a:gridCol>
              </a:tblGrid>
              <a:tr h="759178">
                <a:tc>
                  <a:txBody>
                    <a:bodyPr/>
                    <a:lstStyle/>
                    <a:p>
                      <a:pPr algn="ctr"/>
                      <a:r>
                        <a:rPr lang="en-US" dirty="0" smtClean="0"/>
                        <a:t>Region</a:t>
                      </a:r>
                      <a:endParaRPr lang="en-US" dirty="0"/>
                    </a:p>
                  </a:txBody>
                  <a:tcPr/>
                </a:tc>
                <a:tc>
                  <a:txBody>
                    <a:bodyPr/>
                    <a:lstStyle/>
                    <a:p>
                      <a:pPr algn="ctr"/>
                      <a:r>
                        <a:rPr lang="en-US" dirty="0" smtClean="0"/>
                        <a:t>Signed</a:t>
                      </a:r>
                    </a:p>
                    <a:p>
                      <a:pPr algn="ctr"/>
                      <a:r>
                        <a:rPr lang="en-US" dirty="0" smtClean="0"/>
                        <a:t>Up</a:t>
                      </a:r>
                      <a:endParaRPr lang="en-US" dirty="0"/>
                    </a:p>
                  </a:txBody>
                  <a:tcPr/>
                </a:tc>
                <a:tc>
                  <a:txBody>
                    <a:bodyPr/>
                    <a:lstStyle/>
                    <a:p>
                      <a:pPr algn="ctr"/>
                      <a:r>
                        <a:rPr lang="en-US" dirty="0" smtClean="0"/>
                        <a:t>E-Sign</a:t>
                      </a:r>
                    </a:p>
                    <a:p>
                      <a:pPr algn="ctr"/>
                      <a:r>
                        <a:rPr lang="en-US" dirty="0" smtClean="0"/>
                        <a:t>DHA</a:t>
                      </a:r>
                      <a:endParaRPr lang="en-US" dirty="0"/>
                    </a:p>
                  </a:txBody>
                  <a:tcPr/>
                </a:tc>
                <a:tc>
                  <a:txBody>
                    <a:bodyPr/>
                    <a:lstStyle/>
                    <a:p>
                      <a:pPr algn="ctr"/>
                      <a:r>
                        <a:rPr lang="en-US" dirty="0" smtClean="0"/>
                        <a:t>Live</a:t>
                      </a:r>
                      <a:endParaRPr lang="en-US" dirty="0"/>
                    </a:p>
                  </a:txBody>
                  <a:tcPr/>
                </a:tc>
                <a:extLst>
                  <a:ext uri="{0D108BD9-81ED-4DB2-BD59-A6C34878D82A}">
                    <a16:rowId xmlns:a16="http://schemas.microsoft.com/office/drawing/2014/main" val="2198706956"/>
                  </a:ext>
                </a:extLst>
              </a:tr>
              <a:tr h="759178">
                <a:tc>
                  <a:txBody>
                    <a:bodyPr/>
                    <a:lstStyle/>
                    <a:p>
                      <a:pPr algn="ctr"/>
                      <a:r>
                        <a:rPr lang="en-US" dirty="0" smtClean="0">
                          <a:solidFill>
                            <a:schemeClr val="accent1">
                              <a:lumMod val="75000"/>
                            </a:schemeClr>
                          </a:solidFill>
                        </a:rPr>
                        <a:t>GMEC</a:t>
                      </a:r>
                      <a:endParaRPr lang="en-US" dirty="0">
                        <a:solidFill>
                          <a:schemeClr val="accent1">
                            <a:lumMod val="75000"/>
                          </a:schemeClr>
                        </a:solidFill>
                      </a:endParaRPr>
                    </a:p>
                  </a:txBody>
                  <a:tcPr/>
                </a:tc>
                <a:tc>
                  <a:txBody>
                    <a:bodyPr/>
                    <a:lstStyle/>
                    <a:p>
                      <a:pPr algn="ctr"/>
                      <a:r>
                        <a:rPr lang="en-US" dirty="0" smtClean="0">
                          <a:solidFill>
                            <a:schemeClr val="accent1">
                              <a:lumMod val="75000"/>
                            </a:schemeClr>
                          </a:solidFill>
                        </a:rPr>
                        <a:t>46</a:t>
                      </a:r>
                      <a:endParaRPr lang="en-US" dirty="0">
                        <a:solidFill>
                          <a:schemeClr val="accent1">
                            <a:lumMod val="75000"/>
                          </a:schemeClr>
                        </a:solidFill>
                      </a:endParaRPr>
                    </a:p>
                  </a:txBody>
                  <a:tcPr/>
                </a:tc>
                <a:tc>
                  <a:txBody>
                    <a:bodyPr/>
                    <a:lstStyle/>
                    <a:p>
                      <a:pPr algn="ctr"/>
                      <a:r>
                        <a:rPr lang="en-US" dirty="0" smtClean="0">
                          <a:solidFill>
                            <a:schemeClr val="accent1">
                              <a:lumMod val="75000"/>
                            </a:schemeClr>
                          </a:solidFill>
                        </a:rPr>
                        <a:t>53</a:t>
                      </a:r>
                      <a:endParaRPr lang="en-US" dirty="0">
                        <a:solidFill>
                          <a:schemeClr val="accent1">
                            <a:lumMod val="75000"/>
                          </a:schemeClr>
                        </a:solidFill>
                      </a:endParaRPr>
                    </a:p>
                  </a:txBody>
                  <a:tcPr/>
                </a:tc>
                <a:tc>
                  <a:txBody>
                    <a:bodyPr/>
                    <a:lstStyle/>
                    <a:p>
                      <a:pPr algn="ctr"/>
                      <a:r>
                        <a:rPr lang="en-US" dirty="0" smtClean="0">
                          <a:solidFill>
                            <a:schemeClr val="accent1">
                              <a:lumMod val="75000"/>
                            </a:schemeClr>
                          </a:solidFill>
                        </a:rPr>
                        <a:t>8</a:t>
                      </a:r>
                      <a:endParaRPr lang="en-US" dirty="0">
                        <a:solidFill>
                          <a:schemeClr val="accent1">
                            <a:lumMod val="75000"/>
                          </a:schemeClr>
                        </a:solidFill>
                      </a:endParaRPr>
                    </a:p>
                  </a:txBody>
                  <a:tcPr/>
                </a:tc>
                <a:extLst>
                  <a:ext uri="{0D108BD9-81ED-4DB2-BD59-A6C34878D82A}">
                    <a16:rowId xmlns:a16="http://schemas.microsoft.com/office/drawing/2014/main" val="1987291809"/>
                  </a:ext>
                </a:extLst>
              </a:tr>
              <a:tr h="759178">
                <a:tc>
                  <a:txBody>
                    <a:bodyPr/>
                    <a:lstStyle/>
                    <a:p>
                      <a:pPr algn="ctr"/>
                      <a:r>
                        <a:rPr lang="en-US" dirty="0" smtClean="0">
                          <a:solidFill>
                            <a:schemeClr val="accent1">
                              <a:lumMod val="75000"/>
                            </a:schemeClr>
                          </a:solidFill>
                        </a:rPr>
                        <a:t>IMC</a:t>
                      </a:r>
                      <a:endParaRPr lang="en-US" dirty="0">
                        <a:solidFill>
                          <a:schemeClr val="accent1">
                            <a:lumMod val="75000"/>
                          </a:schemeClr>
                        </a:solidFill>
                      </a:endParaRPr>
                    </a:p>
                  </a:txBody>
                  <a:tcPr/>
                </a:tc>
                <a:tc>
                  <a:txBody>
                    <a:bodyPr/>
                    <a:lstStyle/>
                    <a:p>
                      <a:pPr algn="ctr"/>
                      <a:r>
                        <a:rPr lang="en-US" dirty="0" smtClean="0">
                          <a:solidFill>
                            <a:schemeClr val="accent1">
                              <a:lumMod val="75000"/>
                            </a:schemeClr>
                          </a:solidFill>
                        </a:rPr>
                        <a:t>5</a:t>
                      </a:r>
                      <a:endParaRPr lang="en-US" dirty="0">
                        <a:solidFill>
                          <a:schemeClr val="accent1">
                            <a:lumMod val="75000"/>
                          </a:schemeClr>
                        </a:solidFill>
                      </a:endParaRPr>
                    </a:p>
                  </a:txBody>
                  <a:tcPr/>
                </a:tc>
                <a:tc>
                  <a:txBody>
                    <a:bodyPr/>
                    <a:lstStyle/>
                    <a:p>
                      <a:pPr algn="ctr"/>
                      <a:r>
                        <a:rPr lang="en-US" dirty="0" smtClean="0">
                          <a:solidFill>
                            <a:schemeClr val="accent1">
                              <a:lumMod val="75000"/>
                            </a:schemeClr>
                          </a:solidFill>
                        </a:rPr>
                        <a:t>3</a:t>
                      </a:r>
                      <a:endParaRPr lang="en-US" dirty="0">
                        <a:solidFill>
                          <a:schemeClr val="accent1">
                            <a:lumMod val="75000"/>
                          </a:schemeClr>
                        </a:solidFill>
                      </a:endParaRPr>
                    </a:p>
                  </a:txBody>
                  <a:tcPr/>
                </a:tc>
                <a:tc>
                  <a:txBody>
                    <a:bodyPr/>
                    <a:lstStyle/>
                    <a:p>
                      <a:pPr algn="ctr"/>
                      <a:r>
                        <a:rPr lang="en-US" dirty="0" smtClean="0">
                          <a:solidFill>
                            <a:schemeClr val="accent1">
                              <a:lumMod val="75000"/>
                            </a:schemeClr>
                          </a:solidFill>
                        </a:rPr>
                        <a:t>0</a:t>
                      </a:r>
                      <a:endParaRPr lang="en-US" dirty="0">
                        <a:solidFill>
                          <a:schemeClr val="accent1">
                            <a:lumMod val="75000"/>
                          </a:schemeClr>
                        </a:solidFill>
                      </a:endParaRPr>
                    </a:p>
                  </a:txBody>
                  <a:tcPr/>
                </a:tc>
                <a:extLst>
                  <a:ext uri="{0D108BD9-81ED-4DB2-BD59-A6C34878D82A}">
                    <a16:rowId xmlns:a16="http://schemas.microsoft.com/office/drawing/2014/main" val="1986444926"/>
                  </a:ext>
                </a:extLst>
              </a:tr>
              <a:tr h="759178">
                <a:tc>
                  <a:txBody>
                    <a:bodyPr/>
                    <a:lstStyle/>
                    <a:p>
                      <a:pPr algn="ctr"/>
                      <a:r>
                        <a:rPr lang="en-US" dirty="0" smtClean="0">
                          <a:solidFill>
                            <a:schemeClr val="accent1">
                              <a:lumMod val="75000"/>
                            </a:schemeClr>
                          </a:solidFill>
                        </a:rPr>
                        <a:t>KENT</a:t>
                      </a:r>
                      <a:endParaRPr lang="en-US" dirty="0">
                        <a:solidFill>
                          <a:schemeClr val="accent1">
                            <a:lumMod val="75000"/>
                          </a:schemeClr>
                        </a:solidFill>
                      </a:endParaRPr>
                    </a:p>
                  </a:txBody>
                  <a:tcPr/>
                </a:tc>
                <a:tc>
                  <a:txBody>
                    <a:bodyPr/>
                    <a:lstStyle/>
                    <a:p>
                      <a:pPr algn="ctr"/>
                      <a:r>
                        <a:rPr lang="en-US" dirty="0" smtClean="0">
                          <a:solidFill>
                            <a:schemeClr val="accent1">
                              <a:lumMod val="75000"/>
                            </a:schemeClr>
                          </a:solidFill>
                        </a:rPr>
                        <a:t>19</a:t>
                      </a:r>
                      <a:endParaRPr lang="en-US" dirty="0">
                        <a:solidFill>
                          <a:schemeClr val="accent1">
                            <a:lumMod val="75000"/>
                          </a:schemeClr>
                        </a:solidFill>
                      </a:endParaRPr>
                    </a:p>
                  </a:txBody>
                  <a:tcPr/>
                </a:tc>
                <a:tc>
                  <a:txBody>
                    <a:bodyPr/>
                    <a:lstStyle/>
                    <a:p>
                      <a:pPr algn="ctr"/>
                      <a:r>
                        <a:rPr lang="en-US" dirty="0" smtClean="0">
                          <a:solidFill>
                            <a:schemeClr val="accent1">
                              <a:lumMod val="75000"/>
                            </a:schemeClr>
                          </a:solidFill>
                        </a:rPr>
                        <a:t>25</a:t>
                      </a:r>
                      <a:endParaRPr lang="en-US" dirty="0">
                        <a:solidFill>
                          <a:schemeClr val="accent1">
                            <a:lumMod val="75000"/>
                          </a:schemeClr>
                        </a:solidFill>
                      </a:endParaRPr>
                    </a:p>
                  </a:txBody>
                  <a:tcPr/>
                </a:tc>
                <a:tc>
                  <a:txBody>
                    <a:bodyPr/>
                    <a:lstStyle/>
                    <a:p>
                      <a:pPr algn="ctr"/>
                      <a:r>
                        <a:rPr lang="en-US" dirty="0" smtClean="0">
                          <a:solidFill>
                            <a:schemeClr val="accent1">
                              <a:lumMod val="75000"/>
                            </a:schemeClr>
                          </a:solidFill>
                        </a:rPr>
                        <a:t>2</a:t>
                      </a:r>
                      <a:endParaRPr lang="en-US" dirty="0">
                        <a:solidFill>
                          <a:schemeClr val="accent1">
                            <a:lumMod val="75000"/>
                          </a:schemeClr>
                        </a:solidFill>
                      </a:endParaRPr>
                    </a:p>
                  </a:txBody>
                  <a:tcPr/>
                </a:tc>
                <a:extLst>
                  <a:ext uri="{0D108BD9-81ED-4DB2-BD59-A6C34878D82A}">
                    <a16:rowId xmlns:a16="http://schemas.microsoft.com/office/drawing/2014/main" val="2155094896"/>
                  </a:ext>
                </a:extLst>
              </a:tr>
              <a:tr h="759178">
                <a:tc>
                  <a:txBody>
                    <a:bodyPr/>
                    <a:lstStyle/>
                    <a:p>
                      <a:pPr algn="ctr"/>
                      <a:r>
                        <a:rPr lang="en-US" dirty="0" smtClean="0">
                          <a:solidFill>
                            <a:schemeClr val="accent1">
                              <a:lumMod val="75000"/>
                            </a:schemeClr>
                          </a:solidFill>
                        </a:rPr>
                        <a:t>RNMI</a:t>
                      </a:r>
                      <a:endParaRPr lang="en-US" dirty="0">
                        <a:solidFill>
                          <a:schemeClr val="accent1">
                            <a:lumMod val="75000"/>
                          </a:schemeClr>
                        </a:solidFill>
                      </a:endParaRPr>
                    </a:p>
                  </a:txBody>
                  <a:tcPr/>
                </a:tc>
                <a:tc>
                  <a:txBody>
                    <a:bodyPr/>
                    <a:lstStyle/>
                    <a:p>
                      <a:pPr algn="ctr"/>
                      <a:r>
                        <a:rPr lang="en-US" dirty="0" smtClean="0">
                          <a:solidFill>
                            <a:schemeClr val="accent1">
                              <a:lumMod val="75000"/>
                            </a:schemeClr>
                          </a:solidFill>
                        </a:rPr>
                        <a:t>10</a:t>
                      </a:r>
                      <a:endParaRPr lang="en-US" dirty="0">
                        <a:solidFill>
                          <a:schemeClr val="accent1">
                            <a:lumMod val="75000"/>
                          </a:schemeClr>
                        </a:solidFill>
                      </a:endParaRPr>
                    </a:p>
                  </a:txBody>
                  <a:tcPr/>
                </a:tc>
                <a:tc>
                  <a:txBody>
                    <a:bodyPr/>
                    <a:lstStyle/>
                    <a:p>
                      <a:pPr algn="ctr"/>
                      <a:r>
                        <a:rPr lang="en-US" dirty="0" smtClean="0">
                          <a:solidFill>
                            <a:schemeClr val="accent1">
                              <a:lumMod val="75000"/>
                            </a:schemeClr>
                          </a:solidFill>
                        </a:rPr>
                        <a:t>7</a:t>
                      </a:r>
                      <a:endParaRPr lang="en-US" dirty="0">
                        <a:solidFill>
                          <a:schemeClr val="accent1">
                            <a:lumMod val="75000"/>
                          </a:schemeClr>
                        </a:solidFill>
                      </a:endParaRPr>
                    </a:p>
                  </a:txBody>
                  <a:tcPr/>
                </a:tc>
                <a:tc>
                  <a:txBody>
                    <a:bodyPr/>
                    <a:lstStyle/>
                    <a:p>
                      <a:pPr algn="ctr"/>
                      <a:r>
                        <a:rPr lang="en-US" dirty="0" smtClean="0">
                          <a:solidFill>
                            <a:schemeClr val="accent1">
                              <a:lumMod val="75000"/>
                            </a:schemeClr>
                          </a:solidFill>
                        </a:rPr>
                        <a:t>0</a:t>
                      </a:r>
                      <a:endParaRPr lang="en-US" dirty="0">
                        <a:solidFill>
                          <a:schemeClr val="accent1">
                            <a:lumMod val="75000"/>
                          </a:schemeClr>
                        </a:solidFill>
                      </a:endParaRPr>
                    </a:p>
                  </a:txBody>
                  <a:tcPr/>
                </a:tc>
                <a:extLst>
                  <a:ext uri="{0D108BD9-81ED-4DB2-BD59-A6C34878D82A}">
                    <a16:rowId xmlns:a16="http://schemas.microsoft.com/office/drawing/2014/main" val="3654598722"/>
                  </a:ext>
                </a:extLst>
              </a:tr>
              <a:tr h="759178">
                <a:tc>
                  <a:txBody>
                    <a:bodyPr/>
                    <a:lstStyle/>
                    <a:p>
                      <a:pPr algn="ctr"/>
                      <a:r>
                        <a:rPr lang="en-US" dirty="0" smtClean="0">
                          <a:solidFill>
                            <a:schemeClr val="accent1">
                              <a:lumMod val="75000"/>
                            </a:schemeClr>
                          </a:solidFill>
                        </a:rPr>
                        <a:t>SWMI</a:t>
                      </a:r>
                      <a:endParaRPr lang="en-US" dirty="0">
                        <a:solidFill>
                          <a:schemeClr val="accent1">
                            <a:lumMod val="75000"/>
                          </a:schemeClr>
                        </a:solidFill>
                      </a:endParaRPr>
                    </a:p>
                  </a:txBody>
                  <a:tcPr/>
                </a:tc>
                <a:tc>
                  <a:txBody>
                    <a:bodyPr/>
                    <a:lstStyle/>
                    <a:p>
                      <a:pPr algn="ctr"/>
                      <a:r>
                        <a:rPr lang="en-US" dirty="0" smtClean="0">
                          <a:solidFill>
                            <a:schemeClr val="accent1">
                              <a:lumMod val="75000"/>
                            </a:schemeClr>
                          </a:solidFill>
                        </a:rPr>
                        <a:t>11</a:t>
                      </a:r>
                      <a:endParaRPr lang="en-US" dirty="0">
                        <a:solidFill>
                          <a:schemeClr val="accent1">
                            <a:lumMod val="75000"/>
                          </a:schemeClr>
                        </a:solidFill>
                      </a:endParaRPr>
                    </a:p>
                  </a:txBody>
                  <a:tcPr/>
                </a:tc>
                <a:tc>
                  <a:txBody>
                    <a:bodyPr/>
                    <a:lstStyle/>
                    <a:p>
                      <a:pPr algn="ctr"/>
                      <a:r>
                        <a:rPr lang="en-US" dirty="0" smtClean="0">
                          <a:solidFill>
                            <a:schemeClr val="accent1">
                              <a:lumMod val="75000"/>
                            </a:schemeClr>
                          </a:solidFill>
                        </a:rPr>
                        <a:t>19</a:t>
                      </a:r>
                      <a:endParaRPr lang="en-US" dirty="0">
                        <a:solidFill>
                          <a:schemeClr val="accent1">
                            <a:lumMod val="75000"/>
                          </a:schemeClr>
                        </a:solidFill>
                      </a:endParaRPr>
                    </a:p>
                  </a:txBody>
                  <a:tcPr/>
                </a:tc>
                <a:tc>
                  <a:txBody>
                    <a:bodyPr/>
                    <a:lstStyle/>
                    <a:p>
                      <a:pPr algn="ctr"/>
                      <a:r>
                        <a:rPr lang="en-US" dirty="0" smtClean="0">
                          <a:solidFill>
                            <a:schemeClr val="accent1">
                              <a:lumMod val="75000"/>
                            </a:schemeClr>
                          </a:solidFill>
                        </a:rPr>
                        <a:t>7</a:t>
                      </a:r>
                      <a:endParaRPr lang="en-US" dirty="0">
                        <a:solidFill>
                          <a:schemeClr val="accent1">
                            <a:lumMod val="75000"/>
                          </a:schemeClr>
                        </a:solidFill>
                      </a:endParaRPr>
                    </a:p>
                  </a:txBody>
                  <a:tcPr/>
                </a:tc>
                <a:extLst>
                  <a:ext uri="{0D108BD9-81ED-4DB2-BD59-A6C34878D82A}">
                    <a16:rowId xmlns:a16="http://schemas.microsoft.com/office/drawing/2014/main" val="1551074078"/>
                  </a:ext>
                </a:extLst>
              </a:tr>
            </a:tbl>
          </a:graphicData>
        </a:graphic>
      </p:graphicFrame>
    </p:spTree>
    <p:extLst>
      <p:ext uri="{BB962C8B-B14F-4D97-AF65-F5344CB8AC3E}">
        <p14:creationId xmlns:p14="http://schemas.microsoft.com/office/powerpoint/2010/main" val="450746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Initiatives</a:t>
            </a:r>
            <a:endParaRPr lang="en-US" dirty="0"/>
          </a:p>
        </p:txBody>
      </p:sp>
      <p:sp>
        <p:nvSpPr>
          <p:cNvPr id="3" name="Content Placeholder 2"/>
          <p:cNvSpPr>
            <a:spLocks noGrp="1"/>
          </p:cNvSpPr>
          <p:nvPr>
            <p:ph idx="1"/>
          </p:nvPr>
        </p:nvSpPr>
        <p:spPr>
          <a:xfrm>
            <a:off x="685800" y="1981199"/>
            <a:ext cx="7772400" cy="4391891"/>
          </a:xfrm>
        </p:spPr>
        <p:txBody>
          <a:bodyPr/>
          <a:lstStyle/>
          <a:p>
            <a:r>
              <a:rPr lang="en-US" dirty="0" smtClean="0"/>
              <a:t>MI-Excel Statewide System of Support</a:t>
            </a:r>
          </a:p>
          <a:p>
            <a:pPr lvl="1"/>
            <a:r>
              <a:rPr lang="en-US" dirty="0" smtClean="0"/>
              <a:t>Basis Policy research creating dashboards for monitoring and evaluation of priority and focus schools</a:t>
            </a:r>
          </a:p>
          <a:p>
            <a:pPr lvl="1"/>
            <a:r>
              <a:rPr lang="en-US" dirty="0" smtClean="0"/>
              <a:t>Encouraging districts w/priority and focus schools to come onto the data hubs</a:t>
            </a:r>
          </a:p>
          <a:p>
            <a:pPr lvl="1"/>
            <a:r>
              <a:rPr lang="en-US" dirty="0" smtClean="0"/>
              <a:t>Basis to use data hub data to drive dashboards</a:t>
            </a:r>
          </a:p>
          <a:p>
            <a:r>
              <a:rPr lang="en-US" dirty="0" smtClean="0"/>
              <a:t>MDE-DAS Dynamic Reporting Project</a:t>
            </a:r>
          </a:p>
          <a:p>
            <a:pPr lvl="1"/>
            <a:r>
              <a:rPr lang="en-US" dirty="0" smtClean="0"/>
              <a:t>Will leverage SSO for authentication</a:t>
            </a:r>
          </a:p>
          <a:p>
            <a:pPr lvl="1"/>
            <a:r>
              <a:rPr lang="en-US" dirty="0" smtClean="0"/>
              <a:t>Data hubs provide data for parent-student and teacher-student links</a:t>
            </a:r>
          </a:p>
        </p:txBody>
      </p:sp>
    </p:spTree>
    <p:extLst>
      <p:ext uri="{BB962C8B-B14F-4D97-AF65-F5344CB8AC3E}">
        <p14:creationId xmlns:p14="http://schemas.microsoft.com/office/powerpoint/2010/main" val="7199285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 1:  MSDS State Reporting        Development &amp; Enhancements</a:t>
            </a:r>
            <a:endParaRPr lang="en-US" dirty="0"/>
          </a:p>
        </p:txBody>
      </p:sp>
      <p:sp>
        <p:nvSpPr>
          <p:cNvPr id="3" name="Content Placeholder 2"/>
          <p:cNvSpPr>
            <a:spLocks noGrp="1"/>
          </p:cNvSpPr>
          <p:nvPr>
            <p:ph idx="1"/>
          </p:nvPr>
        </p:nvSpPr>
        <p:spPr/>
        <p:txBody>
          <a:bodyPr/>
          <a:lstStyle/>
          <a:p>
            <a:r>
              <a:rPr lang="en-US" dirty="0" smtClean="0"/>
              <a:t>Request for UIC</a:t>
            </a:r>
          </a:p>
          <a:p>
            <a:r>
              <a:rPr lang="en-US" dirty="0" smtClean="0"/>
              <a:t>Early Roster</a:t>
            </a:r>
          </a:p>
          <a:p>
            <a:r>
              <a:rPr lang="en-US" dirty="0" smtClean="0"/>
              <a:t>Teacher Student Data Link</a:t>
            </a:r>
          </a:p>
          <a:p>
            <a:r>
              <a:rPr lang="en-US" dirty="0" smtClean="0"/>
              <a:t>General Collection </a:t>
            </a:r>
          </a:p>
          <a:p>
            <a:r>
              <a:rPr lang="en-US" dirty="0" smtClean="0"/>
              <a:t>Student Record Maintenance</a:t>
            </a:r>
          </a:p>
          <a:p>
            <a:r>
              <a:rPr lang="en-US" dirty="0" smtClean="0"/>
              <a:t>MSDS Error Check Reports &amp; Rules Engine</a:t>
            </a:r>
          </a:p>
          <a:p>
            <a:r>
              <a:rPr lang="en-US" dirty="0" smtClean="0"/>
              <a:t>MSDS Reports</a:t>
            </a:r>
            <a:endParaRPr lang="en-US" dirty="0"/>
          </a:p>
        </p:txBody>
      </p:sp>
    </p:spTree>
    <p:extLst>
      <p:ext uri="{BB962C8B-B14F-4D97-AF65-F5344CB8AC3E}">
        <p14:creationId xmlns:p14="http://schemas.microsoft.com/office/powerpoint/2010/main" val="39787631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 2:  Create extensions to the        Ed-Fi ODS</a:t>
            </a:r>
            <a:endParaRPr lang="en-US" dirty="0"/>
          </a:p>
        </p:txBody>
      </p:sp>
      <p:sp>
        <p:nvSpPr>
          <p:cNvPr id="3" name="Content Placeholder 2"/>
          <p:cNvSpPr>
            <a:spLocks noGrp="1"/>
          </p:cNvSpPr>
          <p:nvPr>
            <p:ph idx="1"/>
          </p:nvPr>
        </p:nvSpPr>
        <p:spPr/>
        <p:txBody>
          <a:bodyPr/>
          <a:lstStyle/>
          <a:p>
            <a:r>
              <a:rPr lang="en-US" dirty="0" smtClean="0"/>
              <a:t>Staff Achievements</a:t>
            </a:r>
          </a:p>
          <a:p>
            <a:pPr lvl="1"/>
            <a:r>
              <a:rPr lang="en-US" dirty="0" smtClean="0"/>
              <a:t>Will support teacher badges</a:t>
            </a:r>
          </a:p>
          <a:p>
            <a:r>
              <a:rPr lang="en-US" dirty="0" smtClean="0"/>
              <a:t>REP</a:t>
            </a:r>
          </a:p>
          <a:p>
            <a:r>
              <a:rPr lang="en-US" dirty="0" smtClean="0"/>
              <a:t>FID</a:t>
            </a:r>
            <a:endParaRPr lang="en-US" dirty="0"/>
          </a:p>
        </p:txBody>
      </p:sp>
    </p:spTree>
    <p:extLst>
      <p:ext uri="{BB962C8B-B14F-4D97-AF65-F5344CB8AC3E}">
        <p14:creationId xmlns:p14="http://schemas.microsoft.com/office/powerpoint/2010/main" val="777912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 3:  Load data from state     systems</a:t>
            </a:r>
            <a:endParaRPr lang="en-US" dirty="0"/>
          </a:p>
        </p:txBody>
      </p:sp>
      <p:sp>
        <p:nvSpPr>
          <p:cNvPr id="3" name="Content Placeholder 2"/>
          <p:cNvSpPr>
            <a:spLocks noGrp="1"/>
          </p:cNvSpPr>
          <p:nvPr>
            <p:ph idx="1"/>
          </p:nvPr>
        </p:nvSpPr>
        <p:spPr/>
        <p:txBody>
          <a:bodyPr/>
          <a:lstStyle/>
          <a:p>
            <a:r>
              <a:rPr lang="en-US" dirty="0" smtClean="0"/>
              <a:t>State assessment data</a:t>
            </a:r>
          </a:p>
          <a:p>
            <a:r>
              <a:rPr lang="en-US" dirty="0" smtClean="0"/>
              <a:t>EEM</a:t>
            </a:r>
          </a:p>
          <a:p>
            <a:r>
              <a:rPr lang="en-US" dirty="0" smtClean="0"/>
              <a:t>REP</a:t>
            </a:r>
          </a:p>
          <a:p>
            <a:r>
              <a:rPr lang="en-US" dirty="0" smtClean="0"/>
              <a:t>FID</a:t>
            </a:r>
          </a:p>
          <a:p>
            <a:r>
              <a:rPr lang="en-US" dirty="0" smtClean="0"/>
              <a:t>MSDS</a:t>
            </a:r>
            <a:endParaRPr lang="en-US" dirty="0"/>
          </a:p>
        </p:txBody>
      </p:sp>
    </p:spTree>
    <p:extLst>
      <p:ext uri="{BB962C8B-B14F-4D97-AF65-F5344CB8AC3E}">
        <p14:creationId xmlns:p14="http://schemas.microsoft.com/office/powerpoint/2010/main" val="239523253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 4:  Dashboard implementation</a:t>
            </a:r>
            <a:endParaRPr lang="en-US" dirty="0"/>
          </a:p>
        </p:txBody>
      </p:sp>
      <p:sp>
        <p:nvSpPr>
          <p:cNvPr id="3" name="Content Placeholder 2"/>
          <p:cNvSpPr>
            <a:spLocks noGrp="1"/>
          </p:cNvSpPr>
          <p:nvPr>
            <p:ph idx="1"/>
          </p:nvPr>
        </p:nvSpPr>
        <p:spPr/>
        <p:txBody>
          <a:bodyPr/>
          <a:lstStyle/>
          <a:p>
            <a:r>
              <a:rPr lang="en-US" dirty="0" smtClean="0"/>
              <a:t>Ed-Fi Dashboards</a:t>
            </a:r>
          </a:p>
          <a:p>
            <a:r>
              <a:rPr lang="en-US" dirty="0" smtClean="0"/>
              <a:t>Pennsylvania EWS</a:t>
            </a:r>
          </a:p>
          <a:p>
            <a:r>
              <a:rPr lang="en-US" dirty="0" smtClean="0"/>
              <a:t>Arkansas Dynamic Watch Lists</a:t>
            </a:r>
          </a:p>
          <a:p>
            <a:r>
              <a:rPr lang="en-US" dirty="0" smtClean="0"/>
              <a:t>Delaware Early Learning Insights</a:t>
            </a:r>
            <a:endParaRPr lang="en-US" dirty="0"/>
          </a:p>
        </p:txBody>
      </p:sp>
    </p:spTree>
    <p:extLst>
      <p:ext uri="{BB962C8B-B14F-4D97-AF65-F5344CB8AC3E}">
        <p14:creationId xmlns:p14="http://schemas.microsoft.com/office/powerpoint/2010/main" val="27226216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 5:  Aggregate resources</a:t>
            </a:r>
            <a:endParaRPr lang="en-US" dirty="0"/>
          </a:p>
        </p:txBody>
      </p:sp>
      <p:sp>
        <p:nvSpPr>
          <p:cNvPr id="3" name="Content Placeholder 2"/>
          <p:cNvSpPr>
            <a:spLocks noGrp="1"/>
          </p:cNvSpPr>
          <p:nvPr>
            <p:ph idx="1"/>
          </p:nvPr>
        </p:nvSpPr>
        <p:spPr/>
        <p:txBody>
          <a:bodyPr/>
          <a:lstStyle/>
          <a:p>
            <a:r>
              <a:rPr lang="en-US" dirty="0" smtClean="0"/>
              <a:t>Food service</a:t>
            </a:r>
          </a:p>
          <a:p>
            <a:r>
              <a:rPr lang="en-US" dirty="0" smtClean="0"/>
              <a:t>Library</a:t>
            </a:r>
          </a:p>
          <a:p>
            <a:pPr lvl="1"/>
            <a:r>
              <a:rPr lang="en-US" dirty="0" smtClean="0"/>
              <a:t>2-way</a:t>
            </a:r>
          </a:p>
          <a:p>
            <a:pPr lvl="1"/>
            <a:r>
              <a:rPr lang="en-US" dirty="0" smtClean="0"/>
              <a:t>Includes transfer of food service status</a:t>
            </a:r>
          </a:p>
          <a:p>
            <a:r>
              <a:rPr lang="en-US" dirty="0" smtClean="0"/>
              <a:t>Transportation</a:t>
            </a:r>
          </a:p>
          <a:p>
            <a:pPr lvl="1"/>
            <a:r>
              <a:rPr lang="en-US" dirty="0" smtClean="0"/>
              <a:t>2-way</a:t>
            </a:r>
          </a:p>
          <a:p>
            <a:pPr lvl="1"/>
            <a:r>
              <a:rPr lang="en-US" dirty="0" smtClean="0"/>
              <a:t>Includes transfer of bus route, driver, pickup and </a:t>
            </a:r>
            <a:r>
              <a:rPr lang="en-US" dirty="0" err="1" smtClean="0"/>
              <a:t>dropoff</a:t>
            </a:r>
            <a:r>
              <a:rPr lang="en-US" dirty="0" smtClean="0"/>
              <a:t> times</a:t>
            </a:r>
            <a:endParaRPr lang="en-US" dirty="0"/>
          </a:p>
        </p:txBody>
      </p:sp>
    </p:spTree>
    <p:extLst>
      <p:ext uri="{BB962C8B-B14F-4D97-AF65-F5344CB8AC3E}">
        <p14:creationId xmlns:p14="http://schemas.microsoft.com/office/powerpoint/2010/main" val="5275073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a:xfrm>
            <a:off x="685800" y="1854458"/>
            <a:ext cx="7772400" cy="4654984"/>
          </a:xfrm>
        </p:spPr>
        <p:txBody>
          <a:bodyPr/>
          <a:lstStyle/>
          <a:p>
            <a:pPr marL="457200" indent="-457200">
              <a:buFont typeface="+mj-lt"/>
              <a:buAutoNum type="arabicPeriod"/>
            </a:pPr>
            <a:r>
              <a:rPr lang="en-US" dirty="0" smtClean="0"/>
              <a:t>Brief </a:t>
            </a:r>
            <a:r>
              <a:rPr lang="en-US" dirty="0" smtClean="0"/>
              <a:t>Overview of the Michigan Data Hub</a:t>
            </a:r>
          </a:p>
          <a:p>
            <a:pPr marL="457200" indent="-457200">
              <a:buFont typeface="+mj-lt"/>
              <a:buAutoNum type="arabicPeriod"/>
            </a:pPr>
            <a:r>
              <a:rPr lang="en-US" dirty="0" smtClean="0"/>
              <a:t>Progress so far</a:t>
            </a:r>
          </a:p>
          <a:p>
            <a:pPr marL="457200" indent="-457200">
              <a:buFont typeface="+mj-lt"/>
              <a:buAutoNum type="arabicPeriod"/>
            </a:pPr>
            <a:r>
              <a:rPr lang="en-US" dirty="0" smtClean="0"/>
              <a:t>Incentives </a:t>
            </a:r>
          </a:p>
          <a:p>
            <a:pPr marL="457200" indent="-457200">
              <a:buFont typeface="+mj-lt"/>
              <a:buAutoNum type="arabicPeriod"/>
            </a:pPr>
            <a:r>
              <a:rPr lang="en-US" dirty="0" smtClean="0"/>
              <a:t>Integration Types</a:t>
            </a:r>
          </a:p>
          <a:p>
            <a:pPr marL="457200" indent="-457200">
              <a:buFont typeface="+mj-lt"/>
              <a:buAutoNum type="arabicPeriod"/>
            </a:pPr>
            <a:r>
              <a:rPr lang="en-US" dirty="0" smtClean="0"/>
              <a:t>XML Integration</a:t>
            </a:r>
          </a:p>
          <a:p>
            <a:pPr marL="457200" indent="-457200">
              <a:buFont typeface="+mj-lt"/>
              <a:buAutoNum type="arabicPeriod"/>
            </a:pPr>
            <a:r>
              <a:rPr lang="en-US" dirty="0" smtClean="0"/>
              <a:t>Web Service API</a:t>
            </a:r>
          </a:p>
          <a:p>
            <a:pPr marL="457200" indent="-457200">
              <a:buFont typeface="+mj-lt"/>
              <a:buAutoNum type="arabicPeriod"/>
            </a:pPr>
            <a:r>
              <a:rPr lang="en-US" dirty="0" smtClean="0"/>
              <a:t>Next Steps</a:t>
            </a:r>
            <a:endParaRPr lang="en-US" dirty="0"/>
          </a:p>
        </p:txBody>
      </p:sp>
    </p:spTree>
    <p:extLst>
      <p:ext uri="{BB962C8B-B14F-4D97-AF65-F5344CB8AC3E}">
        <p14:creationId xmlns:p14="http://schemas.microsoft.com/office/powerpoint/2010/main" val="411879355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Cat 6:  Profile </a:t>
            </a:r>
            <a:r>
              <a:rPr lang="en-US" dirty="0" smtClean="0"/>
              <a:t>implementation</a:t>
            </a:r>
            <a:endParaRPr lang="en-US" dirty="0"/>
          </a:p>
        </p:txBody>
      </p:sp>
      <p:sp>
        <p:nvSpPr>
          <p:cNvPr id="3" name="Content Placeholder 2"/>
          <p:cNvSpPr>
            <a:spLocks noGrp="1"/>
          </p:cNvSpPr>
          <p:nvPr>
            <p:ph idx="1"/>
          </p:nvPr>
        </p:nvSpPr>
        <p:spPr/>
        <p:txBody>
          <a:bodyPr/>
          <a:lstStyle/>
          <a:p>
            <a:r>
              <a:rPr lang="en-US" dirty="0" smtClean="0"/>
              <a:t>Profile implementation into the API</a:t>
            </a:r>
          </a:p>
          <a:p>
            <a:r>
              <a:rPr lang="en-US" dirty="0" smtClean="0"/>
              <a:t>Web-based profile modification and generation tool</a:t>
            </a:r>
            <a:endParaRPr lang="en-US" dirty="0"/>
          </a:p>
        </p:txBody>
      </p:sp>
    </p:spTree>
    <p:extLst>
      <p:ext uri="{BB962C8B-B14F-4D97-AF65-F5344CB8AC3E}">
        <p14:creationId xmlns:p14="http://schemas.microsoft.com/office/powerpoint/2010/main" val="32699832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 7:  Support bucket</a:t>
            </a:r>
            <a:endParaRPr lang="en-US" dirty="0"/>
          </a:p>
        </p:txBody>
      </p:sp>
      <p:sp>
        <p:nvSpPr>
          <p:cNvPr id="3" name="Content Placeholder 2"/>
          <p:cNvSpPr>
            <a:spLocks noGrp="1"/>
          </p:cNvSpPr>
          <p:nvPr>
            <p:ph idx="1"/>
          </p:nvPr>
        </p:nvSpPr>
        <p:spPr/>
        <p:txBody>
          <a:bodyPr/>
          <a:lstStyle/>
          <a:p>
            <a:r>
              <a:rPr lang="en-US" dirty="0" smtClean="0"/>
              <a:t>Troubleshooting</a:t>
            </a:r>
          </a:p>
          <a:p>
            <a:r>
              <a:rPr lang="en-US" dirty="0" smtClean="0"/>
              <a:t>Ad-hoc software development</a:t>
            </a:r>
          </a:p>
          <a:p>
            <a:r>
              <a:rPr lang="en-US" dirty="0" smtClean="0"/>
              <a:t>Account management screen for SSO implementation</a:t>
            </a:r>
          </a:p>
          <a:p>
            <a:r>
              <a:rPr lang="en-US" dirty="0" smtClean="0"/>
              <a:t>System usage and statistics screen/report</a:t>
            </a:r>
          </a:p>
          <a:p>
            <a:r>
              <a:rPr lang="en-US" dirty="0" smtClean="0"/>
              <a:t>Modifying the Ed-Fi API to add PATCH as an option</a:t>
            </a:r>
            <a:endParaRPr lang="en-US" dirty="0"/>
          </a:p>
        </p:txBody>
      </p:sp>
    </p:spTree>
    <p:extLst>
      <p:ext uri="{BB962C8B-B14F-4D97-AF65-F5344CB8AC3E}">
        <p14:creationId xmlns:p14="http://schemas.microsoft.com/office/powerpoint/2010/main" val="210859148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98024301"/>
              </p:ext>
            </p:extLst>
          </p:nvPr>
        </p:nvGraphicFramePr>
        <p:xfrm>
          <a:off x="685800" y="1981200"/>
          <a:ext cx="7772400" cy="3886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p:cNvPicPr>
          <p:nvPr/>
        </p:nvPicPr>
        <p:blipFill>
          <a:blip r:embed="rId7"/>
          <a:stretch>
            <a:fillRect/>
          </a:stretch>
        </p:blipFill>
        <p:spPr>
          <a:xfrm>
            <a:off x="206532" y="6102821"/>
            <a:ext cx="1289081" cy="595957"/>
          </a:xfrm>
          <a:prstGeom prst="rect">
            <a:avLst/>
          </a:prstGeom>
        </p:spPr>
      </p:pic>
      <p:pic>
        <p:nvPicPr>
          <p:cNvPr id="6" name="Picture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649774" y="6122239"/>
            <a:ext cx="1257392" cy="577642"/>
          </a:xfrm>
          <a:prstGeom prst="rect">
            <a:avLst/>
          </a:prstGeom>
        </p:spPr>
      </p:pic>
    </p:spTree>
    <p:extLst>
      <p:ext uri="{BB962C8B-B14F-4D97-AF65-F5344CB8AC3E}">
        <p14:creationId xmlns:p14="http://schemas.microsoft.com/office/powerpoint/2010/main" val="18889823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Incentives</a:t>
            </a:r>
            <a:endParaRPr lang="en-US" dirty="0"/>
          </a:p>
        </p:txBody>
      </p:sp>
      <p:sp>
        <p:nvSpPr>
          <p:cNvPr id="6" name="Content Placeholder 5"/>
          <p:cNvSpPr>
            <a:spLocks noGrp="1"/>
          </p:cNvSpPr>
          <p:nvPr>
            <p:ph idx="1"/>
          </p:nvPr>
        </p:nvSpPr>
        <p:spPr>
          <a:xfrm>
            <a:off x="685800" y="1981200"/>
            <a:ext cx="7772400" cy="4419600"/>
          </a:xfrm>
        </p:spPr>
        <p:txBody>
          <a:bodyPr/>
          <a:lstStyle/>
          <a:p>
            <a:r>
              <a:rPr lang="en-US" dirty="0" smtClean="0"/>
              <a:t>$2,000 for receiving data from data hubs to populate your system</a:t>
            </a:r>
          </a:p>
          <a:p>
            <a:r>
              <a:rPr lang="en-US" dirty="0" smtClean="0"/>
              <a:t>$1,000 to write food service status</a:t>
            </a:r>
          </a:p>
          <a:p>
            <a:r>
              <a:rPr lang="en-US" dirty="0" smtClean="0"/>
              <a:t>$2,000 to write</a:t>
            </a:r>
          </a:p>
          <a:p>
            <a:pPr lvl="1"/>
            <a:r>
              <a:rPr lang="en-US" dirty="0" smtClean="0"/>
              <a:t>Transportation (extension)</a:t>
            </a:r>
          </a:p>
          <a:p>
            <a:pPr lvl="1"/>
            <a:r>
              <a:rPr lang="en-US" dirty="0" smtClean="0"/>
              <a:t>Assessment Scores</a:t>
            </a:r>
          </a:p>
          <a:p>
            <a:pPr lvl="1"/>
            <a:r>
              <a:rPr lang="en-US" dirty="0" smtClean="0"/>
              <a:t>Item level/standards based scores</a:t>
            </a:r>
          </a:p>
          <a:p>
            <a:pPr lvl="1"/>
            <a:r>
              <a:rPr lang="en-US" dirty="0" smtClean="0"/>
              <a:t>Discipline referral data</a:t>
            </a:r>
          </a:p>
          <a:p>
            <a:r>
              <a:rPr lang="en-US" dirty="0" smtClean="0"/>
              <a:t>$3,000 to write Special Ed data including data needed for state reporting </a:t>
            </a:r>
            <a:endParaRPr lang="en-US" dirty="0"/>
          </a:p>
        </p:txBody>
      </p:sp>
    </p:spTree>
    <p:extLst>
      <p:ext uri="{BB962C8B-B14F-4D97-AF65-F5344CB8AC3E}">
        <p14:creationId xmlns:p14="http://schemas.microsoft.com/office/powerpoint/2010/main" val="34652447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1537855"/>
            <a:ext cx="9158731" cy="5320145"/>
          </a:xfrm>
          <a:prstGeom prst="rect">
            <a:avLst/>
          </a:prstGeom>
        </p:spPr>
      </p:pic>
      <p:sp>
        <p:nvSpPr>
          <p:cNvPr id="5" name="Title 4"/>
          <p:cNvSpPr>
            <a:spLocks noGrp="1"/>
          </p:cNvSpPr>
          <p:nvPr>
            <p:ph type="title"/>
          </p:nvPr>
        </p:nvSpPr>
        <p:spPr/>
        <p:txBody>
          <a:bodyPr/>
          <a:lstStyle/>
          <a:p>
            <a:r>
              <a:rPr lang="en-US" dirty="0" smtClean="0"/>
              <a:t>The Ed-Fi </a:t>
            </a:r>
            <a:r>
              <a:rPr lang="en-US" dirty="0" smtClean="0"/>
              <a:t>Solution – </a:t>
            </a:r>
            <a:br>
              <a:rPr lang="en-US" dirty="0" smtClean="0"/>
            </a:br>
            <a:r>
              <a:rPr lang="en-US" dirty="0" smtClean="0"/>
              <a:t>Integration </a:t>
            </a:r>
            <a:r>
              <a:rPr lang="en-US" dirty="0" smtClean="0"/>
              <a:t>Types</a:t>
            </a:r>
            <a:endParaRPr lang="en-US" dirty="0"/>
          </a:p>
        </p:txBody>
      </p:sp>
    </p:spTree>
    <p:extLst>
      <p:ext uri="{BB962C8B-B14F-4D97-AF65-F5344CB8AC3E}">
        <p14:creationId xmlns:p14="http://schemas.microsoft.com/office/powerpoint/2010/main" val="49788380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XML Integrations</a:t>
            </a:r>
            <a:endParaRPr lang="en-US" dirty="0"/>
          </a:p>
        </p:txBody>
      </p:sp>
      <p:sp>
        <p:nvSpPr>
          <p:cNvPr id="3" name="Content Placeholder 2"/>
          <p:cNvSpPr>
            <a:spLocks noGrp="1"/>
          </p:cNvSpPr>
          <p:nvPr>
            <p:ph idx="1"/>
          </p:nvPr>
        </p:nvSpPr>
        <p:spPr/>
        <p:txBody>
          <a:bodyPr/>
          <a:lstStyle/>
          <a:p>
            <a:r>
              <a:rPr lang="en-US" dirty="0" smtClean="0"/>
              <a:t>Ed-Fi 2.0 XSDs</a:t>
            </a:r>
          </a:p>
          <a:p>
            <a:r>
              <a:rPr lang="en-US" dirty="0" smtClean="0"/>
              <a:t>Michigan version to come</a:t>
            </a:r>
          </a:p>
          <a:p>
            <a:r>
              <a:rPr lang="en-US" dirty="0" smtClean="0"/>
              <a:t>Sent to data hubs via SFTP or pulled via SFTP, configured in cockpit application</a:t>
            </a:r>
          </a:p>
          <a:p>
            <a:r>
              <a:rPr lang="en-US" dirty="0" smtClean="0"/>
              <a:t>Include Interchange name in XML file name</a:t>
            </a:r>
          </a:p>
          <a:p>
            <a:r>
              <a:rPr lang="en-US" dirty="0"/>
              <a:t>Create zip file of all </a:t>
            </a:r>
            <a:r>
              <a:rPr lang="en-US" dirty="0" smtClean="0"/>
              <a:t>interchange files</a:t>
            </a:r>
            <a:endParaRPr lang="en-US" dirty="0"/>
          </a:p>
          <a:p>
            <a:r>
              <a:rPr lang="en-US" dirty="0" smtClean="0"/>
              <a:t>Nomenclature Vendor_System_yyyy-mm-dd.zip</a:t>
            </a:r>
            <a:endParaRPr lang="en-US" dirty="0"/>
          </a:p>
        </p:txBody>
      </p:sp>
    </p:spTree>
    <p:extLst>
      <p:ext uri="{BB962C8B-B14F-4D97-AF65-F5344CB8AC3E}">
        <p14:creationId xmlns:p14="http://schemas.microsoft.com/office/powerpoint/2010/main" val="39163056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Service API</a:t>
            </a:r>
            <a:endParaRPr lang="en-US" dirty="0"/>
          </a:p>
        </p:txBody>
      </p:sp>
      <p:sp>
        <p:nvSpPr>
          <p:cNvPr id="3" name="Content Placeholder 2"/>
          <p:cNvSpPr>
            <a:spLocks noGrp="1"/>
          </p:cNvSpPr>
          <p:nvPr>
            <p:ph idx="1"/>
          </p:nvPr>
        </p:nvSpPr>
        <p:spPr/>
        <p:txBody>
          <a:bodyPr/>
          <a:lstStyle/>
          <a:p>
            <a:r>
              <a:rPr lang="en-US" dirty="0" smtClean="0"/>
              <a:t>Sandbox Admin</a:t>
            </a:r>
          </a:p>
          <a:p>
            <a:r>
              <a:rPr lang="en-US" dirty="0" smtClean="0"/>
              <a:t>Swagger</a:t>
            </a:r>
          </a:p>
          <a:p>
            <a:r>
              <a:rPr lang="en-US" dirty="0" smtClean="0"/>
              <a:t>SDK with support for</a:t>
            </a:r>
          </a:p>
          <a:p>
            <a:pPr lvl="1"/>
            <a:r>
              <a:rPr lang="en-US" dirty="0" smtClean="0"/>
              <a:t>Michigan extensions</a:t>
            </a:r>
          </a:p>
          <a:p>
            <a:pPr lvl="1"/>
            <a:r>
              <a:rPr lang="en-US" dirty="0" smtClean="0"/>
              <a:t>Profiles</a:t>
            </a:r>
          </a:p>
          <a:p>
            <a:pPr lvl="1"/>
            <a:r>
              <a:rPr lang="en-US" dirty="0" smtClean="0"/>
              <a:t>Aggregates/composites</a:t>
            </a:r>
          </a:p>
          <a:p>
            <a:pPr lvl="1"/>
            <a:r>
              <a:rPr lang="en-US" dirty="0" smtClean="0"/>
              <a:t>PATCH</a:t>
            </a:r>
          </a:p>
          <a:p>
            <a:r>
              <a:rPr lang="en-US" dirty="0" smtClean="0"/>
              <a:t>District creation of API credentials in the cockpit application</a:t>
            </a:r>
            <a:endParaRPr lang="en-US" dirty="0"/>
          </a:p>
        </p:txBody>
      </p:sp>
    </p:spTree>
    <p:extLst>
      <p:ext uri="{BB962C8B-B14F-4D97-AF65-F5344CB8AC3E}">
        <p14:creationId xmlns:p14="http://schemas.microsoft.com/office/powerpoint/2010/main" val="25900763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0" y="2029226"/>
            <a:ext cx="9143674" cy="4404575"/>
          </a:xfrm>
          <a:prstGeom prst="rect">
            <a:avLst/>
          </a:prstGeom>
        </p:spPr>
      </p:pic>
      <p:sp>
        <p:nvSpPr>
          <p:cNvPr id="3" name="Title 2"/>
          <p:cNvSpPr>
            <a:spLocks noGrp="1"/>
          </p:cNvSpPr>
          <p:nvPr>
            <p:ph type="title"/>
          </p:nvPr>
        </p:nvSpPr>
        <p:spPr/>
        <p:txBody>
          <a:bodyPr/>
          <a:lstStyle/>
          <a:p>
            <a:r>
              <a:rPr lang="en-US" dirty="0" smtClean="0"/>
              <a:t>Creating an API Integration</a:t>
            </a:r>
            <a:endParaRPr lang="en-US" dirty="0"/>
          </a:p>
        </p:txBody>
      </p:sp>
    </p:spTree>
    <p:extLst>
      <p:ext uri="{BB962C8B-B14F-4D97-AF65-F5344CB8AC3E}">
        <p14:creationId xmlns:p14="http://schemas.microsoft.com/office/powerpoint/2010/main" val="75495648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lstStyle/>
          <a:p>
            <a:r>
              <a:rPr lang="en-US" dirty="0" smtClean="0"/>
              <a:t>Encouraging vendors to officially sign-up if you have not already (Incentives require that)</a:t>
            </a:r>
          </a:p>
          <a:p>
            <a:r>
              <a:rPr lang="en-US" dirty="0" smtClean="0"/>
              <a:t>Next webinar date June 29</a:t>
            </a:r>
            <a:r>
              <a:rPr lang="en-US" baseline="30000" dirty="0" smtClean="0"/>
              <a:t>th</a:t>
            </a:r>
            <a:endParaRPr lang="en-US" dirty="0" smtClean="0"/>
          </a:p>
          <a:p>
            <a:r>
              <a:rPr lang="en-US" dirty="0" smtClean="0"/>
              <a:t>One on one work with vendors as needed</a:t>
            </a:r>
          </a:p>
          <a:p>
            <a:r>
              <a:rPr lang="en-US" dirty="0" smtClean="0"/>
              <a:t>Will be publishing “Best practices” to share information for all vendors</a:t>
            </a:r>
          </a:p>
          <a:p>
            <a:r>
              <a:rPr lang="en-US" dirty="0" smtClean="0"/>
              <a:t>Further communications via Basecamp as needed</a:t>
            </a:r>
            <a:endParaRPr lang="en-US" dirty="0"/>
          </a:p>
        </p:txBody>
      </p:sp>
    </p:spTree>
    <p:extLst>
      <p:ext uri="{BB962C8B-B14F-4D97-AF65-F5344CB8AC3E}">
        <p14:creationId xmlns:p14="http://schemas.microsoft.com/office/powerpoint/2010/main" val="14781022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things to Consider</a:t>
            </a:r>
            <a:endParaRPr lang="en-US" dirty="0"/>
          </a:p>
        </p:txBody>
      </p:sp>
      <p:sp>
        <p:nvSpPr>
          <p:cNvPr id="3" name="Content Placeholder 2"/>
          <p:cNvSpPr>
            <a:spLocks noGrp="1"/>
          </p:cNvSpPr>
          <p:nvPr>
            <p:ph idx="1"/>
          </p:nvPr>
        </p:nvSpPr>
        <p:spPr/>
        <p:txBody>
          <a:bodyPr/>
          <a:lstStyle/>
          <a:p>
            <a:r>
              <a:rPr lang="en-US" dirty="0" smtClean="0"/>
              <a:t>Stabilizing factor</a:t>
            </a:r>
          </a:p>
          <a:p>
            <a:r>
              <a:rPr lang="en-US" dirty="0" smtClean="0"/>
              <a:t>Future Opportunities for Collaboration</a:t>
            </a:r>
          </a:p>
          <a:p>
            <a:r>
              <a:rPr lang="en-US" dirty="0" smtClean="0"/>
              <a:t>Equity </a:t>
            </a:r>
          </a:p>
          <a:p>
            <a:r>
              <a:rPr lang="en-US" dirty="0" smtClean="0"/>
              <a:t>Enterprise Systems cannot be built in a day – they will evolve over time when we work together toward achieving shared goals to improve the lives of students statewide</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49774" y="6122239"/>
            <a:ext cx="1257392" cy="577642"/>
          </a:xfrm>
          <a:prstGeom prst="rect">
            <a:avLst/>
          </a:prstGeom>
        </p:spPr>
      </p:pic>
      <p:pic>
        <p:nvPicPr>
          <p:cNvPr id="5" name="Picture 4"/>
          <p:cNvPicPr>
            <a:picLocks noChangeAspect="1"/>
          </p:cNvPicPr>
          <p:nvPr/>
        </p:nvPicPr>
        <p:blipFill>
          <a:blip r:embed="rId3"/>
          <a:stretch>
            <a:fillRect/>
          </a:stretch>
        </p:blipFill>
        <p:spPr>
          <a:xfrm>
            <a:off x="6225194" y="6122239"/>
            <a:ext cx="1289081" cy="595957"/>
          </a:xfrm>
          <a:prstGeom prst="rect">
            <a:avLst/>
          </a:prstGeom>
        </p:spPr>
      </p:pic>
    </p:spTree>
    <p:extLst>
      <p:ext uri="{BB962C8B-B14F-4D97-AF65-F5344CB8AC3E}">
        <p14:creationId xmlns:p14="http://schemas.microsoft.com/office/powerpoint/2010/main" val="36623818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was the original request        from the Michigan legislature?</a:t>
            </a:r>
            <a:endParaRPr lang="en-US" dirty="0"/>
          </a:p>
        </p:txBody>
      </p:sp>
      <p:sp>
        <p:nvSpPr>
          <p:cNvPr id="3" name="Content Placeholder 2"/>
          <p:cNvSpPr>
            <a:spLocks noGrp="1"/>
          </p:cNvSpPr>
          <p:nvPr>
            <p:ph idx="1"/>
          </p:nvPr>
        </p:nvSpPr>
        <p:spPr>
          <a:xfrm>
            <a:off x="685800" y="2005253"/>
            <a:ext cx="7772400" cy="3603976"/>
          </a:xfrm>
        </p:spPr>
        <p:txBody>
          <a:bodyPr/>
          <a:lstStyle/>
          <a:p>
            <a:r>
              <a:rPr lang="en-US" dirty="0" smtClean="0"/>
              <a:t>Develop means of achieving common statewide SIS programs that address the proliferation of SIS</a:t>
            </a:r>
          </a:p>
          <a:p>
            <a:r>
              <a:rPr lang="en-US" dirty="0" smtClean="0"/>
              <a:t>Develop standardized systems and move districts to fewer, common SIS</a:t>
            </a:r>
          </a:p>
          <a:p>
            <a:r>
              <a:rPr lang="en-US" dirty="0" smtClean="0"/>
              <a:t>Transition to a statewide SIS program that offers no more than five SIS with one dedicated as a “state solution”</a:t>
            </a:r>
            <a:endParaRPr lang="en-US" dirty="0"/>
          </a:p>
        </p:txBody>
      </p:sp>
    </p:spTree>
    <p:extLst>
      <p:ext uri="{BB962C8B-B14F-4D97-AF65-F5344CB8AC3E}">
        <p14:creationId xmlns:p14="http://schemas.microsoft.com/office/powerpoint/2010/main" val="4055417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a:t>
            </a:r>
            <a:endParaRPr lang="en-US" dirty="0"/>
          </a:p>
        </p:txBody>
      </p:sp>
      <p:sp>
        <p:nvSpPr>
          <p:cNvPr id="3" name="Content Placeholder 2"/>
          <p:cNvSpPr>
            <a:spLocks noGrp="1"/>
          </p:cNvSpPr>
          <p:nvPr>
            <p:ph idx="1"/>
          </p:nvPr>
        </p:nvSpPr>
        <p:spPr/>
        <p:txBody>
          <a:bodyPr/>
          <a:lstStyle/>
          <a:p>
            <a:pPr marL="0" indent="0">
              <a:buNone/>
            </a:pPr>
            <a:endParaRPr lang="en-US" sz="1400" dirty="0"/>
          </a:p>
          <a:p>
            <a:r>
              <a:rPr lang="en-US" dirty="0" smtClean="0"/>
              <a:t>Visit our website at 22itrig.org for more information</a:t>
            </a:r>
          </a:p>
          <a:p>
            <a:r>
              <a:rPr lang="en-US" dirty="0" smtClean="0"/>
              <a:t>Contact Information</a:t>
            </a:r>
          </a:p>
          <a:p>
            <a:pPr lvl="1"/>
            <a:r>
              <a:rPr lang="en-US" sz="4000" dirty="0" smtClean="0"/>
              <a:t>Don Dailey</a:t>
            </a:r>
          </a:p>
          <a:p>
            <a:pPr lvl="1"/>
            <a:r>
              <a:rPr lang="en-US" sz="4000" smtClean="0">
                <a:hlinkClick r:id="rId2"/>
              </a:rPr>
              <a:t>Don.Dailey@Kresa.org</a:t>
            </a:r>
            <a:endParaRPr lang="en-US" sz="4000" dirty="0" smtClean="0"/>
          </a:p>
          <a:p>
            <a:pPr lvl="1"/>
            <a:r>
              <a:rPr lang="en-US" sz="4000" dirty="0" smtClean="0"/>
              <a:t>269-250-9264</a:t>
            </a:r>
            <a:endParaRPr lang="en-US" sz="4000" dirty="0"/>
          </a:p>
        </p:txBody>
      </p:sp>
      <p:pic>
        <p:nvPicPr>
          <p:cNvPr id="5" name="Picture 4"/>
          <p:cNvPicPr>
            <a:picLocks noChangeAspect="1"/>
          </p:cNvPicPr>
          <p:nvPr/>
        </p:nvPicPr>
        <p:blipFill>
          <a:blip r:embed="rId3"/>
          <a:stretch>
            <a:fillRect/>
          </a:stretch>
        </p:blipFill>
        <p:spPr>
          <a:xfrm>
            <a:off x="6225194" y="6122239"/>
            <a:ext cx="1289081" cy="595957"/>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49774" y="6122239"/>
            <a:ext cx="1257392" cy="577642"/>
          </a:xfrm>
          <a:prstGeom prst="rect">
            <a:avLst/>
          </a:prstGeom>
        </p:spPr>
      </p:pic>
    </p:spTree>
    <p:extLst>
      <p:ext uri="{BB962C8B-B14F-4D97-AF65-F5344CB8AC3E}">
        <p14:creationId xmlns:p14="http://schemas.microsoft.com/office/powerpoint/2010/main" val="20868821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Legislative Language</a:t>
            </a:r>
            <a:endParaRPr lang="en-US" dirty="0"/>
          </a:p>
        </p:txBody>
      </p:sp>
      <p:sp>
        <p:nvSpPr>
          <p:cNvPr id="3" name="Content Placeholder 2"/>
          <p:cNvSpPr>
            <a:spLocks noGrp="1"/>
          </p:cNvSpPr>
          <p:nvPr>
            <p:ph idx="1"/>
          </p:nvPr>
        </p:nvSpPr>
        <p:spPr/>
        <p:txBody>
          <a:bodyPr/>
          <a:lstStyle/>
          <a:p>
            <a:pPr marL="0" indent="0">
              <a:buNone/>
            </a:pPr>
            <a:r>
              <a:rPr lang="en-US" sz="2000" i="1" dirty="0"/>
              <a:t>Sec .19(7) It is the intent of the legislature to implement not later than 2016-2017, </a:t>
            </a:r>
            <a:r>
              <a:rPr lang="en-US" sz="2000" i="1" u="sng" dirty="0"/>
              <a:t>statewide standard reporting requirements for education data</a:t>
            </a:r>
            <a:r>
              <a:rPr lang="en-US" sz="2000" i="1" dirty="0"/>
              <a:t> approved by the </a:t>
            </a:r>
            <a:r>
              <a:rPr lang="en-US" sz="2000" b="1" i="1" dirty="0"/>
              <a:t>department</a:t>
            </a:r>
            <a:r>
              <a:rPr lang="en-US" sz="2000" i="1" dirty="0"/>
              <a:t> in conjunction with the </a:t>
            </a:r>
            <a:r>
              <a:rPr lang="en-US" sz="2000" b="1" i="1" dirty="0"/>
              <a:t>center</a:t>
            </a:r>
            <a:r>
              <a:rPr lang="en-US" sz="2000" i="1" dirty="0"/>
              <a:t>. The department shall work with the center, intermediate districts, districts, and other interested stakeholders to develop recommendations on the implementation of this policy change. A district or intermediate district shall implement the statewide standard reporting requirements not later than </a:t>
            </a:r>
            <a:r>
              <a:rPr lang="en-US" sz="2000" i="1" u="sng" dirty="0"/>
              <a:t>2014-2015 or when a district or intermediate district updates its education data reporting system, whichever is later</a:t>
            </a:r>
            <a:r>
              <a:rPr lang="en-US" sz="2000" i="1" dirty="0"/>
              <a:t>.</a:t>
            </a:r>
            <a:endParaRPr lang="en-US" sz="2000" dirty="0"/>
          </a:p>
          <a:p>
            <a:endParaRPr lang="en-US" sz="2000" dirty="0"/>
          </a:p>
        </p:txBody>
      </p:sp>
    </p:spTree>
    <p:extLst>
      <p:ext uri="{BB962C8B-B14F-4D97-AF65-F5344CB8AC3E}">
        <p14:creationId xmlns:p14="http://schemas.microsoft.com/office/powerpoint/2010/main" val="35120974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50598" y="304800"/>
            <a:ext cx="3107602" cy="1143000"/>
          </a:xfrm>
        </p:spPr>
        <p:txBody>
          <a:bodyPr/>
          <a:lstStyle/>
          <a:p>
            <a:r>
              <a:rPr lang="en-US" dirty="0" smtClean="0"/>
              <a:t>2013-14</a:t>
            </a:r>
            <a:endParaRPr lang="en-US" dirty="0"/>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l="4901" t="43168" r="72037" b="31089"/>
          <a:stretch/>
        </p:blipFill>
        <p:spPr>
          <a:xfrm>
            <a:off x="5682181" y="2590163"/>
            <a:ext cx="2776019" cy="4009807"/>
          </a:xfrm>
          <a:prstGeom prst="rect">
            <a:avLst/>
          </a:prstGeom>
        </p:spPr>
      </p:pic>
      <p:sp>
        <p:nvSpPr>
          <p:cNvPr id="7" name="TextBox 6"/>
          <p:cNvSpPr txBox="1"/>
          <p:nvPr/>
        </p:nvSpPr>
        <p:spPr>
          <a:xfrm>
            <a:off x="5522615" y="1720155"/>
            <a:ext cx="3132498" cy="830997"/>
          </a:xfrm>
          <a:prstGeom prst="rect">
            <a:avLst/>
          </a:prstGeom>
          <a:noFill/>
        </p:spPr>
        <p:txBody>
          <a:bodyPr wrap="square" rtlCol="0">
            <a:spAutoFit/>
          </a:bodyPr>
          <a:lstStyle/>
          <a:p>
            <a:pPr algn="ctr"/>
            <a:r>
              <a:rPr lang="en-US" dirty="0" smtClean="0">
                <a:latin typeface="+mn-lt"/>
              </a:rPr>
              <a:t>14 SIS</a:t>
            </a:r>
          </a:p>
          <a:p>
            <a:pPr algn="ctr"/>
            <a:r>
              <a:rPr lang="en-US" dirty="0" smtClean="0">
                <a:latin typeface="+mn-lt"/>
              </a:rPr>
              <a:t>87% Common</a:t>
            </a:r>
            <a:endParaRPr lang="en-US" dirty="0">
              <a:latin typeface="+mn-lt"/>
            </a:endParaRPr>
          </a:p>
        </p:txBody>
      </p:sp>
      <p:pic>
        <p:nvPicPr>
          <p:cNvPr id="8" name="Picture 7"/>
          <p:cNvPicPr>
            <a:picLocks noChangeAspect="1"/>
          </p:cNvPicPr>
          <p:nvPr/>
        </p:nvPicPr>
        <p:blipFill>
          <a:blip r:embed="rId3"/>
          <a:stretch>
            <a:fillRect/>
          </a:stretch>
        </p:blipFill>
        <p:spPr>
          <a:xfrm>
            <a:off x="124816" y="115354"/>
            <a:ext cx="5153354" cy="6649195"/>
          </a:xfrm>
          <a:prstGeom prst="rect">
            <a:avLst/>
          </a:prstGeom>
        </p:spPr>
      </p:pic>
    </p:spTree>
    <p:extLst>
      <p:ext uri="{BB962C8B-B14F-4D97-AF65-F5344CB8AC3E}">
        <p14:creationId xmlns:p14="http://schemas.microsoft.com/office/powerpoint/2010/main" val="1054388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data challenges </a:t>
            </a:r>
            <a:br>
              <a:rPr lang="en-US" dirty="0" smtClean="0"/>
            </a:br>
            <a:r>
              <a:rPr lang="en-US" dirty="0" smtClean="0"/>
              <a:t>do you/we </a:t>
            </a:r>
            <a:r>
              <a:rPr lang="en-US" dirty="0"/>
              <a:t>f</a:t>
            </a:r>
            <a:r>
              <a:rPr lang="en-US" dirty="0" smtClean="0"/>
              <a:t>ace?</a:t>
            </a:r>
            <a:endParaRPr lang="en-US" dirty="0"/>
          </a:p>
        </p:txBody>
      </p:sp>
      <p:pic>
        <p:nvPicPr>
          <p:cNvPr id="4" name="Picture 3"/>
          <p:cNvPicPr>
            <a:picLocks noChangeAspect="1"/>
          </p:cNvPicPr>
          <p:nvPr/>
        </p:nvPicPr>
        <p:blipFill>
          <a:blip r:embed="rId2"/>
          <a:stretch>
            <a:fillRect/>
          </a:stretch>
        </p:blipFill>
        <p:spPr>
          <a:xfrm>
            <a:off x="3745146" y="1468305"/>
            <a:ext cx="1223963" cy="1223963"/>
          </a:xfrm>
          <a:prstGeom prst="rect">
            <a:avLst/>
          </a:prstGeom>
        </p:spPr>
      </p:pic>
      <p:pic>
        <p:nvPicPr>
          <p:cNvPr id="5" name="Picture 4"/>
          <p:cNvPicPr>
            <a:picLocks noChangeAspect="1"/>
          </p:cNvPicPr>
          <p:nvPr/>
        </p:nvPicPr>
        <p:blipFill>
          <a:blip r:embed="rId3"/>
          <a:stretch>
            <a:fillRect/>
          </a:stretch>
        </p:blipFill>
        <p:spPr>
          <a:xfrm>
            <a:off x="4782285" y="3178795"/>
            <a:ext cx="1147763" cy="1147763"/>
          </a:xfrm>
          <a:prstGeom prst="rect">
            <a:avLst/>
          </a:prstGeom>
        </p:spPr>
      </p:pic>
      <p:pic>
        <p:nvPicPr>
          <p:cNvPr id="6" name="Picture 5"/>
          <p:cNvPicPr>
            <a:picLocks noChangeAspect="1"/>
          </p:cNvPicPr>
          <p:nvPr/>
        </p:nvPicPr>
        <p:blipFill>
          <a:blip r:embed="rId4"/>
          <a:stretch>
            <a:fillRect/>
          </a:stretch>
        </p:blipFill>
        <p:spPr>
          <a:xfrm>
            <a:off x="3042751" y="3411235"/>
            <a:ext cx="1114426" cy="1023938"/>
          </a:xfrm>
          <a:prstGeom prst="rect">
            <a:avLst/>
          </a:prstGeom>
        </p:spPr>
      </p:pic>
      <p:sp>
        <p:nvSpPr>
          <p:cNvPr id="8" name="Slide Number Placeholder 4"/>
          <p:cNvSpPr>
            <a:spLocks noGrp="1"/>
          </p:cNvSpPr>
          <p:nvPr>
            <p:ph type="sldNum" sz="quarter" idx="12"/>
          </p:nvPr>
        </p:nvSpPr>
        <p:spPr>
          <a:xfrm>
            <a:off x="10939195" y="6476999"/>
            <a:ext cx="978485" cy="274320"/>
          </a:xfrm>
        </p:spPr>
        <p:txBody>
          <a:bodyPr/>
          <a:lstStyle/>
          <a:p>
            <a:fld id="{4A37615E-F3FC-40F5-822E-7D5496E846B0}" type="slidenum">
              <a:rPr lang="en-US" smtClean="0"/>
              <a:pPr/>
              <a:t>6</a:t>
            </a:fld>
            <a:endParaRPr lang="en-US"/>
          </a:p>
        </p:txBody>
      </p:sp>
      <p:pic>
        <p:nvPicPr>
          <p:cNvPr id="9" name="Picture 8"/>
          <p:cNvPicPr>
            <a:picLocks noChangeAspect="1"/>
          </p:cNvPicPr>
          <p:nvPr/>
        </p:nvPicPr>
        <p:blipFill>
          <a:blip r:embed="rId5"/>
          <a:stretch>
            <a:fillRect/>
          </a:stretch>
        </p:blipFill>
        <p:spPr>
          <a:xfrm>
            <a:off x="511792" y="1828800"/>
            <a:ext cx="2065468" cy="1371600"/>
          </a:xfrm>
          <a:prstGeom prst="rect">
            <a:avLst/>
          </a:prstGeom>
        </p:spPr>
      </p:pic>
      <p:sp>
        <p:nvSpPr>
          <p:cNvPr id="10" name="TextBox 9"/>
          <p:cNvSpPr txBox="1"/>
          <p:nvPr/>
        </p:nvSpPr>
        <p:spPr>
          <a:xfrm>
            <a:off x="457199" y="3287979"/>
            <a:ext cx="2204113" cy="707886"/>
          </a:xfrm>
          <a:prstGeom prst="rect">
            <a:avLst/>
          </a:prstGeom>
          <a:noFill/>
        </p:spPr>
        <p:txBody>
          <a:bodyPr wrap="square" rtlCol="0">
            <a:spAutoFit/>
          </a:bodyPr>
          <a:lstStyle/>
          <a:p>
            <a:pPr algn="ctr"/>
            <a:r>
              <a:rPr lang="en-US" sz="2000" b="1" dirty="0"/>
              <a:t>Inaccurate  and Inconsistent Data</a:t>
            </a:r>
          </a:p>
        </p:txBody>
      </p:sp>
      <p:sp>
        <p:nvSpPr>
          <p:cNvPr id="11" name="TextBox 10"/>
          <p:cNvSpPr txBox="1"/>
          <p:nvPr/>
        </p:nvSpPr>
        <p:spPr>
          <a:xfrm>
            <a:off x="3668755" y="2728414"/>
            <a:ext cx="1608268" cy="707886"/>
          </a:xfrm>
          <a:prstGeom prst="rect">
            <a:avLst/>
          </a:prstGeom>
          <a:noFill/>
        </p:spPr>
        <p:txBody>
          <a:bodyPr wrap="square" rtlCol="0">
            <a:spAutoFit/>
          </a:bodyPr>
          <a:lstStyle/>
          <a:p>
            <a:r>
              <a:rPr lang="en-US" sz="2000" b="1" dirty="0"/>
              <a:t>Various Data Formats</a:t>
            </a:r>
          </a:p>
        </p:txBody>
      </p:sp>
      <p:pic>
        <p:nvPicPr>
          <p:cNvPr id="12" name="Picture 11"/>
          <p:cNvPicPr>
            <a:picLocks noChangeAspect="1"/>
          </p:cNvPicPr>
          <p:nvPr/>
        </p:nvPicPr>
        <p:blipFill>
          <a:blip r:embed="rId6"/>
          <a:stretch>
            <a:fillRect/>
          </a:stretch>
        </p:blipFill>
        <p:spPr>
          <a:xfrm>
            <a:off x="477245" y="4616076"/>
            <a:ext cx="2119313" cy="1587439"/>
          </a:xfrm>
          <a:prstGeom prst="rect">
            <a:avLst/>
          </a:prstGeom>
        </p:spPr>
      </p:pic>
      <p:sp>
        <p:nvSpPr>
          <p:cNvPr id="13" name="TextBox 12"/>
          <p:cNvSpPr txBox="1"/>
          <p:nvPr/>
        </p:nvSpPr>
        <p:spPr>
          <a:xfrm>
            <a:off x="2612330" y="4614054"/>
            <a:ext cx="1551297" cy="1015663"/>
          </a:xfrm>
          <a:prstGeom prst="rect">
            <a:avLst/>
          </a:prstGeom>
          <a:noFill/>
        </p:spPr>
        <p:txBody>
          <a:bodyPr wrap="square" rtlCol="0">
            <a:spAutoFit/>
          </a:bodyPr>
          <a:lstStyle/>
          <a:p>
            <a:r>
              <a:rPr lang="en-US" sz="2000" b="1" dirty="0" smtClean="0"/>
              <a:t>Data Security and Privacy</a:t>
            </a:r>
            <a:endParaRPr lang="en-US" sz="2000" b="1" dirty="0"/>
          </a:p>
        </p:txBody>
      </p:sp>
      <p:pic>
        <p:nvPicPr>
          <p:cNvPr id="14" name="Picture 13"/>
          <p:cNvPicPr>
            <a:picLocks noChangeAspect="1"/>
          </p:cNvPicPr>
          <p:nvPr/>
        </p:nvPicPr>
        <p:blipFill>
          <a:blip r:embed="rId7"/>
          <a:stretch>
            <a:fillRect/>
          </a:stretch>
        </p:blipFill>
        <p:spPr>
          <a:xfrm>
            <a:off x="7176141" y="1738311"/>
            <a:ext cx="1480029" cy="2224088"/>
          </a:xfrm>
          <a:prstGeom prst="rect">
            <a:avLst/>
          </a:prstGeom>
        </p:spPr>
      </p:pic>
      <p:sp>
        <p:nvSpPr>
          <p:cNvPr id="15" name="TextBox 14"/>
          <p:cNvSpPr txBox="1"/>
          <p:nvPr/>
        </p:nvSpPr>
        <p:spPr>
          <a:xfrm>
            <a:off x="5619155" y="2713845"/>
            <a:ext cx="1564058" cy="1015663"/>
          </a:xfrm>
          <a:prstGeom prst="rect">
            <a:avLst/>
          </a:prstGeom>
          <a:noFill/>
        </p:spPr>
        <p:txBody>
          <a:bodyPr wrap="square" rtlCol="0">
            <a:spAutoFit/>
          </a:bodyPr>
          <a:lstStyle/>
          <a:p>
            <a:pPr algn="r"/>
            <a:r>
              <a:rPr lang="en-US" sz="2000" b="1" dirty="0" smtClean="0"/>
              <a:t>Integrations</a:t>
            </a:r>
          </a:p>
          <a:p>
            <a:pPr algn="r"/>
            <a:r>
              <a:rPr lang="en-US" sz="2000" b="1" dirty="0" smtClean="0"/>
              <a:t>Prone </a:t>
            </a:r>
            <a:r>
              <a:rPr lang="en-US" sz="2000" b="1" dirty="0"/>
              <a:t>to </a:t>
            </a:r>
          </a:p>
          <a:p>
            <a:pPr algn="r"/>
            <a:r>
              <a:rPr lang="en-US" sz="2000" b="1" dirty="0"/>
              <a:t>Breaking</a:t>
            </a:r>
          </a:p>
        </p:txBody>
      </p:sp>
      <p:pic>
        <p:nvPicPr>
          <p:cNvPr id="16" name="Picture 15"/>
          <p:cNvPicPr>
            <a:picLocks noChangeAspect="1"/>
          </p:cNvPicPr>
          <p:nvPr/>
        </p:nvPicPr>
        <p:blipFill>
          <a:blip r:embed="rId8"/>
          <a:stretch>
            <a:fillRect/>
          </a:stretch>
        </p:blipFill>
        <p:spPr>
          <a:xfrm>
            <a:off x="4848297" y="4935282"/>
            <a:ext cx="1541717" cy="1541717"/>
          </a:xfrm>
          <a:prstGeom prst="rect">
            <a:avLst/>
          </a:prstGeom>
        </p:spPr>
      </p:pic>
      <p:sp>
        <p:nvSpPr>
          <p:cNvPr id="17" name="TextBox 16"/>
          <p:cNvSpPr txBox="1"/>
          <p:nvPr/>
        </p:nvSpPr>
        <p:spPr>
          <a:xfrm>
            <a:off x="3456219" y="5757154"/>
            <a:ext cx="1385160" cy="707886"/>
          </a:xfrm>
          <a:prstGeom prst="rect">
            <a:avLst/>
          </a:prstGeom>
          <a:noFill/>
        </p:spPr>
        <p:txBody>
          <a:bodyPr wrap="square" rtlCol="0">
            <a:spAutoFit/>
          </a:bodyPr>
          <a:lstStyle/>
          <a:p>
            <a:pPr algn="r"/>
            <a:r>
              <a:rPr lang="en-US" sz="2000" b="1" dirty="0"/>
              <a:t>Timeliness of data</a:t>
            </a:r>
          </a:p>
        </p:txBody>
      </p:sp>
      <p:pic>
        <p:nvPicPr>
          <p:cNvPr id="18" name="Picture 17"/>
          <p:cNvPicPr>
            <a:picLocks noChangeAspect="1"/>
          </p:cNvPicPr>
          <p:nvPr/>
        </p:nvPicPr>
        <p:blipFill>
          <a:blip r:embed="rId9"/>
          <a:stretch>
            <a:fillRect/>
          </a:stretch>
        </p:blipFill>
        <p:spPr>
          <a:xfrm>
            <a:off x="6465172" y="4111909"/>
            <a:ext cx="2155939" cy="1238208"/>
          </a:xfrm>
          <a:prstGeom prst="rect">
            <a:avLst/>
          </a:prstGeom>
        </p:spPr>
      </p:pic>
      <p:sp>
        <p:nvSpPr>
          <p:cNvPr id="19" name="TextBox 18"/>
          <p:cNvSpPr txBox="1"/>
          <p:nvPr/>
        </p:nvSpPr>
        <p:spPr>
          <a:xfrm>
            <a:off x="6465172" y="5375212"/>
            <a:ext cx="2190998" cy="707886"/>
          </a:xfrm>
          <a:prstGeom prst="rect">
            <a:avLst/>
          </a:prstGeom>
          <a:noFill/>
        </p:spPr>
        <p:txBody>
          <a:bodyPr wrap="square" rtlCol="0">
            <a:spAutoFit/>
          </a:bodyPr>
          <a:lstStyle/>
          <a:p>
            <a:pPr algn="ctr"/>
            <a:r>
              <a:rPr lang="en-US" sz="2000" b="1" dirty="0"/>
              <a:t>Need for </a:t>
            </a:r>
            <a:endParaRPr lang="en-US" sz="2000" b="1" dirty="0" smtClean="0"/>
          </a:p>
          <a:p>
            <a:pPr algn="ctr"/>
            <a:r>
              <a:rPr lang="en-US" sz="2000" b="1" dirty="0" smtClean="0"/>
              <a:t>actionable </a:t>
            </a:r>
            <a:r>
              <a:rPr lang="en-US" sz="2000" b="1" dirty="0"/>
              <a:t>data</a:t>
            </a:r>
          </a:p>
        </p:txBody>
      </p:sp>
      <p:pic>
        <p:nvPicPr>
          <p:cNvPr id="2050" name="Picture 2" descr="http://free.clipartof.com/63-Free-Retro-Clipart-Illustration-Of-Man-Carrying-Big-Bag-Of-Money-With-Dollar-Sign.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294847" y="1007100"/>
            <a:ext cx="1091229" cy="1402383"/>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p:cNvSpPr txBox="1"/>
          <p:nvPr/>
        </p:nvSpPr>
        <p:spPr>
          <a:xfrm>
            <a:off x="6401184" y="1308181"/>
            <a:ext cx="791570" cy="400110"/>
          </a:xfrm>
          <a:prstGeom prst="rect">
            <a:avLst/>
          </a:prstGeom>
          <a:noFill/>
        </p:spPr>
        <p:txBody>
          <a:bodyPr wrap="square" rtlCol="0">
            <a:spAutoFit/>
          </a:bodyPr>
          <a:lstStyle/>
          <a:p>
            <a:r>
              <a:rPr lang="en-US" sz="2000" b="1" dirty="0" smtClean="0"/>
              <a:t>Cost</a:t>
            </a:r>
            <a:endParaRPr lang="en-US" b="1" dirty="0"/>
          </a:p>
        </p:txBody>
      </p:sp>
    </p:spTree>
    <p:extLst>
      <p:ext uri="{BB962C8B-B14F-4D97-AF65-F5344CB8AC3E}">
        <p14:creationId xmlns:p14="http://schemas.microsoft.com/office/powerpoint/2010/main" val="1245508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fill="hold"/>
                                        <p:tgtEl>
                                          <p:spTgt spid="13"/>
                                        </p:tgtEl>
                                        <p:attrNameLst>
                                          <p:attrName>ppt_x</p:attrName>
                                        </p:attrNameLst>
                                      </p:cBhvr>
                                      <p:tavLst>
                                        <p:tav tm="0">
                                          <p:val>
                                            <p:strVal val="#ppt_x"/>
                                          </p:val>
                                        </p:tav>
                                        <p:tav tm="100000">
                                          <p:val>
                                            <p:strVal val="#ppt_x"/>
                                          </p:val>
                                        </p:tav>
                                      </p:tavLst>
                                    </p:anim>
                                    <p:anim calcmode="lin" valueType="num">
                                      <p:cBhvr additive="base">
                                        <p:cTn id="1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1000"/>
                                        <p:tgtEl>
                                          <p:spTgt spid="6"/>
                                        </p:tgtEl>
                                      </p:cBhvr>
                                    </p:animEffect>
                                    <p:anim calcmode="lin" valueType="num">
                                      <p:cBhvr>
                                        <p:cTn id="34" dur="1000" fill="hold"/>
                                        <p:tgtEl>
                                          <p:spTgt spid="6"/>
                                        </p:tgtEl>
                                        <p:attrNameLst>
                                          <p:attrName>ppt_x</p:attrName>
                                        </p:attrNameLst>
                                      </p:cBhvr>
                                      <p:tavLst>
                                        <p:tav tm="0">
                                          <p:val>
                                            <p:strVal val="#ppt_x"/>
                                          </p:val>
                                        </p:tav>
                                        <p:tav tm="100000">
                                          <p:val>
                                            <p:strVal val="#ppt_x"/>
                                          </p:val>
                                        </p:tav>
                                      </p:tavLst>
                                    </p:anim>
                                    <p:anim calcmode="lin" valueType="num">
                                      <p:cBhvr>
                                        <p:cTn id="35" dur="1000" fill="hold"/>
                                        <p:tgtEl>
                                          <p:spTgt spid="6"/>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1000"/>
                                        <p:tgtEl>
                                          <p:spTgt spid="11"/>
                                        </p:tgtEl>
                                      </p:cBhvr>
                                    </p:animEffect>
                                    <p:anim calcmode="lin" valueType="num">
                                      <p:cBhvr>
                                        <p:cTn id="39" dur="1000" fill="hold"/>
                                        <p:tgtEl>
                                          <p:spTgt spid="11"/>
                                        </p:tgtEl>
                                        <p:attrNameLst>
                                          <p:attrName>ppt_x</p:attrName>
                                        </p:attrNameLst>
                                      </p:cBhvr>
                                      <p:tavLst>
                                        <p:tav tm="0">
                                          <p:val>
                                            <p:strVal val="#ppt_x"/>
                                          </p:val>
                                        </p:tav>
                                        <p:tav tm="100000">
                                          <p:val>
                                            <p:strVal val="#ppt_x"/>
                                          </p:val>
                                        </p:tav>
                                      </p:tavLst>
                                    </p:anim>
                                    <p:anim calcmode="lin" valueType="num">
                                      <p:cBhvr>
                                        <p:cTn id="40"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6" presetClass="entr" presetSubtype="0" fill="hold" nodeType="click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down)">
                                      <p:cBhvr>
                                        <p:cTn id="45" dur="580">
                                          <p:stCondLst>
                                            <p:cond delay="0"/>
                                          </p:stCondLst>
                                        </p:cTn>
                                        <p:tgtEl>
                                          <p:spTgt spid="14"/>
                                        </p:tgtEl>
                                      </p:cBhvr>
                                    </p:animEffect>
                                    <p:anim calcmode="lin" valueType="num">
                                      <p:cBhvr>
                                        <p:cTn id="46"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47"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48"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49"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50"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51" dur="26">
                                          <p:stCondLst>
                                            <p:cond delay="650"/>
                                          </p:stCondLst>
                                        </p:cTn>
                                        <p:tgtEl>
                                          <p:spTgt spid="14"/>
                                        </p:tgtEl>
                                      </p:cBhvr>
                                      <p:to x="100000" y="60000"/>
                                    </p:animScale>
                                    <p:animScale>
                                      <p:cBhvr>
                                        <p:cTn id="52" dur="166" decel="50000">
                                          <p:stCondLst>
                                            <p:cond delay="676"/>
                                          </p:stCondLst>
                                        </p:cTn>
                                        <p:tgtEl>
                                          <p:spTgt spid="14"/>
                                        </p:tgtEl>
                                      </p:cBhvr>
                                      <p:to x="100000" y="100000"/>
                                    </p:animScale>
                                    <p:animScale>
                                      <p:cBhvr>
                                        <p:cTn id="53" dur="26">
                                          <p:stCondLst>
                                            <p:cond delay="1312"/>
                                          </p:stCondLst>
                                        </p:cTn>
                                        <p:tgtEl>
                                          <p:spTgt spid="14"/>
                                        </p:tgtEl>
                                      </p:cBhvr>
                                      <p:to x="100000" y="80000"/>
                                    </p:animScale>
                                    <p:animScale>
                                      <p:cBhvr>
                                        <p:cTn id="54" dur="166" decel="50000">
                                          <p:stCondLst>
                                            <p:cond delay="1338"/>
                                          </p:stCondLst>
                                        </p:cTn>
                                        <p:tgtEl>
                                          <p:spTgt spid="14"/>
                                        </p:tgtEl>
                                      </p:cBhvr>
                                      <p:to x="100000" y="100000"/>
                                    </p:animScale>
                                    <p:animScale>
                                      <p:cBhvr>
                                        <p:cTn id="55" dur="26">
                                          <p:stCondLst>
                                            <p:cond delay="1642"/>
                                          </p:stCondLst>
                                        </p:cTn>
                                        <p:tgtEl>
                                          <p:spTgt spid="14"/>
                                        </p:tgtEl>
                                      </p:cBhvr>
                                      <p:to x="100000" y="90000"/>
                                    </p:animScale>
                                    <p:animScale>
                                      <p:cBhvr>
                                        <p:cTn id="56" dur="166" decel="50000">
                                          <p:stCondLst>
                                            <p:cond delay="1668"/>
                                          </p:stCondLst>
                                        </p:cTn>
                                        <p:tgtEl>
                                          <p:spTgt spid="14"/>
                                        </p:tgtEl>
                                      </p:cBhvr>
                                      <p:to x="100000" y="100000"/>
                                    </p:animScale>
                                    <p:animScale>
                                      <p:cBhvr>
                                        <p:cTn id="57" dur="26">
                                          <p:stCondLst>
                                            <p:cond delay="1808"/>
                                          </p:stCondLst>
                                        </p:cTn>
                                        <p:tgtEl>
                                          <p:spTgt spid="14"/>
                                        </p:tgtEl>
                                      </p:cBhvr>
                                      <p:to x="100000" y="95000"/>
                                    </p:animScale>
                                    <p:animScale>
                                      <p:cBhvr>
                                        <p:cTn id="58" dur="166" decel="50000">
                                          <p:stCondLst>
                                            <p:cond delay="1834"/>
                                          </p:stCondLst>
                                        </p:cTn>
                                        <p:tgtEl>
                                          <p:spTgt spid="14"/>
                                        </p:tgtEl>
                                      </p:cBhvr>
                                      <p:to x="100000" y="100000"/>
                                    </p:animScale>
                                  </p:childTnLst>
                                </p:cTn>
                              </p:par>
                              <p:par>
                                <p:cTn id="59" presetID="26" presetClass="entr" presetSubtype="0" fill="hold" grpId="0" nodeType="with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wipe(down)">
                                      <p:cBhvr>
                                        <p:cTn id="61" dur="580">
                                          <p:stCondLst>
                                            <p:cond delay="0"/>
                                          </p:stCondLst>
                                        </p:cTn>
                                        <p:tgtEl>
                                          <p:spTgt spid="15"/>
                                        </p:tgtEl>
                                      </p:cBhvr>
                                    </p:animEffect>
                                    <p:anim calcmode="lin" valueType="num">
                                      <p:cBhvr>
                                        <p:cTn id="62"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67" dur="26">
                                          <p:stCondLst>
                                            <p:cond delay="650"/>
                                          </p:stCondLst>
                                        </p:cTn>
                                        <p:tgtEl>
                                          <p:spTgt spid="15"/>
                                        </p:tgtEl>
                                      </p:cBhvr>
                                      <p:to x="100000" y="60000"/>
                                    </p:animScale>
                                    <p:animScale>
                                      <p:cBhvr>
                                        <p:cTn id="68" dur="166" decel="50000">
                                          <p:stCondLst>
                                            <p:cond delay="676"/>
                                          </p:stCondLst>
                                        </p:cTn>
                                        <p:tgtEl>
                                          <p:spTgt spid="15"/>
                                        </p:tgtEl>
                                      </p:cBhvr>
                                      <p:to x="100000" y="100000"/>
                                    </p:animScale>
                                    <p:animScale>
                                      <p:cBhvr>
                                        <p:cTn id="69" dur="26">
                                          <p:stCondLst>
                                            <p:cond delay="1312"/>
                                          </p:stCondLst>
                                        </p:cTn>
                                        <p:tgtEl>
                                          <p:spTgt spid="15"/>
                                        </p:tgtEl>
                                      </p:cBhvr>
                                      <p:to x="100000" y="80000"/>
                                    </p:animScale>
                                    <p:animScale>
                                      <p:cBhvr>
                                        <p:cTn id="70" dur="166" decel="50000">
                                          <p:stCondLst>
                                            <p:cond delay="1338"/>
                                          </p:stCondLst>
                                        </p:cTn>
                                        <p:tgtEl>
                                          <p:spTgt spid="15"/>
                                        </p:tgtEl>
                                      </p:cBhvr>
                                      <p:to x="100000" y="100000"/>
                                    </p:animScale>
                                    <p:animScale>
                                      <p:cBhvr>
                                        <p:cTn id="71" dur="26">
                                          <p:stCondLst>
                                            <p:cond delay="1642"/>
                                          </p:stCondLst>
                                        </p:cTn>
                                        <p:tgtEl>
                                          <p:spTgt spid="15"/>
                                        </p:tgtEl>
                                      </p:cBhvr>
                                      <p:to x="100000" y="90000"/>
                                    </p:animScale>
                                    <p:animScale>
                                      <p:cBhvr>
                                        <p:cTn id="72" dur="166" decel="50000">
                                          <p:stCondLst>
                                            <p:cond delay="1668"/>
                                          </p:stCondLst>
                                        </p:cTn>
                                        <p:tgtEl>
                                          <p:spTgt spid="15"/>
                                        </p:tgtEl>
                                      </p:cBhvr>
                                      <p:to x="100000" y="100000"/>
                                    </p:animScale>
                                    <p:animScale>
                                      <p:cBhvr>
                                        <p:cTn id="73" dur="26">
                                          <p:stCondLst>
                                            <p:cond delay="1808"/>
                                          </p:stCondLst>
                                        </p:cTn>
                                        <p:tgtEl>
                                          <p:spTgt spid="15"/>
                                        </p:tgtEl>
                                      </p:cBhvr>
                                      <p:to x="100000" y="95000"/>
                                    </p:animScale>
                                    <p:animScale>
                                      <p:cBhvr>
                                        <p:cTn id="74" dur="166" decel="50000">
                                          <p:stCondLst>
                                            <p:cond delay="1834"/>
                                          </p:stCondLst>
                                        </p:cTn>
                                        <p:tgtEl>
                                          <p:spTgt spid="15"/>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53" presetClass="entr" presetSubtype="16" fill="hold" nodeType="clickEffect">
                                  <p:stCondLst>
                                    <p:cond delay="0"/>
                                  </p:stCondLst>
                                  <p:childTnLst>
                                    <p:set>
                                      <p:cBhvr>
                                        <p:cTn id="78" dur="1" fill="hold">
                                          <p:stCondLst>
                                            <p:cond delay="0"/>
                                          </p:stCondLst>
                                        </p:cTn>
                                        <p:tgtEl>
                                          <p:spTgt spid="16"/>
                                        </p:tgtEl>
                                        <p:attrNameLst>
                                          <p:attrName>style.visibility</p:attrName>
                                        </p:attrNameLst>
                                      </p:cBhvr>
                                      <p:to>
                                        <p:strVal val="visible"/>
                                      </p:to>
                                    </p:set>
                                    <p:anim calcmode="lin" valueType="num">
                                      <p:cBhvr>
                                        <p:cTn id="79" dur="500" fill="hold"/>
                                        <p:tgtEl>
                                          <p:spTgt spid="16"/>
                                        </p:tgtEl>
                                        <p:attrNameLst>
                                          <p:attrName>ppt_w</p:attrName>
                                        </p:attrNameLst>
                                      </p:cBhvr>
                                      <p:tavLst>
                                        <p:tav tm="0">
                                          <p:val>
                                            <p:fltVal val="0"/>
                                          </p:val>
                                        </p:tav>
                                        <p:tav tm="100000">
                                          <p:val>
                                            <p:strVal val="#ppt_w"/>
                                          </p:val>
                                        </p:tav>
                                      </p:tavLst>
                                    </p:anim>
                                    <p:anim calcmode="lin" valueType="num">
                                      <p:cBhvr>
                                        <p:cTn id="80" dur="500" fill="hold"/>
                                        <p:tgtEl>
                                          <p:spTgt spid="16"/>
                                        </p:tgtEl>
                                        <p:attrNameLst>
                                          <p:attrName>ppt_h</p:attrName>
                                        </p:attrNameLst>
                                      </p:cBhvr>
                                      <p:tavLst>
                                        <p:tav tm="0">
                                          <p:val>
                                            <p:fltVal val="0"/>
                                          </p:val>
                                        </p:tav>
                                        <p:tav tm="100000">
                                          <p:val>
                                            <p:strVal val="#ppt_h"/>
                                          </p:val>
                                        </p:tav>
                                      </p:tavLst>
                                    </p:anim>
                                    <p:animEffect transition="in" filter="fade">
                                      <p:cBhvr>
                                        <p:cTn id="81" dur="500"/>
                                        <p:tgtEl>
                                          <p:spTgt spid="16"/>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17"/>
                                        </p:tgtEl>
                                        <p:attrNameLst>
                                          <p:attrName>style.visibility</p:attrName>
                                        </p:attrNameLst>
                                      </p:cBhvr>
                                      <p:to>
                                        <p:strVal val="visible"/>
                                      </p:to>
                                    </p:set>
                                    <p:anim calcmode="lin" valueType="num">
                                      <p:cBhvr>
                                        <p:cTn id="84" dur="500" fill="hold"/>
                                        <p:tgtEl>
                                          <p:spTgt spid="17"/>
                                        </p:tgtEl>
                                        <p:attrNameLst>
                                          <p:attrName>ppt_w</p:attrName>
                                        </p:attrNameLst>
                                      </p:cBhvr>
                                      <p:tavLst>
                                        <p:tav tm="0">
                                          <p:val>
                                            <p:fltVal val="0"/>
                                          </p:val>
                                        </p:tav>
                                        <p:tav tm="100000">
                                          <p:val>
                                            <p:strVal val="#ppt_w"/>
                                          </p:val>
                                        </p:tav>
                                      </p:tavLst>
                                    </p:anim>
                                    <p:anim calcmode="lin" valueType="num">
                                      <p:cBhvr>
                                        <p:cTn id="85" dur="500" fill="hold"/>
                                        <p:tgtEl>
                                          <p:spTgt spid="17"/>
                                        </p:tgtEl>
                                        <p:attrNameLst>
                                          <p:attrName>ppt_h</p:attrName>
                                        </p:attrNameLst>
                                      </p:cBhvr>
                                      <p:tavLst>
                                        <p:tav tm="0">
                                          <p:val>
                                            <p:fltVal val="0"/>
                                          </p:val>
                                        </p:tav>
                                        <p:tav tm="100000">
                                          <p:val>
                                            <p:strVal val="#ppt_h"/>
                                          </p:val>
                                        </p:tav>
                                      </p:tavLst>
                                    </p:anim>
                                    <p:animEffect transition="in" filter="fade">
                                      <p:cBhvr>
                                        <p:cTn id="86" dur="500"/>
                                        <p:tgtEl>
                                          <p:spTgt spid="17"/>
                                        </p:tgtEl>
                                      </p:cBhvr>
                                    </p:animEffect>
                                  </p:childTnLst>
                                </p:cTn>
                              </p:par>
                            </p:childTnLst>
                          </p:cTn>
                        </p:par>
                      </p:childTnLst>
                    </p:cTn>
                  </p:par>
                  <p:par>
                    <p:cTn id="87" fill="hold">
                      <p:stCondLst>
                        <p:cond delay="indefinite"/>
                      </p:stCondLst>
                      <p:childTnLst>
                        <p:par>
                          <p:cTn id="88" fill="hold">
                            <p:stCondLst>
                              <p:cond delay="0"/>
                            </p:stCondLst>
                            <p:childTnLst>
                              <p:par>
                                <p:cTn id="89" presetID="31" presetClass="entr" presetSubtype="0" fill="hold" nodeType="clickEffect">
                                  <p:stCondLst>
                                    <p:cond delay="0"/>
                                  </p:stCondLst>
                                  <p:childTnLst>
                                    <p:set>
                                      <p:cBhvr>
                                        <p:cTn id="90" dur="1" fill="hold">
                                          <p:stCondLst>
                                            <p:cond delay="0"/>
                                          </p:stCondLst>
                                        </p:cTn>
                                        <p:tgtEl>
                                          <p:spTgt spid="18"/>
                                        </p:tgtEl>
                                        <p:attrNameLst>
                                          <p:attrName>style.visibility</p:attrName>
                                        </p:attrNameLst>
                                      </p:cBhvr>
                                      <p:to>
                                        <p:strVal val="visible"/>
                                      </p:to>
                                    </p:set>
                                    <p:anim calcmode="lin" valueType="num">
                                      <p:cBhvr>
                                        <p:cTn id="91" dur="1000" fill="hold"/>
                                        <p:tgtEl>
                                          <p:spTgt spid="18"/>
                                        </p:tgtEl>
                                        <p:attrNameLst>
                                          <p:attrName>ppt_w</p:attrName>
                                        </p:attrNameLst>
                                      </p:cBhvr>
                                      <p:tavLst>
                                        <p:tav tm="0">
                                          <p:val>
                                            <p:fltVal val="0"/>
                                          </p:val>
                                        </p:tav>
                                        <p:tav tm="100000">
                                          <p:val>
                                            <p:strVal val="#ppt_w"/>
                                          </p:val>
                                        </p:tav>
                                      </p:tavLst>
                                    </p:anim>
                                    <p:anim calcmode="lin" valueType="num">
                                      <p:cBhvr>
                                        <p:cTn id="92" dur="1000" fill="hold"/>
                                        <p:tgtEl>
                                          <p:spTgt spid="18"/>
                                        </p:tgtEl>
                                        <p:attrNameLst>
                                          <p:attrName>ppt_h</p:attrName>
                                        </p:attrNameLst>
                                      </p:cBhvr>
                                      <p:tavLst>
                                        <p:tav tm="0">
                                          <p:val>
                                            <p:fltVal val="0"/>
                                          </p:val>
                                        </p:tav>
                                        <p:tav tm="100000">
                                          <p:val>
                                            <p:strVal val="#ppt_h"/>
                                          </p:val>
                                        </p:tav>
                                      </p:tavLst>
                                    </p:anim>
                                    <p:anim calcmode="lin" valueType="num">
                                      <p:cBhvr>
                                        <p:cTn id="93" dur="1000" fill="hold"/>
                                        <p:tgtEl>
                                          <p:spTgt spid="18"/>
                                        </p:tgtEl>
                                        <p:attrNameLst>
                                          <p:attrName>style.rotation</p:attrName>
                                        </p:attrNameLst>
                                      </p:cBhvr>
                                      <p:tavLst>
                                        <p:tav tm="0">
                                          <p:val>
                                            <p:fltVal val="90"/>
                                          </p:val>
                                        </p:tav>
                                        <p:tav tm="100000">
                                          <p:val>
                                            <p:fltVal val="0"/>
                                          </p:val>
                                        </p:tav>
                                      </p:tavLst>
                                    </p:anim>
                                    <p:animEffect transition="in" filter="fade">
                                      <p:cBhvr>
                                        <p:cTn id="94" dur="1000"/>
                                        <p:tgtEl>
                                          <p:spTgt spid="18"/>
                                        </p:tgtEl>
                                      </p:cBhvr>
                                    </p:animEffect>
                                  </p:childTnLst>
                                </p:cTn>
                              </p:par>
                              <p:par>
                                <p:cTn id="95" presetID="31" presetClass="entr" presetSubtype="0" fill="hold" grpId="0" nodeType="withEffect">
                                  <p:stCondLst>
                                    <p:cond delay="0"/>
                                  </p:stCondLst>
                                  <p:childTnLst>
                                    <p:set>
                                      <p:cBhvr>
                                        <p:cTn id="96" dur="1" fill="hold">
                                          <p:stCondLst>
                                            <p:cond delay="0"/>
                                          </p:stCondLst>
                                        </p:cTn>
                                        <p:tgtEl>
                                          <p:spTgt spid="19"/>
                                        </p:tgtEl>
                                        <p:attrNameLst>
                                          <p:attrName>style.visibility</p:attrName>
                                        </p:attrNameLst>
                                      </p:cBhvr>
                                      <p:to>
                                        <p:strVal val="visible"/>
                                      </p:to>
                                    </p:set>
                                    <p:anim calcmode="lin" valueType="num">
                                      <p:cBhvr>
                                        <p:cTn id="97" dur="1000" fill="hold"/>
                                        <p:tgtEl>
                                          <p:spTgt spid="19"/>
                                        </p:tgtEl>
                                        <p:attrNameLst>
                                          <p:attrName>ppt_w</p:attrName>
                                        </p:attrNameLst>
                                      </p:cBhvr>
                                      <p:tavLst>
                                        <p:tav tm="0">
                                          <p:val>
                                            <p:fltVal val="0"/>
                                          </p:val>
                                        </p:tav>
                                        <p:tav tm="100000">
                                          <p:val>
                                            <p:strVal val="#ppt_w"/>
                                          </p:val>
                                        </p:tav>
                                      </p:tavLst>
                                    </p:anim>
                                    <p:anim calcmode="lin" valueType="num">
                                      <p:cBhvr>
                                        <p:cTn id="98" dur="1000" fill="hold"/>
                                        <p:tgtEl>
                                          <p:spTgt spid="19"/>
                                        </p:tgtEl>
                                        <p:attrNameLst>
                                          <p:attrName>ppt_h</p:attrName>
                                        </p:attrNameLst>
                                      </p:cBhvr>
                                      <p:tavLst>
                                        <p:tav tm="0">
                                          <p:val>
                                            <p:fltVal val="0"/>
                                          </p:val>
                                        </p:tav>
                                        <p:tav tm="100000">
                                          <p:val>
                                            <p:strVal val="#ppt_h"/>
                                          </p:val>
                                        </p:tav>
                                      </p:tavLst>
                                    </p:anim>
                                    <p:anim calcmode="lin" valueType="num">
                                      <p:cBhvr>
                                        <p:cTn id="99" dur="1000" fill="hold"/>
                                        <p:tgtEl>
                                          <p:spTgt spid="19"/>
                                        </p:tgtEl>
                                        <p:attrNameLst>
                                          <p:attrName>style.rotation</p:attrName>
                                        </p:attrNameLst>
                                      </p:cBhvr>
                                      <p:tavLst>
                                        <p:tav tm="0">
                                          <p:val>
                                            <p:fltVal val="90"/>
                                          </p:val>
                                        </p:tav>
                                        <p:tav tm="100000">
                                          <p:val>
                                            <p:fltVal val="0"/>
                                          </p:val>
                                        </p:tav>
                                      </p:tavLst>
                                    </p:anim>
                                    <p:animEffect transition="in" filter="fade">
                                      <p:cBhvr>
                                        <p:cTn id="100" dur="1000"/>
                                        <p:tgtEl>
                                          <p:spTgt spid="19"/>
                                        </p:tgtEl>
                                      </p:cBhvr>
                                    </p:animEffect>
                                  </p:childTnLst>
                                </p:cTn>
                              </p:par>
                            </p:childTnLst>
                          </p:cTn>
                        </p:par>
                      </p:childTnLst>
                    </p:cTn>
                  </p:par>
                  <p:par>
                    <p:cTn id="101" fill="hold">
                      <p:stCondLst>
                        <p:cond delay="indefinite"/>
                      </p:stCondLst>
                      <p:childTnLst>
                        <p:par>
                          <p:cTn id="102" fill="hold">
                            <p:stCondLst>
                              <p:cond delay="0"/>
                            </p:stCondLst>
                            <p:childTnLst>
                              <p:par>
                                <p:cTn id="103" presetID="21" presetClass="entr" presetSubtype="1" fill="hold" nodeType="clickEffect">
                                  <p:stCondLst>
                                    <p:cond delay="0"/>
                                  </p:stCondLst>
                                  <p:childTnLst>
                                    <p:set>
                                      <p:cBhvr>
                                        <p:cTn id="104" dur="1" fill="hold">
                                          <p:stCondLst>
                                            <p:cond delay="0"/>
                                          </p:stCondLst>
                                        </p:cTn>
                                        <p:tgtEl>
                                          <p:spTgt spid="2050"/>
                                        </p:tgtEl>
                                        <p:attrNameLst>
                                          <p:attrName>style.visibility</p:attrName>
                                        </p:attrNameLst>
                                      </p:cBhvr>
                                      <p:to>
                                        <p:strVal val="visible"/>
                                      </p:to>
                                    </p:set>
                                    <p:animEffect transition="in" filter="wheel(1)">
                                      <p:cBhvr>
                                        <p:cTn id="105" dur="2000"/>
                                        <p:tgtEl>
                                          <p:spTgt spid="2050"/>
                                        </p:tgtEl>
                                      </p:cBhvr>
                                    </p:animEffect>
                                  </p:childTnLst>
                                </p:cTn>
                              </p:par>
                              <p:par>
                                <p:cTn id="106" presetID="21" presetClass="entr" presetSubtype="1" fill="hold" grpId="0" nodeType="withEffect">
                                  <p:stCondLst>
                                    <p:cond delay="0"/>
                                  </p:stCondLst>
                                  <p:childTnLst>
                                    <p:set>
                                      <p:cBhvr>
                                        <p:cTn id="107" dur="1" fill="hold">
                                          <p:stCondLst>
                                            <p:cond delay="0"/>
                                          </p:stCondLst>
                                        </p:cTn>
                                        <p:tgtEl>
                                          <p:spTgt spid="20"/>
                                        </p:tgtEl>
                                        <p:attrNameLst>
                                          <p:attrName>style.visibility</p:attrName>
                                        </p:attrNameLst>
                                      </p:cBhvr>
                                      <p:to>
                                        <p:strVal val="visible"/>
                                      </p:to>
                                    </p:set>
                                    <p:animEffect transition="in" filter="wheel(1)">
                                      <p:cBhvr>
                                        <p:cTn id="108" dur="2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3" grpId="0"/>
      <p:bldP spid="15" grpId="0"/>
      <p:bldP spid="17" grpId="0"/>
      <p:bldP spid="19" grpId="0"/>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ttp://coachdawnwrites.com/wp-content/uploads/2014/02/culture-change.png"/>
          <p:cNvPicPr/>
          <p:nvPr/>
        </p:nvPicPr>
        <p:blipFill>
          <a:blip r:embed="rId2">
            <a:extLst>
              <a:ext uri="{28A0092B-C50C-407E-A947-70E740481C1C}">
                <a14:useLocalDpi xmlns:a14="http://schemas.microsoft.com/office/drawing/2010/main" val="0"/>
              </a:ext>
            </a:extLst>
          </a:blip>
          <a:srcRect/>
          <a:stretch>
            <a:fillRect/>
          </a:stretch>
        </p:blipFill>
        <p:spPr bwMode="auto">
          <a:xfrm>
            <a:off x="0" y="163773"/>
            <a:ext cx="9144000" cy="6496335"/>
          </a:xfrm>
          <a:prstGeom prst="rect">
            <a:avLst/>
          </a:prstGeom>
          <a:noFill/>
          <a:ln>
            <a:noFill/>
          </a:ln>
        </p:spPr>
      </p:pic>
    </p:spTree>
    <p:extLst>
      <p:ext uri="{BB962C8B-B14F-4D97-AF65-F5344CB8AC3E}">
        <p14:creationId xmlns:p14="http://schemas.microsoft.com/office/powerpoint/2010/main" val="15002332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GB" altLang="en-US" dirty="0" smtClean="0"/>
              <a:t>Concept of Data Hub Project</a:t>
            </a:r>
            <a:endParaRPr lang="en-US" altLang="en-US" dirty="0"/>
          </a:p>
        </p:txBody>
      </p:sp>
      <p:sp>
        <p:nvSpPr>
          <p:cNvPr id="2" name="Rounded Rectangle 1"/>
          <p:cNvSpPr/>
          <p:nvPr/>
        </p:nvSpPr>
        <p:spPr>
          <a:xfrm>
            <a:off x="546100" y="2070100"/>
            <a:ext cx="13589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accent5">
                    <a:lumMod val="10000"/>
                  </a:schemeClr>
                </a:solidFill>
              </a:rPr>
              <a:t>System 1</a:t>
            </a:r>
          </a:p>
          <a:p>
            <a:pPr algn="ctr"/>
            <a:r>
              <a:rPr lang="en-US" sz="1200" dirty="0" smtClean="0"/>
              <a:t>Ex:  Student Information System</a:t>
            </a:r>
            <a:endParaRPr lang="en-US" sz="1200" dirty="0"/>
          </a:p>
        </p:txBody>
      </p:sp>
      <p:sp>
        <p:nvSpPr>
          <p:cNvPr id="6" name="Rounded Rectangle 5"/>
          <p:cNvSpPr/>
          <p:nvPr/>
        </p:nvSpPr>
        <p:spPr>
          <a:xfrm>
            <a:off x="2178050" y="2070100"/>
            <a:ext cx="13589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accent5">
                    <a:lumMod val="10000"/>
                  </a:schemeClr>
                </a:solidFill>
              </a:rPr>
              <a:t>System 2</a:t>
            </a:r>
          </a:p>
          <a:p>
            <a:pPr algn="ctr"/>
            <a:r>
              <a:rPr lang="en-US" sz="1200" dirty="0" smtClean="0"/>
              <a:t>Ex:  Special Education System</a:t>
            </a:r>
            <a:endParaRPr lang="en-US" sz="1200" dirty="0"/>
          </a:p>
        </p:txBody>
      </p:sp>
      <p:sp>
        <p:nvSpPr>
          <p:cNvPr id="7" name="Rounded Rectangle 6"/>
          <p:cNvSpPr/>
          <p:nvPr/>
        </p:nvSpPr>
        <p:spPr>
          <a:xfrm>
            <a:off x="3746500" y="2070100"/>
            <a:ext cx="13589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accent5">
                    <a:lumMod val="10000"/>
                  </a:schemeClr>
                </a:solidFill>
              </a:rPr>
              <a:t>System 3:</a:t>
            </a:r>
          </a:p>
          <a:p>
            <a:pPr algn="ctr"/>
            <a:r>
              <a:rPr lang="en-US" sz="1200" dirty="0" smtClean="0"/>
              <a:t>Ex:  Food Service System</a:t>
            </a:r>
            <a:endParaRPr lang="en-US" sz="1200" dirty="0"/>
          </a:p>
        </p:txBody>
      </p:sp>
      <p:sp>
        <p:nvSpPr>
          <p:cNvPr id="8" name="Rounded Rectangle 7"/>
          <p:cNvSpPr/>
          <p:nvPr/>
        </p:nvSpPr>
        <p:spPr>
          <a:xfrm>
            <a:off x="5397500" y="2070100"/>
            <a:ext cx="13589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accent5">
                    <a:lumMod val="10000"/>
                  </a:schemeClr>
                </a:solidFill>
              </a:rPr>
              <a:t>System 4:</a:t>
            </a:r>
          </a:p>
          <a:p>
            <a:pPr algn="ctr"/>
            <a:r>
              <a:rPr lang="en-US" sz="1200" dirty="0" smtClean="0"/>
              <a:t>Ex:  Data Warehouse System</a:t>
            </a:r>
            <a:endParaRPr lang="en-US" sz="1200" dirty="0"/>
          </a:p>
        </p:txBody>
      </p:sp>
      <p:sp>
        <p:nvSpPr>
          <p:cNvPr id="9" name="Rounded Rectangle 8"/>
          <p:cNvSpPr/>
          <p:nvPr/>
        </p:nvSpPr>
        <p:spPr>
          <a:xfrm>
            <a:off x="7023100" y="2070100"/>
            <a:ext cx="13589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accent5">
                    <a:lumMod val="10000"/>
                  </a:schemeClr>
                </a:solidFill>
              </a:rPr>
              <a:t>System 5:</a:t>
            </a:r>
          </a:p>
          <a:p>
            <a:pPr algn="ctr"/>
            <a:r>
              <a:rPr lang="en-US" sz="1200" dirty="0" smtClean="0"/>
              <a:t>Ex:  </a:t>
            </a:r>
            <a:r>
              <a:rPr lang="en-US" sz="1100" dirty="0" smtClean="0"/>
              <a:t>Transportation System</a:t>
            </a:r>
            <a:endParaRPr lang="en-US" sz="1100" dirty="0"/>
          </a:p>
        </p:txBody>
      </p:sp>
      <p:sp>
        <p:nvSpPr>
          <p:cNvPr id="4" name="Down Arrow 3"/>
          <p:cNvSpPr/>
          <p:nvPr/>
        </p:nvSpPr>
        <p:spPr>
          <a:xfrm flipH="1">
            <a:off x="1133476" y="2927350"/>
            <a:ext cx="184150" cy="215900"/>
          </a:xfrm>
          <a:prstGeom prst="down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own Arrow 10"/>
          <p:cNvSpPr/>
          <p:nvPr/>
        </p:nvSpPr>
        <p:spPr>
          <a:xfrm flipH="1">
            <a:off x="2765425" y="2933700"/>
            <a:ext cx="184150" cy="215900"/>
          </a:xfrm>
          <a:prstGeom prst="down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wn Arrow 11"/>
          <p:cNvSpPr/>
          <p:nvPr/>
        </p:nvSpPr>
        <p:spPr>
          <a:xfrm flipH="1">
            <a:off x="7610475" y="2933700"/>
            <a:ext cx="184150" cy="215900"/>
          </a:xfrm>
          <a:prstGeom prst="down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own Arrow 12"/>
          <p:cNvSpPr/>
          <p:nvPr/>
        </p:nvSpPr>
        <p:spPr>
          <a:xfrm flipH="1">
            <a:off x="5984875" y="2933700"/>
            <a:ext cx="184150" cy="215900"/>
          </a:xfrm>
          <a:prstGeom prst="down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Down Arrow 13"/>
          <p:cNvSpPr/>
          <p:nvPr/>
        </p:nvSpPr>
        <p:spPr>
          <a:xfrm flipH="1">
            <a:off x="4333875" y="2946400"/>
            <a:ext cx="184150" cy="215900"/>
          </a:xfrm>
          <a:prstGeom prst="down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546100" y="3162300"/>
            <a:ext cx="1358900" cy="1549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Data Collected</a:t>
            </a:r>
          </a:p>
          <a:p>
            <a:pPr algn="ctr"/>
            <a:endParaRPr lang="en-US" sz="1200" dirty="0" smtClean="0"/>
          </a:p>
          <a:p>
            <a:pPr marL="342900" indent="-342900">
              <a:buFont typeface="Arial" panose="020B0604020202020204" pitchFamily="34" charset="0"/>
              <a:buChar char="•"/>
            </a:pPr>
            <a:r>
              <a:rPr lang="en-US" sz="1100" dirty="0" smtClean="0">
                <a:solidFill>
                  <a:schemeClr val="bg2"/>
                </a:solidFill>
              </a:rPr>
              <a:t>Student information</a:t>
            </a:r>
          </a:p>
          <a:p>
            <a:pPr marL="342900" indent="-342900">
              <a:buFont typeface="Arial" panose="020B0604020202020204" pitchFamily="34" charset="0"/>
              <a:buChar char="•"/>
            </a:pPr>
            <a:r>
              <a:rPr lang="en-US" sz="1100" dirty="0" smtClean="0"/>
              <a:t>Scheduling</a:t>
            </a:r>
          </a:p>
          <a:p>
            <a:pPr marL="342900" indent="-342900">
              <a:buFont typeface="Arial" panose="020B0604020202020204" pitchFamily="34" charset="0"/>
              <a:buChar char="•"/>
            </a:pPr>
            <a:r>
              <a:rPr lang="en-US" sz="1100" dirty="0" smtClean="0"/>
              <a:t>Attendance</a:t>
            </a:r>
          </a:p>
          <a:p>
            <a:pPr marL="342900" indent="-342900">
              <a:buFont typeface="Arial" panose="020B0604020202020204" pitchFamily="34" charset="0"/>
              <a:buChar char="•"/>
            </a:pPr>
            <a:r>
              <a:rPr lang="en-US" sz="1100" dirty="0" smtClean="0"/>
              <a:t>Grades</a:t>
            </a:r>
          </a:p>
          <a:p>
            <a:endParaRPr lang="en-US" sz="1100" dirty="0" smtClean="0"/>
          </a:p>
          <a:p>
            <a:endParaRPr lang="en-US" sz="1100" dirty="0"/>
          </a:p>
        </p:txBody>
      </p:sp>
      <p:sp>
        <p:nvSpPr>
          <p:cNvPr id="16" name="Rectangle 15"/>
          <p:cNvSpPr/>
          <p:nvPr/>
        </p:nvSpPr>
        <p:spPr>
          <a:xfrm>
            <a:off x="2178050" y="3143250"/>
            <a:ext cx="1358900" cy="1549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Data </a:t>
            </a:r>
            <a:r>
              <a:rPr lang="en-US" sz="1200" dirty="0" smtClean="0">
                <a:solidFill>
                  <a:schemeClr val="bg1"/>
                </a:solidFill>
              </a:rPr>
              <a:t>Collected</a:t>
            </a:r>
          </a:p>
          <a:p>
            <a:pPr algn="ctr"/>
            <a:endParaRPr lang="en-US" sz="1200" dirty="0"/>
          </a:p>
          <a:p>
            <a:pPr marL="171450" indent="-171450">
              <a:buFont typeface="Arial" panose="020B0604020202020204" pitchFamily="34" charset="0"/>
              <a:buChar char="•"/>
            </a:pPr>
            <a:r>
              <a:rPr lang="en-US" sz="1100" dirty="0" smtClean="0">
                <a:solidFill>
                  <a:schemeClr val="bg2"/>
                </a:solidFill>
              </a:rPr>
              <a:t>Student information</a:t>
            </a:r>
          </a:p>
          <a:p>
            <a:pPr marL="171450" indent="-171450">
              <a:buFont typeface="Arial" panose="020B0604020202020204" pitchFamily="34" charset="0"/>
              <a:buChar char="•"/>
            </a:pPr>
            <a:r>
              <a:rPr lang="en-US" sz="1100" dirty="0" smtClean="0"/>
              <a:t>Individualized Education Plan (IEP)</a:t>
            </a:r>
          </a:p>
          <a:p>
            <a:pPr marL="171450" indent="-171450">
              <a:buFont typeface="Arial" panose="020B0604020202020204" pitchFamily="34" charset="0"/>
              <a:buChar char="•"/>
            </a:pPr>
            <a:r>
              <a:rPr lang="en-US" sz="900" dirty="0" smtClean="0"/>
              <a:t>Accommodations</a:t>
            </a:r>
          </a:p>
        </p:txBody>
      </p:sp>
      <p:sp>
        <p:nvSpPr>
          <p:cNvPr id="17" name="Rectangle 16"/>
          <p:cNvSpPr/>
          <p:nvPr/>
        </p:nvSpPr>
        <p:spPr>
          <a:xfrm>
            <a:off x="3746500" y="3143250"/>
            <a:ext cx="1358900" cy="1549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Data Collected</a:t>
            </a:r>
          </a:p>
          <a:p>
            <a:pPr algn="ctr"/>
            <a:endParaRPr lang="en-US" sz="1100" dirty="0"/>
          </a:p>
          <a:p>
            <a:pPr marL="171450" indent="-171450">
              <a:buFont typeface="Arial" panose="020B0604020202020204" pitchFamily="34" charset="0"/>
              <a:buChar char="•"/>
            </a:pPr>
            <a:r>
              <a:rPr lang="en-US" sz="1100" dirty="0" smtClean="0">
                <a:solidFill>
                  <a:schemeClr val="bg2"/>
                </a:solidFill>
              </a:rPr>
              <a:t>Student information</a:t>
            </a:r>
          </a:p>
          <a:p>
            <a:pPr marL="171450" indent="-171450">
              <a:buFont typeface="Arial" panose="020B0604020202020204" pitchFamily="34" charset="0"/>
              <a:buChar char="•"/>
            </a:pPr>
            <a:r>
              <a:rPr lang="en-US" sz="1100" dirty="0" smtClean="0"/>
              <a:t>Lunch balance</a:t>
            </a:r>
          </a:p>
          <a:p>
            <a:pPr marL="171450" indent="-171450">
              <a:buFont typeface="Arial" panose="020B0604020202020204" pitchFamily="34" charset="0"/>
              <a:buChar char="•"/>
            </a:pPr>
            <a:r>
              <a:rPr lang="en-US" sz="1100" dirty="0" smtClean="0"/>
              <a:t>Payment information</a:t>
            </a:r>
            <a:endParaRPr lang="en-US" sz="1200" dirty="0"/>
          </a:p>
        </p:txBody>
      </p:sp>
      <p:sp>
        <p:nvSpPr>
          <p:cNvPr id="18" name="Rectangle 17"/>
          <p:cNvSpPr/>
          <p:nvPr/>
        </p:nvSpPr>
        <p:spPr>
          <a:xfrm>
            <a:off x="5397500" y="3143250"/>
            <a:ext cx="1358900" cy="1549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Data Collected</a:t>
            </a:r>
          </a:p>
          <a:p>
            <a:pPr algn="ctr"/>
            <a:endParaRPr lang="en-US" sz="1200" dirty="0"/>
          </a:p>
          <a:p>
            <a:pPr marL="171450" indent="-171450">
              <a:buFont typeface="Arial" panose="020B0604020202020204" pitchFamily="34" charset="0"/>
              <a:buChar char="•"/>
            </a:pPr>
            <a:r>
              <a:rPr lang="en-US" sz="1100" dirty="0" smtClean="0">
                <a:solidFill>
                  <a:schemeClr val="bg2"/>
                </a:solidFill>
              </a:rPr>
              <a:t>Student information</a:t>
            </a:r>
          </a:p>
          <a:p>
            <a:pPr marL="171450" indent="-171450">
              <a:buFont typeface="Arial" panose="020B0604020202020204" pitchFamily="34" charset="0"/>
              <a:buChar char="•"/>
            </a:pPr>
            <a:r>
              <a:rPr lang="en-US" sz="1100" dirty="0" smtClean="0">
                <a:solidFill>
                  <a:schemeClr val="bg1"/>
                </a:solidFill>
              </a:rPr>
              <a:t>Local assessments</a:t>
            </a:r>
          </a:p>
          <a:p>
            <a:pPr marL="171450" indent="-171450">
              <a:buFont typeface="Arial" panose="020B0604020202020204" pitchFamily="34" charset="0"/>
              <a:buChar char="•"/>
            </a:pPr>
            <a:r>
              <a:rPr lang="en-US" sz="1100" dirty="0" smtClean="0">
                <a:solidFill>
                  <a:schemeClr val="bg1"/>
                </a:solidFill>
              </a:rPr>
              <a:t>State assessments</a:t>
            </a:r>
            <a:endParaRPr lang="en-US" sz="1100" dirty="0">
              <a:solidFill>
                <a:schemeClr val="bg1"/>
              </a:solidFill>
            </a:endParaRPr>
          </a:p>
        </p:txBody>
      </p:sp>
      <p:sp>
        <p:nvSpPr>
          <p:cNvPr id="19" name="Rectangle 18"/>
          <p:cNvSpPr/>
          <p:nvPr/>
        </p:nvSpPr>
        <p:spPr>
          <a:xfrm>
            <a:off x="7023100" y="3149600"/>
            <a:ext cx="1358900" cy="1549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bg1"/>
                </a:solidFill>
              </a:rPr>
              <a:t>Data Collected</a:t>
            </a:r>
          </a:p>
          <a:p>
            <a:pPr algn="ctr"/>
            <a:endParaRPr lang="en-US" sz="1200" dirty="0">
              <a:solidFill>
                <a:schemeClr val="bg1"/>
              </a:solidFill>
            </a:endParaRPr>
          </a:p>
          <a:p>
            <a:pPr marL="171450" indent="-171450">
              <a:buFont typeface="Arial" panose="020B0604020202020204" pitchFamily="34" charset="0"/>
              <a:buChar char="•"/>
            </a:pPr>
            <a:r>
              <a:rPr lang="en-US" sz="1100" dirty="0" smtClean="0">
                <a:solidFill>
                  <a:schemeClr val="bg2"/>
                </a:solidFill>
              </a:rPr>
              <a:t>Student information</a:t>
            </a:r>
          </a:p>
          <a:p>
            <a:pPr marL="171450" indent="-171450">
              <a:buFont typeface="Arial" panose="020B0604020202020204" pitchFamily="34" charset="0"/>
              <a:buChar char="•"/>
            </a:pPr>
            <a:r>
              <a:rPr lang="en-US" sz="1100" dirty="0" smtClean="0">
                <a:solidFill>
                  <a:schemeClr val="bg1"/>
                </a:solidFill>
              </a:rPr>
              <a:t>Route information</a:t>
            </a:r>
          </a:p>
          <a:p>
            <a:endParaRPr lang="en-US" sz="1100" dirty="0">
              <a:solidFill>
                <a:schemeClr val="bg1"/>
              </a:solidFill>
            </a:endParaRPr>
          </a:p>
          <a:p>
            <a:endParaRPr lang="en-US" sz="1100" dirty="0">
              <a:solidFill>
                <a:schemeClr val="bg1"/>
              </a:solidFill>
            </a:endParaRPr>
          </a:p>
        </p:txBody>
      </p:sp>
      <p:sp>
        <p:nvSpPr>
          <p:cNvPr id="10" name="TextBox 9"/>
          <p:cNvSpPr txBox="1"/>
          <p:nvPr/>
        </p:nvSpPr>
        <p:spPr>
          <a:xfrm>
            <a:off x="2667000" y="1371600"/>
            <a:ext cx="3594100" cy="461665"/>
          </a:xfrm>
          <a:prstGeom prst="rect">
            <a:avLst/>
          </a:prstGeom>
          <a:noFill/>
        </p:spPr>
        <p:txBody>
          <a:bodyPr wrap="square" rtlCol="0">
            <a:spAutoFit/>
          </a:bodyPr>
          <a:lstStyle/>
          <a:p>
            <a:r>
              <a:rPr lang="en-US" dirty="0" smtClean="0">
                <a:latin typeface="+mj-lt"/>
              </a:rPr>
              <a:t>District Perspective</a:t>
            </a:r>
            <a:endParaRPr lang="en-US" dirty="0">
              <a:latin typeface="+mj-lt"/>
            </a:endParaRPr>
          </a:p>
        </p:txBody>
      </p:sp>
      <p:sp>
        <p:nvSpPr>
          <p:cNvPr id="15" name="TextBox 14"/>
          <p:cNvSpPr txBox="1"/>
          <p:nvPr/>
        </p:nvSpPr>
        <p:spPr>
          <a:xfrm>
            <a:off x="600075" y="4737100"/>
            <a:ext cx="7835900" cy="2154436"/>
          </a:xfrm>
          <a:prstGeom prst="rect">
            <a:avLst/>
          </a:prstGeom>
          <a:noFill/>
        </p:spPr>
        <p:txBody>
          <a:bodyPr wrap="square" rtlCol="0">
            <a:spAutoFit/>
          </a:bodyPr>
          <a:lstStyle/>
          <a:p>
            <a:r>
              <a:rPr lang="en-US" sz="2200" dirty="0" smtClean="0">
                <a:latin typeface="+mn-lt"/>
              </a:rPr>
              <a:t>Challenges:</a:t>
            </a:r>
          </a:p>
          <a:p>
            <a:pPr marL="342900" indent="-342900">
              <a:buFont typeface="Arial" panose="020B0604020202020204" pitchFamily="34" charset="0"/>
              <a:buChar char="•"/>
            </a:pPr>
            <a:r>
              <a:rPr lang="en-US" sz="2200" dirty="0" smtClean="0">
                <a:latin typeface="+mn-lt"/>
              </a:rPr>
              <a:t>Redundancy of data entry</a:t>
            </a:r>
          </a:p>
          <a:p>
            <a:pPr marL="342900" indent="-342900">
              <a:buFont typeface="Arial" panose="020B0604020202020204" pitchFamily="34" charset="0"/>
              <a:buChar char="•"/>
            </a:pPr>
            <a:r>
              <a:rPr lang="en-US" sz="2200" dirty="0" smtClean="0">
                <a:latin typeface="+mn-lt"/>
              </a:rPr>
              <a:t>Inaccuracy of data</a:t>
            </a:r>
          </a:p>
          <a:p>
            <a:pPr marL="342900" indent="-342900">
              <a:buFont typeface="Arial" panose="020B0604020202020204" pitchFamily="34" charset="0"/>
              <a:buChar char="•"/>
            </a:pPr>
            <a:r>
              <a:rPr lang="en-US" sz="2200" dirty="0" smtClean="0">
                <a:latin typeface="+mn-lt"/>
              </a:rPr>
              <a:t>Few if any systems “talk” to each other</a:t>
            </a:r>
          </a:p>
          <a:p>
            <a:pPr marL="342900" indent="-342900">
              <a:buFont typeface="Arial" panose="020B0604020202020204" pitchFamily="34" charset="0"/>
              <a:buChar char="•"/>
            </a:pPr>
            <a:r>
              <a:rPr lang="en-US" sz="2200" dirty="0" smtClean="0">
                <a:latin typeface="+mn-lt"/>
              </a:rPr>
              <a:t>Not one place to access all this data</a:t>
            </a:r>
          </a:p>
          <a:p>
            <a:pPr marL="342900" indent="-342900">
              <a:buFont typeface="Arial" panose="020B0604020202020204" pitchFamily="34" charset="0"/>
              <a:buChar char="•"/>
            </a:pPr>
            <a:endParaRPr lang="en-US" dirty="0">
              <a:latin typeface="+mn-lt"/>
            </a:endParaRPr>
          </a:p>
        </p:txBody>
      </p:sp>
      <p:pic>
        <p:nvPicPr>
          <p:cNvPr id="21" name="Picture 20"/>
          <p:cNvPicPr>
            <a:picLocks noChangeAspect="1"/>
          </p:cNvPicPr>
          <p:nvPr/>
        </p:nvPicPr>
        <p:blipFill>
          <a:blip r:embed="rId3"/>
          <a:stretch>
            <a:fillRect/>
          </a:stretch>
        </p:blipFill>
        <p:spPr>
          <a:xfrm>
            <a:off x="6225194" y="6122239"/>
            <a:ext cx="1289081" cy="595957"/>
          </a:xfrm>
          <a:prstGeom prst="rect">
            <a:avLst/>
          </a:prstGeom>
        </p:spPr>
      </p:pic>
      <p:pic>
        <p:nvPicPr>
          <p:cNvPr id="22" name="Picture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49774" y="6122239"/>
            <a:ext cx="1257392" cy="577642"/>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3"/>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2"/>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9"/>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P spid="8" grpId="0" animBg="1"/>
      <p:bldP spid="9" grpId="0" animBg="1"/>
      <p:bldP spid="4" grpId="0" animBg="1"/>
      <p:bldP spid="11" grpId="0" animBg="1"/>
      <p:bldP spid="12" grpId="0" animBg="1"/>
      <p:bldP spid="13" grpId="0" animBg="1"/>
      <p:bldP spid="14" grpId="0" animBg="1"/>
      <p:bldP spid="5" grpId="0" animBg="1"/>
      <p:bldP spid="16" grpId="0" animBg="1"/>
      <p:bldP spid="17" grpId="0" animBg="1"/>
      <p:bldP spid="18" grpId="0" animBg="1"/>
      <p:bldP spid="19" grpId="0" animBg="1"/>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Solution</a:t>
            </a:r>
            <a:endParaRPr lang="en-US" dirty="0"/>
          </a:p>
        </p:txBody>
      </p:sp>
      <p:sp>
        <p:nvSpPr>
          <p:cNvPr id="4" name="Rounded Rectangle 3"/>
          <p:cNvSpPr/>
          <p:nvPr/>
        </p:nvSpPr>
        <p:spPr>
          <a:xfrm>
            <a:off x="546100" y="1828800"/>
            <a:ext cx="13589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accent5">
                    <a:lumMod val="10000"/>
                  </a:schemeClr>
                </a:solidFill>
              </a:rPr>
              <a:t>System 1</a:t>
            </a:r>
          </a:p>
          <a:p>
            <a:pPr algn="ctr"/>
            <a:r>
              <a:rPr lang="en-US" sz="1200" dirty="0" smtClean="0"/>
              <a:t>Ex:  Student Information System</a:t>
            </a:r>
            <a:endParaRPr lang="en-US" sz="1200" dirty="0"/>
          </a:p>
        </p:txBody>
      </p:sp>
      <p:sp>
        <p:nvSpPr>
          <p:cNvPr id="5" name="Rounded Rectangle 4"/>
          <p:cNvSpPr/>
          <p:nvPr/>
        </p:nvSpPr>
        <p:spPr>
          <a:xfrm>
            <a:off x="2178050" y="1828800"/>
            <a:ext cx="13589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accent5">
                    <a:lumMod val="10000"/>
                  </a:schemeClr>
                </a:solidFill>
              </a:rPr>
              <a:t>System 2</a:t>
            </a:r>
          </a:p>
          <a:p>
            <a:pPr algn="ctr"/>
            <a:r>
              <a:rPr lang="en-US" sz="1200" dirty="0" smtClean="0"/>
              <a:t>Ex:  Special Education System</a:t>
            </a:r>
            <a:endParaRPr lang="en-US" sz="1200" dirty="0"/>
          </a:p>
        </p:txBody>
      </p:sp>
      <p:sp>
        <p:nvSpPr>
          <p:cNvPr id="6" name="Rounded Rectangle 5"/>
          <p:cNvSpPr/>
          <p:nvPr/>
        </p:nvSpPr>
        <p:spPr>
          <a:xfrm>
            <a:off x="3746500" y="1828800"/>
            <a:ext cx="13589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accent5">
                    <a:lumMod val="10000"/>
                  </a:schemeClr>
                </a:solidFill>
              </a:rPr>
              <a:t>System 3:</a:t>
            </a:r>
          </a:p>
          <a:p>
            <a:pPr algn="ctr"/>
            <a:r>
              <a:rPr lang="en-US" sz="1200" dirty="0" smtClean="0"/>
              <a:t>Ex:  Food Service System</a:t>
            </a:r>
            <a:endParaRPr lang="en-US" sz="1200" dirty="0"/>
          </a:p>
        </p:txBody>
      </p:sp>
      <p:sp>
        <p:nvSpPr>
          <p:cNvPr id="7" name="Rounded Rectangle 6"/>
          <p:cNvSpPr/>
          <p:nvPr/>
        </p:nvSpPr>
        <p:spPr>
          <a:xfrm>
            <a:off x="5397500" y="1828800"/>
            <a:ext cx="13589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accent5">
                    <a:lumMod val="10000"/>
                  </a:schemeClr>
                </a:solidFill>
              </a:rPr>
              <a:t>System 4:</a:t>
            </a:r>
          </a:p>
          <a:p>
            <a:pPr algn="ctr"/>
            <a:r>
              <a:rPr lang="en-US" sz="1200" dirty="0" smtClean="0"/>
              <a:t>Ex:  Data Warehouse System</a:t>
            </a:r>
            <a:endParaRPr lang="en-US" sz="1200" dirty="0"/>
          </a:p>
        </p:txBody>
      </p:sp>
      <p:sp>
        <p:nvSpPr>
          <p:cNvPr id="8" name="Rounded Rectangle 7"/>
          <p:cNvSpPr/>
          <p:nvPr/>
        </p:nvSpPr>
        <p:spPr>
          <a:xfrm>
            <a:off x="7023100" y="1828800"/>
            <a:ext cx="13589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accent5">
                    <a:lumMod val="10000"/>
                  </a:schemeClr>
                </a:solidFill>
              </a:rPr>
              <a:t>System 5:</a:t>
            </a:r>
          </a:p>
          <a:p>
            <a:pPr algn="ctr"/>
            <a:r>
              <a:rPr lang="en-US" sz="1200" dirty="0" smtClean="0"/>
              <a:t>Ex:  </a:t>
            </a:r>
            <a:r>
              <a:rPr lang="en-US" sz="1100" dirty="0" smtClean="0"/>
              <a:t>Transportation System</a:t>
            </a:r>
            <a:endParaRPr lang="en-US" sz="1100" dirty="0"/>
          </a:p>
        </p:txBody>
      </p:sp>
      <p:sp>
        <p:nvSpPr>
          <p:cNvPr id="9" name="Rounded Rectangle 8"/>
          <p:cNvSpPr/>
          <p:nvPr/>
        </p:nvSpPr>
        <p:spPr>
          <a:xfrm>
            <a:off x="2943225" y="3594100"/>
            <a:ext cx="2965450" cy="14097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Data Hub</a:t>
            </a:r>
            <a:endParaRPr lang="en-US" dirty="0"/>
          </a:p>
        </p:txBody>
      </p:sp>
      <p:cxnSp>
        <p:nvCxnSpPr>
          <p:cNvPr id="11" name="Straight Arrow Connector 10"/>
          <p:cNvCxnSpPr>
            <a:stCxn id="4" idx="2"/>
          </p:cNvCxnSpPr>
          <p:nvPr/>
        </p:nvCxnSpPr>
        <p:spPr>
          <a:xfrm>
            <a:off x="1225550" y="2667000"/>
            <a:ext cx="1924050" cy="927100"/>
          </a:xfrm>
          <a:prstGeom prst="straightConnector1">
            <a:avLst/>
          </a:prstGeom>
          <a:ln w="25400">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5" idx="2"/>
          </p:cNvCxnSpPr>
          <p:nvPr/>
        </p:nvCxnSpPr>
        <p:spPr>
          <a:xfrm>
            <a:off x="2857500" y="2667000"/>
            <a:ext cx="679450" cy="927100"/>
          </a:xfrm>
          <a:prstGeom prst="straightConnector1">
            <a:avLst/>
          </a:prstGeom>
          <a:ln w="25400">
            <a:headEnd type="arrow"/>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6" idx="2"/>
            <a:endCxn id="9" idx="0"/>
          </p:cNvCxnSpPr>
          <p:nvPr/>
        </p:nvCxnSpPr>
        <p:spPr>
          <a:xfrm>
            <a:off x="4425950" y="2667000"/>
            <a:ext cx="0" cy="927100"/>
          </a:xfrm>
          <a:prstGeom prst="straightConnector1">
            <a:avLst/>
          </a:prstGeom>
          <a:ln w="25400">
            <a:headEnd type="arrow"/>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7" idx="2"/>
          </p:cNvCxnSpPr>
          <p:nvPr/>
        </p:nvCxnSpPr>
        <p:spPr>
          <a:xfrm flipH="1">
            <a:off x="5207000" y="2667000"/>
            <a:ext cx="869950" cy="927100"/>
          </a:xfrm>
          <a:prstGeom prst="straightConnector1">
            <a:avLst/>
          </a:prstGeom>
          <a:ln w="25400">
            <a:headEnd type="arrow"/>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5724525" y="2667000"/>
            <a:ext cx="1911350" cy="927100"/>
          </a:xfrm>
          <a:prstGeom prst="straightConnector1">
            <a:avLst/>
          </a:prstGeom>
          <a:ln w="25400">
            <a:headEnd type="arrow"/>
            <a:tailEnd type="arrow"/>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431800" y="3594100"/>
            <a:ext cx="1831975" cy="1409700"/>
          </a:xfrm>
          <a:prstGeom prst="rect">
            <a:avLst/>
          </a:prstGeom>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Data Quality</a:t>
            </a:r>
          </a:p>
          <a:p>
            <a:pPr algn="ctr"/>
            <a:endParaRPr lang="en-US" sz="1200" dirty="0"/>
          </a:p>
          <a:p>
            <a:r>
              <a:rPr lang="en-US" sz="1200" dirty="0" smtClean="0"/>
              <a:t>Method to validate that data is accurate and eliminate redundant input</a:t>
            </a:r>
            <a:endParaRPr lang="en-US" sz="1200" dirty="0"/>
          </a:p>
        </p:txBody>
      </p:sp>
      <p:sp>
        <p:nvSpPr>
          <p:cNvPr id="24" name="Rectangle 23"/>
          <p:cNvSpPr/>
          <p:nvPr/>
        </p:nvSpPr>
        <p:spPr>
          <a:xfrm>
            <a:off x="6765925" y="3594100"/>
            <a:ext cx="1873250" cy="1409700"/>
          </a:xfrm>
          <a:prstGeom prst="rect">
            <a:avLst/>
          </a:prstGeom>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t>Single Source of Actionable Data</a:t>
            </a:r>
          </a:p>
          <a:p>
            <a:pPr algn="ctr"/>
            <a:endParaRPr lang="en-US" sz="1400" dirty="0"/>
          </a:p>
          <a:p>
            <a:pPr marL="171450" indent="-171450">
              <a:buFont typeface="Arial" panose="020B0604020202020204" pitchFamily="34" charset="0"/>
              <a:buChar char="•"/>
            </a:pPr>
            <a:r>
              <a:rPr lang="en-US" sz="1400" dirty="0" smtClean="0"/>
              <a:t>Reports</a:t>
            </a:r>
          </a:p>
          <a:p>
            <a:pPr marL="171450" indent="-171450">
              <a:buFont typeface="Arial" panose="020B0604020202020204" pitchFamily="34" charset="0"/>
              <a:buChar char="•"/>
            </a:pPr>
            <a:r>
              <a:rPr lang="en-US" sz="1400" dirty="0" smtClean="0"/>
              <a:t>Dashboards</a:t>
            </a:r>
          </a:p>
          <a:p>
            <a:pPr algn="ctr"/>
            <a:endParaRPr lang="en-US" sz="1200" dirty="0" smtClean="0"/>
          </a:p>
        </p:txBody>
      </p:sp>
      <p:sp>
        <p:nvSpPr>
          <p:cNvPr id="25" name="Right Arrow 24"/>
          <p:cNvSpPr/>
          <p:nvPr/>
        </p:nvSpPr>
        <p:spPr>
          <a:xfrm>
            <a:off x="5908675" y="4629150"/>
            <a:ext cx="847725" cy="279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Left Arrow 25"/>
          <p:cNvSpPr/>
          <p:nvPr/>
        </p:nvSpPr>
        <p:spPr>
          <a:xfrm>
            <a:off x="2263775" y="4629150"/>
            <a:ext cx="679450" cy="2794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400050" y="5103674"/>
            <a:ext cx="8197850" cy="2185214"/>
          </a:xfrm>
          <a:prstGeom prst="rect">
            <a:avLst/>
          </a:prstGeom>
          <a:noFill/>
        </p:spPr>
        <p:txBody>
          <a:bodyPr wrap="square" rtlCol="0">
            <a:spAutoFit/>
          </a:bodyPr>
          <a:lstStyle/>
          <a:p>
            <a:r>
              <a:rPr lang="en-US" sz="2000" dirty="0" smtClean="0">
                <a:latin typeface="+mn-lt"/>
              </a:rPr>
              <a:t>Advantages:</a:t>
            </a:r>
          </a:p>
          <a:p>
            <a:pPr marL="285750" indent="-285750">
              <a:buFont typeface="Arial" panose="020B0604020202020204" pitchFamily="34" charset="0"/>
              <a:buChar char="•"/>
            </a:pPr>
            <a:r>
              <a:rPr lang="en-US" sz="2000" dirty="0" smtClean="0">
                <a:latin typeface="+mn-lt"/>
              </a:rPr>
              <a:t>Eliminate the need for redundant data entry</a:t>
            </a:r>
          </a:p>
          <a:p>
            <a:pPr marL="285750" indent="-285750">
              <a:buFont typeface="Arial" panose="020B0604020202020204" pitchFamily="34" charset="0"/>
              <a:buChar char="•"/>
            </a:pPr>
            <a:r>
              <a:rPr lang="en-US" sz="2000" dirty="0" smtClean="0">
                <a:latin typeface="+mn-lt"/>
              </a:rPr>
              <a:t>Validate accuracy of data</a:t>
            </a:r>
          </a:p>
          <a:p>
            <a:pPr marL="285750" indent="-285750">
              <a:buFont typeface="Arial" panose="020B0604020202020204" pitchFamily="34" charset="0"/>
              <a:buChar char="•"/>
            </a:pPr>
            <a:r>
              <a:rPr lang="en-US" sz="2000" dirty="0" smtClean="0">
                <a:latin typeface="+mn-lt"/>
              </a:rPr>
              <a:t>Data can be shared between systems</a:t>
            </a:r>
          </a:p>
          <a:p>
            <a:pPr marL="285750" indent="-285750">
              <a:buFont typeface="Arial" panose="020B0604020202020204" pitchFamily="34" charset="0"/>
              <a:buChar char="•"/>
            </a:pPr>
            <a:r>
              <a:rPr lang="en-US" sz="2000" dirty="0" smtClean="0">
                <a:latin typeface="+mn-lt"/>
              </a:rPr>
              <a:t>Reporting allows all data to be viewed in one place</a:t>
            </a:r>
          </a:p>
          <a:p>
            <a:pPr marL="285750" indent="-285750">
              <a:buFont typeface="Arial" panose="020B0604020202020204" pitchFamily="34" charset="0"/>
              <a:buChar char="•"/>
            </a:pPr>
            <a:endParaRPr lang="en-US" sz="1800" dirty="0" smtClean="0">
              <a:latin typeface="+mn-lt"/>
            </a:endParaRPr>
          </a:p>
          <a:p>
            <a:endParaRPr lang="en-US" sz="1800" dirty="0">
              <a:latin typeface="+mn-lt"/>
            </a:endParaRPr>
          </a:p>
        </p:txBody>
      </p:sp>
    </p:spTree>
    <p:extLst>
      <p:ext uri="{BB962C8B-B14F-4D97-AF65-F5344CB8AC3E}">
        <p14:creationId xmlns:p14="http://schemas.microsoft.com/office/powerpoint/2010/main" val="1172101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4"/>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23" grpId="0" animBg="1"/>
      <p:bldP spid="24" grpId="0" animBg="1"/>
      <p:bldP spid="25" grpId="0" animBg="1"/>
      <p:bldP spid="26" grpId="0" animBg="1"/>
      <p:bldP spid="28" grpId="0"/>
    </p:bldLst>
  </p:timing>
</p:sld>
</file>

<file path=ppt/theme/theme1.xml><?xml version="1.0" encoding="utf-8"?>
<a:theme xmlns:a="http://schemas.openxmlformats.org/drawingml/2006/main" name="TRIG-Template">
  <a:themeElements>
    <a:clrScheme name="">
      <a:dk1>
        <a:srgbClr val="FFFFFF"/>
      </a:dk1>
      <a:lt1>
        <a:srgbClr val="FFFFFF"/>
      </a:lt1>
      <a:dk2>
        <a:srgbClr val="FFFFFF"/>
      </a:dk2>
      <a:lt2>
        <a:srgbClr val="808080"/>
      </a:lt2>
      <a:accent1>
        <a:srgbClr val="33CCFF"/>
      </a:accent1>
      <a:accent2>
        <a:srgbClr val="99FF99"/>
      </a:accent2>
      <a:accent3>
        <a:srgbClr val="FFFFFF"/>
      </a:accent3>
      <a:accent4>
        <a:srgbClr val="DADADA"/>
      </a:accent4>
      <a:accent5>
        <a:srgbClr val="ADE2FF"/>
      </a:accent5>
      <a:accent6>
        <a:srgbClr val="8AE78A"/>
      </a:accent6>
      <a:hlink>
        <a:srgbClr val="FFFF99"/>
      </a:hlink>
      <a:folHlink>
        <a:srgbClr val="CCCCFF"/>
      </a:folHlink>
    </a:clrScheme>
    <a:fontScheme name="business1">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business1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usiness1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usiness1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usiness1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usiness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usiness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usiness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business1 8">
        <a:dk1>
          <a:srgbClr val="808080"/>
        </a:dk1>
        <a:lt1>
          <a:srgbClr val="FFCCFF"/>
        </a:lt1>
        <a:dk2>
          <a:srgbClr val="FFCCCC"/>
        </a:dk2>
        <a:lt2>
          <a:srgbClr val="FFFFFF"/>
        </a:lt2>
        <a:accent1>
          <a:srgbClr val="990066"/>
        </a:accent1>
        <a:accent2>
          <a:srgbClr val="9C001A"/>
        </a:accent2>
        <a:accent3>
          <a:srgbClr val="FFE2E2"/>
        </a:accent3>
        <a:accent4>
          <a:srgbClr val="DAAEDA"/>
        </a:accent4>
        <a:accent5>
          <a:srgbClr val="CAAAB8"/>
        </a:accent5>
        <a:accent6>
          <a:srgbClr val="8D0016"/>
        </a:accent6>
        <a:hlink>
          <a:srgbClr val="CCCCFF"/>
        </a:hlink>
        <a:folHlink>
          <a:srgbClr val="B2B2B2"/>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TRIG-Template</Template>
  <TotalTime>43654</TotalTime>
  <Words>1109</Words>
  <Application>Microsoft Office PowerPoint</Application>
  <PresentationFormat>On-screen Show (4:3)</PresentationFormat>
  <Paragraphs>290</Paragraphs>
  <Slides>30</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Comic Sans MS</vt:lpstr>
      <vt:lpstr>Times New Roman</vt:lpstr>
      <vt:lpstr>Verdana</vt:lpstr>
      <vt:lpstr>Wingdings 2</vt:lpstr>
      <vt:lpstr>TRIG-Template</vt:lpstr>
      <vt:lpstr>PowerPoint Presentation</vt:lpstr>
      <vt:lpstr>Agenda</vt:lpstr>
      <vt:lpstr>What was the original request        from the Michigan legislature?</vt:lpstr>
      <vt:lpstr>Current Legislative Language</vt:lpstr>
      <vt:lpstr>2013-14</vt:lpstr>
      <vt:lpstr>What data challenges  do you/we face?</vt:lpstr>
      <vt:lpstr>PowerPoint Presentation</vt:lpstr>
      <vt:lpstr>Concept of Data Hub Project</vt:lpstr>
      <vt:lpstr>The Solution</vt:lpstr>
      <vt:lpstr>How does this work?</vt:lpstr>
      <vt:lpstr>Data Hubs align to TRIG Regions</vt:lpstr>
      <vt:lpstr>Data Hub/Ed-Fi Uses</vt:lpstr>
      <vt:lpstr>Implementation Progress</vt:lpstr>
      <vt:lpstr>State Initiatives</vt:lpstr>
      <vt:lpstr>Cat 1:  MSDS State Reporting        Development &amp; Enhancements</vt:lpstr>
      <vt:lpstr>Cat 2:  Create extensions to the        Ed-Fi ODS</vt:lpstr>
      <vt:lpstr>Cat 3:  Load data from state     systems</vt:lpstr>
      <vt:lpstr>Cat 4:  Dashboard implementation</vt:lpstr>
      <vt:lpstr>Cat 5:  Aggregate resources</vt:lpstr>
      <vt:lpstr>Cat 6:  Profile implementation</vt:lpstr>
      <vt:lpstr>Cat 7:  Support bucket</vt:lpstr>
      <vt:lpstr>Timeline </vt:lpstr>
      <vt:lpstr>Incentives</vt:lpstr>
      <vt:lpstr>The Ed-Fi Solution –  Integration Types</vt:lpstr>
      <vt:lpstr>XML Integrations</vt:lpstr>
      <vt:lpstr>Web Service API</vt:lpstr>
      <vt:lpstr>Creating an API Integration</vt:lpstr>
      <vt:lpstr>Next steps</vt:lpstr>
      <vt:lpstr>Additional things to Consider</vt:lpstr>
      <vt:lpstr>Questions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Tim Hall</dc:creator>
  <cp:lastModifiedBy>Don Dailey</cp:lastModifiedBy>
  <cp:revision>190</cp:revision>
  <cp:lastPrinted>2014-12-08T21:54:43Z</cp:lastPrinted>
  <dcterms:created xsi:type="dcterms:W3CDTF">2014-10-30T14:17:24Z</dcterms:created>
  <dcterms:modified xsi:type="dcterms:W3CDTF">2016-05-31T15:20:18Z</dcterms:modified>
</cp:coreProperties>
</file>