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 id="2147483696" r:id="rId5"/>
    <p:sldMasterId id="2147483699" r:id="rId6"/>
  </p:sldMasterIdLst>
  <p:notesMasterIdLst>
    <p:notesMasterId r:id="rId42"/>
  </p:notesMasterIdLst>
  <p:sldIdLst>
    <p:sldId id="260" r:id="rId7"/>
    <p:sldId id="284" r:id="rId8"/>
    <p:sldId id="286" r:id="rId9"/>
    <p:sldId id="473" r:id="rId10"/>
    <p:sldId id="350" r:id="rId11"/>
    <p:sldId id="442" r:id="rId12"/>
    <p:sldId id="443" r:id="rId13"/>
    <p:sldId id="377" r:id="rId14"/>
    <p:sldId id="290" r:id="rId15"/>
    <p:sldId id="266" r:id="rId16"/>
    <p:sldId id="318" r:id="rId17"/>
    <p:sldId id="319" r:id="rId18"/>
    <p:sldId id="320" r:id="rId19"/>
    <p:sldId id="322" r:id="rId20"/>
    <p:sldId id="321" r:id="rId21"/>
    <p:sldId id="323" r:id="rId22"/>
    <p:sldId id="325" r:id="rId23"/>
    <p:sldId id="472" r:id="rId24"/>
    <p:sldId id="466" r:id="rId25"/>
    <p:sldId id="458" r:id="rId26"/>
    <p:sldId id="464" r:id="rId27"/>
    <p:sldId id="289" r:id="rId28"/>
    <p:sldId id="476" r:id="rId29"/>
    <p:sldId id="291" r:id="rId30"/>
    <p:sldId id="292" r:id="rId31"/>
    <p:sldId id="293" r:id="rId32"/>
    <p:sldId id="294" r:id="rId33"/>
    <p:sldId id="474" r:id="rId34"/>
    <p:sldId id="475" r:id="rId35"/>
    <p:sldId id="297" r:id="rId36"/>
    <p:sldId id="298" r:id="rId37"/>
    <p:sldId id="299" r:id="rId38"/>
    <p:sldId id="300" r:id="rId39"/>
    <p:sldId id="301" r:id="rId40"/>
    <p:sldId id="314"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8AAB8C-B430-4DAB-9ABC-40719D77E7A5}" v="24" dt="2019-11-15T17:48:08.531"/>
    <p1510:client id="{BD3BAF67-3C25-47E3-A2E5-EAAC7F716BF7}" v="6" dt="2019-11-15T02:11:19.2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493" autoAdjust="0"/>
  </p:normalViewPr>
  <p:slideViewPr>
    <p:cSldViewPr snapToGrid="0">
      <p:cViewPr varScale="1">
        <p:scale>
          <a:sx n="79" d="100"/>
          <a:sy n="79" d="100"/>
        </p:scale>
        <p:origin x="101" y="12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notesMaster" Target="notesMasters/notesMaster1.xml"/><Relationship Id="rId47" Type="http://schemas.microsoft.com/office/2015/10/relationships/revisionInfo" Target="revisionInfo.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179DFB-AA55-8042-8FE2-7EE1771AD4FD}" type="doc">
      <dgm:prSet loTypeId="urn:microsoft.com/office/officeart/2005/8/layout/radial1" loCatId="relationship" qsTypeId="urn:microsoft.com/office/officeart/2005/8/quickstyle/simple1" qsCatId="simple" csTypeId="urn:microsoft.com/office/officeart/2005/8/colors/colorful4" csCatId="colorful" phldr="1"/>
      <dgm:spPr/>
      <dgm:t>
        <a:bodyPr/>
        <a:lstStyle/>
        <a:p>
          <a:endParaRPr lang="en-US"/>
        </a:p>
      </dgm:t>
    </dgm:pt>
    <dgm:pt modelId="{16B01CFB-14F2-1A41-B402-8435DBACF5F3}">
      <dgm:prSet phldrT="[Text]"/>
      <dgm:spPr/>
      <dgm:t>
        <a:bodyPr/>
        <a:lstStyle/>
        <a:p>
          <a:r>
            <a:rPr lang="en-US" dirty="0"/>
            <a:t>3269</a:t>
          </a:r>
        </a:p>
      </dgm:t>
    </dgm:pt>
    <dgm:pt modelId="{DDA20FA5-018F-9C4B-AB85-D34F3AA5053F}" type="parTrans" cxnId="{0A2B4FF7-F337-FC46-940E-62CB40BDFE84}">
      <dgm:prSet/>
      <dgm:spPr/>
      <dgm:t>
        <a:bodyPr/>
        <a:lstStyle/>
        <a:p>
          <a:endParaRPr lang="en-US"/>
        </a:p>
      </dgm:t>
    </dgm:pt>
    <dgm:pt modelId="{85034915-3C33-064E-946F-56F6DEBAF017}" type="sibTrans" cxnId="{0A2B4FF7-F337-FC46-940E-62CB40BDFE84}">
      <dgm:prSet/>
      <dgm:spPr/>
      <dgm:t>
        <a:bodyPr/>
        <a:lstStyle/>
        <a:p>
          <a:endParaRPr lang="en-US"/>
        </a:p>
      </dgm:t>
    </dgm:pt>
    <dgm:pt modelId="{38F9CC9D-833A-4345-BF35-90B979700F33}">
      <dgm:prSet phldrT="[Text]" custT="1"/>
      <dgm:spPr/>
      <dgm:t>
        <a:bodyPr/>
        <a:lstStyle/>
        <a:p>
          <a:r>
            <a:rPr lang="en-US" sz="1400" b="1"/>
            <a:t>SIS</a:t>
          </a:r>
          <a:endParaRPr lang="en-US" sz="1000" b="1"/>
        </a:p>
      </dgm:t>
    </dgm:pt>
    <dgm:pt modelId="{A3A14E65-B52A-5E4C-927B-84297EB9EE71}" type="parTrans" cxnId="{5E8FC062-A343-D248-8174-15BDBE7CC84C}">
      <dgm:prSet/>
      <dgm:spPr/>
      <dgm:t>
        <a:bodyPr/>
        <a:lstStyle/>
        <a:p>
          <a:endParaRPr lang="en-US"/>
        </a:p>
      </dgm:t>
    </dgm:pt>
    <dgm:pt modelId="{B93B35B5-192C-D24E-A28A-6533450A9BDF}" type="sibTrans" cxnId="{5E8FC062-A343-D248-8174-15BDBE7CC84C}">
      <dgm:prSet/>
      <dgm:spPr/>
      <dgm:t>
        <a:bodyPr/>
        <a:lstStyle/>
        <a:p>
          <a:endParaRPr lang="en-US"/>
        </a:p>
      </dgm:t>
    </dgm:pt>
    <dgm:pt modelId="{9D1F00F5-777F-8244-852C-A8844C3875B5}">
      <dgm:prSet phldrT="[Text]" custT="1"/>
      <dgm:spPr/>
      <dgm:t>
        <a:bodyPr/>
        <a:lstStyle/>
        <a:p>
          <a:r>
            <a:rPr lang="en-US" sz="1400" b="1"/>
            <a:t>Food</a:t>
          </a:r>
          <a:endParaRPr lang="en-US" sz="1000" b="1"/>
        </a:p>
      </dgm:t>
    </dgm:pt>
    <dgm:pt modelId="{F9ACC9B6-D48D-B34E-8C7C-D3A9C3EB20B8}" type="parTrans" cxnId="{AB7A3749-9E0A-FD45-A0D2-62D038CF7CBE}">
      <dgm:prSet/>
      <dgm:spPr/>
      <dgm:t>
        <a:bodyPr/>
        <a:lstStyle/>
        <a:p>
          <a:endParaRPr lang="en-US"/>
        </a:p>
      </dgm:t>
    </dgm:pt>
    <dgm:pt modelId="{10A5793D-21BF-DB45-89BF-DE8BE9967B11}" type="sibTrans" cxnId="{AB7A3749-9E0A-FD45-A0D2-62D038CF7CBE}">
      <dgm:prSet/>
      <dgm:spPr/>
      <dgm:t>
        <a:bodyPr/>
        <a:lstStyle/>
        <a:p>
          <a:endParaRPr lang="en-US"/>
        </a:p>
      </dgm:t>
    </dgm:pt>
    <dgm:pt modelId="{C11F92A2-A426-F544-BCF3-9010A026EEAE}">
      <dgm:prSet phldrT="[Text]" custT="1"/>
      <dgm:spPr/>
      <dgm:t>
        <a:bodyPr/>
        <a:lstStyle/>
        <a:p>
          <a:r>
            <a:rPr lang="en-US" sz="1050" b="1" err="1"/>
            <a:t>MiLearn</a:t>
          </a:r>
          <a:endParaRPr lang="en-US" sz="1000" b="1"/>
        </a:p>
      </dgm:t>
    </dgm:pt>
    <dgm:pt modelId="{FA4AAAA5-51CF-6645-B37A-2EE66AA7E2F7}" type="parTrans" cxnId="{F49390FE-A136-F84E-A685-5B36762AFE2B}">
      <dgm:prSet/>
      <dgm:spPr/>
      <dgm:t>
        <a:bodyPr/>
        <a:lstStyle/>
        <a:p>
          <a:endParaRPr lang="en-US"/>
        </a:p>
      </dgm:t>
    </dgm:pt>
    <dgm:pt modelId="{158B9DAA-628D-C24B-B8CC-624F18FD27C6}" type="sibTrans" cxnId="{F49390FE-A136-F84E-A685-5B36762AFE2B}">
      <dgm:prSet/>
      <dgm:spPr/>
      <dgm:t>
        <a:bodyPr/>
        <a:lstStyle/>
        <a:p>
          <a:endParaRPr lang="en-US"/>
        </a:p>
      </dgm:t>
    </dgm:pt>
    <dgm:pt modelId="{7615676E-0BF0-2D47-AB6F-9C1D3221F283}">
      <dgm:prSet phldrT="[Text]" custT="1"/>
      <dgm:spPr/>
      <dgm:t>
        <a:bodyPr/>
        <a:lstStyle/>
        <a:p>
          <a:r>
            <a:rPr lang="en-US" sz="800" b="1">
              <a:latin typeface="Arial Narrow" panose="020B0606020202030204" pitchFamily="34" charset="0"/>
            </a:rPr>
            <a:t>Dashboards</a:t>
          </a:r>
          <a:endParaRPr lang="en-US" sz="700" b="1">
            <a:latin typeface="Arial Narrow" panose="020B0606020202030204" pitchFamily="34" charset="0"/>
          </a:endParaRPr>
        </a:p>
      </dgm:t>
    </dgm:pt>
    <dgm:pt modelId="{E2C9DD4E-D283-0D48-ACA9-6E2CCFBBC722}" type="parTrans" cxnId="{47537D37-6AD2-E94F-BF90-F8E5D9630965}">
      <dgm:prSet/>
      <dgm:spPr/>
      <dgm:t>
        <a:bodyPr/>
        <a:lstStyle/>
        <a:p>
          <a:endParaRPr lang="en-US"/>
        </a:p>
      </dgm:t>
    </dgm:pt>
    <dgm:pt modelId="{E9DAABCC-3690-F849-9F6A-779C7EB6DB2A}" type="sibTrans" cxnId="{47537D37-6AD2-E94F-BF90-F8E5D9630965}">
      <dgm:prSet/>
      <dgm:spPr/>
      <dgm:t>
        <a:bodyPr/>
        <a:lstStyle/>
        <a:p>
          <a:endParaRPr lang="en-US"/>
        </a:p>
      </dgm:t>
    </dgm:pt>
    <dgm:pt modelId="{AF463202-D822-A64E-9A40-FDB7605350D0}" type="pres">
      <dgm:prSet presAssocID="{6F179DFB-AA55-8042-8FE2-7EE1771AD4FD}" presName="cycle" presStyleCnt="0">
        <dgm:presLayoutVars>
          <dgm:chMax val="1"/>
          <dgm:dir/>
          <dgm:animLvl val="ctr"/>
          <dgm:resizeHandles val="exact"/>
        </dgm:presLayoutVars>
      </dgm:prSet>
      <dgm:spPr/>
    </dgm:pt>
    <dgm:pt modelId="{7DE290F4-2975-6E43-8F34-0F539E622963}" type="pres">
      <dgm:prSet presAssocID="{16B01CFB-14F2-1A41-B402-8435DBACF5F3}" presName="centerShape" presStyleLbl="node0" presStyleIdx="0" presStyleCnt="1"/>
      <dgm:spPr/>
    </dgm:pt>
    <dgm:pt modelId="{635B92B6-86B3-7B49-9751-C7FDEE3AF6A1}" type="pres">
      <dgm:prSet presAssocID="{A3A14E65-B52A-5E4C-927B-84297EB9EE71}" presName="Name9" presStyleLbl="parChTrans1D2" presStyleIdx="0" presStyleCnt="4"/>
      <dgm:spPr/>
    </dgm:pt>
    <dgm:pt modelId="{BF849B43-B7DA-4B4F-9CDB-C5EA8516FA05}" type="pres">
      <dgm:prSet presAssocID="{A3A14E65-B52A-5E4C-927B-84297EB9EE71}" presName="connTx" presStyleLbl="parChTrans1D2" presStyleIdx="0" presStyleCnt="4"/>
      <dgm:spPr/>
    </dgm:pt>
    <dgm:pt modelId="{07A7FCB1-4232-1247-9382-AB3A04887B57}" type="pres">
      <dgm:prSet presAssocID="{38F9CC9D-833A-4345-BF35-90B979700F33}" presName="node" presStyleLbl="node1" presStyleIdx="0" presStyleCnt="4">
        <dgm:presLayoutVars>
          <dgm:bulletEnabled val="1"/>
        </dgm:presLayoutVars>
      </dgm:prSet>
      <dgm:spPr/>
    </dgm:pt>
    <dgm:pt modelId="{66E3F971-F1F8-BE41-8323-68DA3D03DF4E}" type="pres">
      <dgm:prSet presAssocID="{F9ACC9B6-D48D-B34E-8C7C-D3A9C3EB20B8}" presName="Name9" presStyleLbl="parChTrans1D2" presStyleIdx="1" presStyleCnt="4"/>
      <dgm:spPr/>
    </dgm:pt>
    <dgm:pt modelId="{BEC113B1-3C26-E643-AA8D-384BFD4175BB}" type="pres">
      <dgm:prSet presAssocID="{F9ACC9B6-D48D-B34E-8C7C-D3A9C3EB20B8}" presName="connTx" presStyleLbl="parChTrans1D2" presStyleIdx="1" presStyleCnt="4"/>
      <dgm:spPr/>
    </dgm:pt>
    <dgm:pt modelId="{78621A80-BD4B-024B-90E4-671EF9B02108}" type="pres">
      <dgm:prSet presAssocID="{9D1F00F5-777F-8244-852C-A8844C3875B5}" presName="node" presStyleLbl="node1" presStyleIdx="1" presStyleCnt="4">
        <dgm:presLayoutVars>
          <dgm:bulletEnabled val="1"/>
        </dgm:presLayoutVars>
      </dgm:prSet>
      <dgm:spPr/>
    </dgm:pt>
    <dgm:pt modelId="{7FF1334B-61F0-174B-A572-84EC9B6C6461}" type="pres">
      <dgm:prSet presAssocID="{FA4AAAA5-51CF-6645-B37A-2EE66AA7E2F7}" presName="Name9" presStyleLbl="parChTrans1D2" presStyleIdx="2" presStyleCnt="4"/>
      <dgm:spPr/>
    </dgm:pt>
    <dgm:pt modelId="{4B0AE7EE-FE70-FC4A-A16E-7DA84418BB72}" type="pres">
      <dgm:prSet presAssocID="{FA4AAAA5-51CF-6645-B37A-2EE66AA7E2F7}" presName="connTx" presStyleLbl="parChTrans1D2" presStyleIdx="2" presStyleCnt="4"/>
      <dgm:spPr/>
    </dgm:pt>
    <dgm:pt modelId="{573AD1F1-2C9D-C240-BD4D-F9EA65F59E53}" type="pres">
      <dgm:prSet presAssocID="{C11F92A2-A426-F544-BCF3-9010A026EEAE}" presName="node" presStyleLbl="node1" presStyleIdx="2" presStyleCnt="4">
        <dgm:presLayoutVars>
          <dgm:bulletEnabled val="1"/>
        </dgm:presLayoutVars>
      </dgm:prSet>
      <dgm:spPr/>
    </dgm:pt>
    <dgm:pt modelId="{89F2C56A-CFAE-3742-8C51-590FF7D493C7}" type="pres">
      <dgm:prSet presAssocID="{E2C9DD4E-D283-0D48-ACA9-6E2CCFBBC722}" presName="Name9" presStyleLbl="parChTrans1D2" presStyleIdx="3" presStyleCnt="4"/>
      <dgm:spPr/>
    </dgm:pt>
    <dgm:pt modelId="{DFFF844A-6ABD-5543-977C-030EDBF066D8}" type="pres">
      <dgm:prSet presAssocID="{E2C9DD4E-D283-0D48-ACA9-6E2CCFBBC722}" presName="connTx" presStyleLbl="parChTrans1D2" presStyleIdx="3" presStyleCnt="4"/>
      <dgm:spPr/>
    </dgm:pt>
    <dgm:pt modelId="{B05ADDB3-1B76-AF41-9032-5365781C4ABD}" type="pres">
      <dgm:prSet presAssocID="{7615676E-0BF0-2D47-AB6F-9C1D3221F283}" presName="node" presStyleLbl="node1" presStyleIdx="3" presStyleCnt="4">
        <dgm:presLayoutVars>
          <dgm:bulletEnabled val="1"/>
        </dgm:presLayoutVars>
      </dgm:prSet>
      <dgm:spPr/>
    </dgm:pt>
  </dgm:ptLst>
  <dgm:cxnLst>
    <dgm:cxn modelId="{D7170107-0E0B-A346-9C0A-79F2A2CCB31E}" type="presOf" srcId="{C11F92A2-A426-F544-BCF3-9010A026EEAE}" destId="{573AD1F1-2C9D-C240-BD4D-F9EA65F59E53}" srcOrd="0" destOrd="0" presId="urn:microsoft.com/office/officeart/2005/8/layout/radial1"/>
    <dgm:cxn modelId="{27A72F0A-1EAF-364D-8892-B12F0D203E04}" type="presOf" srcId="{A3A14E65-B52A-5E4C-927B-84297EB9EE71}" destId="{BF849B43-B7DA-4B4F-9CDB-C5EA8516FA05}" srcOrd="1" destOrd="0" presId="urn:microsoft.com/office/officeart/2005/8/layout/radial1"/>
    <dgm:cxn modelId="{78683B0C-6DF2-E54A-A405-3B4963A2F1BF}" type="presOf" srcId="{FA4AAAA5-51CF-6645-B37A-2EE66AA7E2F7}" destId="{7FF1334B-61F0-174B-A572-84EC9B6C6461}" srcOrd="0" destOrd="0" presId="urn:microsoft.com/office/officeart/2005/8/layout/radial1"/>
    <dgm:cxn modelId="{A2E06610-60E7-DC4B-8842-44C8A59928BA}" type="presOf" srcId="{E2C9DD4E-D283-0D48-ACA9-6E2CCFBBC722}" destId="{DFFF844A-6ABD-5543-977C-030EDBF066D8}" srcOrd="1" destOrd="0" presId="urn:microsoft.com/office/officeart/2005/8/layout/radial1"/>
    <dgm:cxn modelId="{E4148121-3AD3-6545-B523-DD33E3136C5A}" type="presOf" srcId="{9D1F00F5-777F-8244-852C-A8844C3875B5}" destId="{78621A80-BD4B-024B-90E4-671EF9B02108}" srcOrd="0" destOrd="0" presId="urn:microsoft.com/office/officeart/2005/8/layout/radial1"/>
    <dgm:cxn modelId="{45D5DB31-0897-CD48-BA38-68231B515A1B}" type="presOf" srcId="{6F179DFB-AA55-8042-8FE2-7EE1771AD4FD}" destId="{AF463202-D822-A64E-9A40-FDB7605350D0}" srcOrd="0" destOrd="0" presId="urn:microsoft.com/office/officeart/2005/8/layout/radial1"/>
    <dgm:cxn modelId="{47537D37-6AD2-E94F-BF90-F8E5D9630965}" srcId="{16B01CFB-14F2-1A41-B402-8435DBACF5F3}" destId="{7615676E-0BF0-2D47-AB6F-9C1D3221F283}" srcOrd="3" destOrd="0" parTransId="{E2C9DD4E-D283-0D48-ACA9-6E2CCFBBC722}" sibTransId="{E9DAABCC-3690-F849-9F6A-779C7EB6DB2A}"/>
    <dgm:cxn modelId="{4BB22538-50FF-D448-905D-EAB960C6C412}" type="presOf" srcId="{E2C9DD4E-D283-0D48-ACA9-6E2CCFBBC722}" destId="{89F2C56A-CFAE-3742-8C51-590FF7D493C7}" srcOrd="0" destOrd="0" presId="urn:microsoft.com/office/officeart/2005/8/layout/radial1"/>
    <dgm:cxn modelId="{5E8FC062-A343-D248-8174-15BDBE7CC84C}" srcId="{16B01CFB-14F2-1A41-B402-8435DBACF5F3}" destId="{38F9CC9D-833A-4345-BF35-90B979700F33}" srcOrd="0" destOrd="0" parTransId="{A3A14E65-B52A-5E4C-927B-84297EB9EE71}" sibTransId="{B93B35B5-192C-D24E-A28A-6533450A9BDF}"/>
    <dgm:cxn modelId="{AB7A3749-9E0A-FD45-A0D2-62D038CF7CBE}" srcId="{16B01CFB-14F2-1A41-B402-8435DBACF5F3}" destId="{9D1F00F5-777F-8244-852C-A8844C3875B5}" srcOrd="1" destOrd="0" parTransId="{F9ACC9B6-D48D-B34E-8C7C-D3A9C3EB20B8}" sibTransId="{10A5793D-21BF-DB45-89BF-DE8BE9967B11}"/>
    <dgm:cxn modelId="{0C005C51-7A96-8C40-A734-380383D71FC9}" type="presOf" srcId="{7615676E-0BF0-2D47-AB6F-9C1D3221F283}" destId="{B05ADDB3-1B76-AF41-9032-5365781C4ABD}" srcOrd="0" destOrd="0" presId="urn:microsoft.com/office/officeart/2005/8/layout/radial1"/>
    <dgm:cxn modelId="{1954E18E-D699-DA4E-AB08-583D89A2D177}" type="presOf" srcId="{FA4AAAA5-51CF-6645-B37A-2EE66AA7E2F7}" destId="{4B0AE7EE-FE70-FC4A-A16E-7DA84418BB72}" srcOrd="1" destOrd="0" presId="urn:microsoft.com/office/officeart/2005/8/layout/radial1"/>
    <dgm:cxn modelId="{600C3EA7-F28B-874F-A717-05E48C9CD621}" type="presOf" srcId="{38F9CC9D-833A-4345-BF35-90B979700F33}" destId="{07A7FCB1-4232-1247-9382-AB3A04887B57}" srcOrd="0" destOrd="0" presId="urn:microsoft.com/office/officeart/2005/8/layout/radial1"/>
    <dgm:cxn modelId="{3838F1B4-1202-BC4C-AC7E-99D44944AC65}" type="presOf" srcId="{16B01CFB-14F2-1A41-B402-8435DBACF5F3}" destId="{7DE290F4-2975-6E43-8F34-0F539E622963}" srcOrd="0" destOrd="0" presId="urn:microsoft.com/office/officeart/2005/8/layout/radial1"/>
    <dgm:cxn modelId="{44DF7FB9-CDD4-DE48-A2DF-A6092DD3CD70}" type="presOf" srcId="{F9ACC9B6-D48D-B34E-8C7C-D3A9C3EB20B8}" destId="{BEC113B1-3C26-E643-AA8D-384BFD4175BB}" srcOrd="1" destOrd="0" presId="urn:microsoft.com/office/officeart/2005/8/layout/radial1"/>
    <dgm:cxn modelId="{FEFEFFC1-4AE6-2A4C-9BEF-9F25BE11A507}" type="presOf" srcId="{F9ACC9B6-D48D-B34E-8C7C-D3A9C3EB20B8}" destId="{66E3F971-F1F8-BE41-8323-68DA3D03DF4E}" srcOrd="0" destOrd="0" presId="urn:microsoft.com/office/officeart/2005/8/layout/radial1"/>
    <dgm:cxn modelId="{1B7B8DE1-871D-7B4C-BB6F-3C06C1BACA53}" type="presOf" srcId="{A3A14E65-B52A-5E4C-927B-84297EB9EE71}" destId="{635B92B6-86B3-7B49-9751-C7FDEE3AF6A1}" srcOrd="0" destOrd="0" presId="urn:microsoft.com/office/officeart/2005/8/layout/radial1"/>
    <dgm:cxn modelId="{0A2B4FF7-F337-FC46-940E-62CB40BDFE84}" srcId="{6F179DFB-AA55-8042-8FE2-7EE1771AD4FD}" destId="{16B01CFB-14F2-1A41-B402-8435DBACF5F3}" srcOrd="0" destOrd="0" parTransId="{DDA20FA5-018F-9C4B-AB85-D34F3AA5053F}" sibTransId="{85034915-3C33-064E-946F-56F6DEBAF017}"/>
    <dgm:cxn modelId="{F49390FE-A136-F84E-A685-5B36762AFE2B}" srcId="{16B01CFB-14F2-1A41-B402-8435DBACF5F3}" destId="{C11F92A2-A426-F544-BCF3-9010A026EEAE}" srcOrd="2" destOrd="0" parTransId="{FA4AAAA5-51CF-6645-B37A-2EE66AA7E2F7}" sibTransId="{158B9DAA-628D-C24B-B8CC-624F18FD27C6}"/>
    <dgm:cxn modelId="{C3A5DB36-7328-8E48-8493-E82AFE89A85B}" type="presParOf" srcId="{AF463202-D822-A64E-9A40-FDB7605350D0}" destId="{7DE290F4-2975-6E43-8F34-0F539E622963}" srcOrd="0" destOrd="0" presId="urn:microsoft.com/office/officeart/2005/8/layout/radial1"/>
    <dgm:cxn modelId="{E7434F86-C128-4744-A7D1-0632832211F6}" type="presParOf" srcId="{AF463202-D822-A64E-9A40-FDB7605350D0}" destId="{635B92B6-86B3-7B49-9751-C7FDEE3AF6A1}" srcOrd="1" destOrd="0" presId="urn:microsoft.com/office/officeart/2005/8/layout/radial1"/>
    <dgm:cxn modelId="{EF1D0033-7BD9-4348-BF1C-D7F892950973}" type="presParOf" srcId="{635B92B6-86B3-7B49-9751-C7FDEE3AF6A1}" destId="{BF849B43-B7DA-4B4F-9CDB-C5EA8516FA05}" srcOrd="0" destOrd="0" presId="urn:microsoft.com/office/officeart/2005/8/layout/radial1"/>
    <dgm:cxn modelId="{68851166-32A1-B842-BDBE-6DF097545BF0}" type="presParOf" srcId="{AF463202-D822-A64E-9A40-FDB7605350D0}" destId="{07A7FCB1-4232-1247-9382-AB3A04887B57}" srcOrd="2" destOrd="0" presId="urn:microsoft.com/office/officeart/2005/8/layout/radial1"/>
    <dgm:cxn modelId="{CBA5CBF2-EDD9-4846-AA38-5597CE2082A1}" type="presParOf" srcId="{AF463202-D822-A64E-9A40-FDB7605350D0}" destId="{66E3F971-F1F8-BE41-8323-68DA3D03DF4E}" srcOrd="3" destOrd="0" presId="urn:microsoft.com/office/officeart/2005/8/layout/radial1"/>
    <dgm:cxn modelId="{19290CD6-02B8-3D41-87A0-2042EF903B4E}" type="presParOf" srcId="{66E3F971-F1F8-BE41-8323-68DA3D03DF4E}" destId="{BEC113B1-3C26-E643-AA8D-384BFD4175BB}" srcOrd="0" destOrd="0" presId="urn:microsoft.com/office/officeart/2005/8/layout/radial1"/>
    <dgm:cxn modelId="{D1CE1B8A-9C5A-D647-9377-0753683C539D}" type="presParOf" srcId="{AF463202-D822-A64E-9A40-FDB7605350D0}" destId="{78621A80-BD4B-024B-90E4-671EF9B02108}" srcOrd="4" destOrd="0" presId="urn:microsoft.com/office/officeart/2005/8/layout/radial1"/>
    <dgm:cxn modelId="{17BE4160-A71A-A745-A9B9-E939933BA18A}" type="presParOf" srcId="{AF463202-D822-A64E-9A40-FDB7605350D0}" destId="{7FF1334B-61F0-174B-A572-84EC9B6C6461}" srcOrd="5" destOrd="0" presId="urn:microsoft.com/office/officeart/2005/8/layout/radial1"/>
    <dgm:cxn modelId="{2FBBEF65-C089-8F4E-BE53-E109CB84373A}" type="presParOf" srcId="{7FF1334B-61F0-174B-A572-84EC9B6C6461}" destId="{4B0AE7EE-FE70-FC4A-A16E-7DA84418BB72}" srcOrd="0" destOrd="0" presId="urn:microsoft.com/office/officeart/2005/8/layout/radial1"/>
    <dgm:cxn modelId="{F7F9A9D3-051C-FF46-A4EF-F867B83FFD2A}" type="presParOf" srcId="{AF463202-D822-A64E-9A40-FDB7605350D0}" destId="{573AD1F1-2C9D-C240-BD4D-F9EA65F59E53}" srcOrd="6" destOrd="0" presId="urn:microsoft.com/office/officeart/2005/8/layout/radial1"/>
    <dgm:cxn modelId="{CCE52025-BF22-CE4C-8933-710F2E625423}" type="presParOf" srcId="{AF463202-D822-A64E-9A40-FDB7605350D0}" destId="{89F2C56A-CFAE-3742-8C51-590FF7D493C7}" srcOrd="7" destOrd="0" presId="urn:microsoft.com/office/officeart/2005/8/layout/radial1"/>
    <dgm:cxn modelId="{DD4353CF-58D8-4B40-8412-862EB7BC7569}" type="presParOf" srcId="{89F2C56A-CFAE-3742-8C51-590FF7D493C7}" destId="{DFFF844A-6ABD-5543-977C-030EDBF066D8}" srcOrd="0" destOrd="0" presId="urn:microsoft.com/office/officeart/2005/8/layout/radial1"/>
    <dgm:cxn modelId="{FBD6F92B-ED43-C44B-B2A6-AA8F0ADF1C21}" type="presParOf" srcId="{AF463202-D822-A64E-9A40-FDB7605350D0}" destId="{B05ADDB3-1B76-AF41-9032-5365781C4ABD}"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E290F4-2975-6E43-8F34-0F539E622963}">
      <dsp:nvSpPr>
        <dsp:cNvPr id="0" name=""/>
        <dsp:cNvSpPr/>
      </dsp:nvSpPr>
      <dsp:spPr>
        <a:xfrm>
          <a:off x="1386701" y="999065"/>
          <a:ext cx="760058" cy="760058"/>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3269</a:t>
          </a:r>
        </a:p>
      </dsp:txBody>
      <dsp:txXfrm>
        <a:off x="1498009" y="1110373"/>
        <a:ext cx="537442" cy="537442"/>
      </dsp:txXfrm>
    </dsp:sp>
    <dsp:sp modelId="{635B92B6-86B3-7B49-9751-C7FDEE3AF6A1}">
      <dsp:nvSpPr>
        <dsp:cNvPr id="0" name=""/>
        <dsp:cNvSpPr/>
      </dsp:nvSpPr>
      <dsp:spPr>
        <a:xfrm rot="16200000">
          <a:off x="1652145" y="865121"/>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61001" y="878751"/>
        <a:ext cx="11458" cy="11458"/>
      </dsp:txXfrm>
    </dsp:sp>
    <dsp:sp modelId="{07A7FCB1-4232-1247-9382-AB3A04887B57}">
      <dsp:nvSpPr>
        <dsp:cNvPr id="0" name=""/>
        <dsp:cNvSpPr/>
      </dsp:nvSpPr>
      <dsp:spPr>
        <a:xfrm>
          <a:off x="1386701" y="9836"/>
          <a:ext cx="760058" cy="760058"/>
        </a:xfrm>
        <a:prstGeom prst="ellipse">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a:t>SIS</a:t>
          </a:r>
          <a:endParaRPr lang="en-US" sz="1000" b="1" kern="1200"/>
        </a:p>
      </dsp:txBody>
      <dsp:txXfrm>
        <a:off x="1498009" y="121144"/>
        <a:ext cx="537442" cy="537442"/>
      </dsp:txXfrm>
    </dsp:sp>
    <dsp:sp modelId="{66E3F971-F1F8-BE41-8323-68DA3D03DF4E}">
      <dsp:nvSpPr>
        <dsp:cNvPr id="0" name=""/>
        <dsp:cNvSpPr/>
      </dsp:nvSpPr>
      <dsp:spPr>
        <a:xfrm>
          <a:off x="2146760" y="1359735"/>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255616" y="1373365"/>
        <a:ext cx="11458" cy="11458"/>
      </dsp:txXfrm>
    </dsp:sp>
    <dsp:sp modelId="{78621A80-BD4B-024B-90E4-671EF9B02108}">
      <dsp:nvSpPr>
        <dsp:cNvPr id="0" name=""/>
        <dsp:cNvSpPr/>
      </dsp:nvSpPr>
      <dsp:spPr>
        <a:xfrm>
          <a:off x="2375930" y="999065"/>
          <a:ext cx="760058" cy="760058"/>
        </a:xfrm>
        <a:prstGeom prst="ellipse">
          <a:avLst/>
        </a:prstGeom>
        <a:solidFill>
          <a:schemeClr val="accent4">
            <a:hueOff val="-1216724"/>
            <a:satOff val="4058"/>
            <a:lumOff val="640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a:t>Food</a:t>
          </a:r>
          <a:endParaRPr lang="en-US" sz="1000" b="1" kern="1200"/>
        </a:p>
      </dsp:txBody>
      <dsp:txXfrm>
        <a:off x="2487238" y="1110373"/>
        <a:ext cx="537442" cy="537442"/>
      </dsp:txXfrm>
    </dsp:sp>
    <dsp:sp modelId="{7FF1334B-61F0-174B-A572-84EC9B6C6461}">
      <dsp:nvSpPr>
        <dsp:cNvPr id="0" name=""/>
        <dsp:cNvSpPr/>
      </dsp:nvSpPr>
      <dsp:spPr>
        <a:xfrm rot="5400000">
          <a:off x="1652145" y="1854350"/>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61001" y="1867980"/>
        <a:ext cx="11458" cy="11458"/>
      </dsp:txXfrm>
    </dsp:sp>
    <dsp:sp modelId="{573AD1F1-2C9D-C240-BD4D-F9EA65F59E53}">
      <dsp:nvSpPr>
        <dsp:cNvPr id="0" name=""/>
        <dsp:cNvSpPr/>
      </dsp:nvSpPr>
      <dsp:spPr>
        <a:xfrm>
          <a:off x="1386701" y="1988294"/>
          <a:ext cx="760058" cy="760058"/>
        </a:xfrm>
        <a:prstGeom prst="ellipse">
          <a:avLst/>
        </a:prstGeom>
        <a:solidFill>
          <a:schemeClr val="accent4">
            <a:hueOff val="-2433449"/>
            <a:satOff val="8116"/>
            <a:lumOff val="1281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US" sz="1050" b="1" kern="1200" err="1"/>
            <a:t>MiLearn</a:t>
          </a:r>
          <a:endParaRPr lang="en-US" sz="1000" b="1" kern="1200"/>
        </a:p>
      </dsp:txBody>
      <dsp:txXfrm>
        <a:off x="1498009" y="2099602"/>
        <a:ext cx="537442" cy="537442"/>
      </dsp:txXfrm>
    </dsp:sp>
    <dsp:sp modelId="{89F2C56A-CFAE-3742-8C51-590FF7D493C7}">
      <dsp:nvSpPr>
        <dsp:cNvPr id="0" name=""/>
        <dsp:cNvSpPr/>
      </dsp:nvSpPr>
      <dsp:spPr>
        <a:xfrm rot="10800000">
          <a:off x="1157531" y="1359735"/>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266387" y="1373365"/>
        <a:ext cx="11458" cy="11458"/>
      </dsp:txXfrm>
    </dsp:sp>
    <dsp:sp modelId="{B05ADDB3-1B76-AF41-9032-5365781C4ABD}">
      <dsp:nvSpPr>
        <dsp:cNvPr id="0" name=""/>
        <dsp:cNvSpPr/>
      </dsp:nvSpPr>
      <dsp:spPr>
        <a:xfrm>
          <a:off x="397472" y="999065"/>
          <a:ext cx="760058" cy="760058"/>
        </a:xfrm>
        <a:prstGeom prst="ellipse">
          <a:avLst/>
        </a:prstGeom>
        <a:solidFill>
          <a:schemeClr val="accent4">
            <a:hueOff val="-3650173"/>
            <a:satOff val="12174"/>
            <a:lumOff val="1921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b="1" kern="1200">
              <a:latin typeface="Arial Narrow" panose="020B0606020202030204" pitchFamily="34" charset="0"/>
            </a:rPr>
            <a:t>Dashboards</a:t>
          </a:r>
          <a:endParaRPr lang="en-US" sz="700" b="1" kern="1200">
            <a:latin typeface="Arial Narrow" panose="020B0606020202030204" pitchFamily="34" charset="0"/>
          </a:endParaRPr>
        </a:p>
      </dsp:txBody>
      <dsp:txXfrm>
        <a:off x="508780" y="1110373"/>
        <a:ext cx="537442" cy="537442"/>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B9F403-5BCE-6D45-B660-8EF79F7AA9DD}" type="datetimeFigureOut">
              <a:rPr lang="en-US" smtClean="0"/>
              <a:t>11/21/2019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620338-DD2A-934B-A688-D942AE0F81F5}" type="slidenum">
              <a:rPr lang="en-US" smtClean="0"/>
              <a:t>‹#›</a:t>
            </a:fld>
            <a:endParaRPr lang="en-US"/>
          </a:p>
        </p:txBody>
      </p:sp>
    </p:spTree>
    <p:extLst>
      <p:ext uri="{BB962C8B-B14F-4D97-AF65-F5344CB8AC3E}">
        <p14:creationId xmlns:p14="http://schemas.microsoft.com/office/powerpoint/2010/main" val="10534971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DF8D8C-2030-4050-912D-33F6B5BB1B9B}" type="slidenum">
              <a:rPr lang="en-US" smtClean="0"/>
              <a:t>1</a:t>
            </a:fld>
            <a:endParaRPr lang="en-US"/>
          </a:p>
        </p:txBody>
      </p:sp>
    </p:spTree>
    <p:extLst>
      <p:ext uri="{BB962C8B-B14F-4D97-AF65-F5344CB8AC3E}">
        <p14:creationId xmlns:p14="http://schemas.microsoft.com/office/powerpoint/2010/main" val="4030027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4" name="Google Shape;584;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585" name="Google Shape;585;p4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25</a:t>
            </a:fld>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3" name="Google Shape;593;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sz="1200">
                <a:solidFill>
                  <a:schemeClr val="dk1"/>
                </a:solidFill>
                <a:latin typeface="Arial"/>
                <a:ea typeface="Arial"/>
                <a:cs typeface="Arial"/>
                <a:sym typeface="Arial"/>
              </a:rPr>
              <a:t>Remind people about the video from the hubs that shows the great benefit of a student walking into a new school and being able to immediately receive services based on their history. While districts can look this up one by one in the MSDS, they first have to enroll them and then look up the UIC to get the history. This automates it, making it possible for an enrollment person to see at their fingertips that this student is going to need meals on day one! This is HUGE. </a:t>
            </a:r>
            <a:endParaRPr/>
          </a:p>
        </p:txBody>
      </p:sp>
      <p:sp>
        <p:nvSpPr>
          <p:cNvPr id="594" name="Google Shape;594;p4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26</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2" name="Google Shape;602;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603" name="Google Shape;603;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27</a:t>
            </a:fld>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0"/>
        <p:cNvGrpSpPr/>
        <p:nvPr/>
      </p:nvGrpSpPr>
      <p:grpSpPr>
        <a:xfrm>
          <a:off x="0" y="0"/>
          <a:ext cx="0" cy="0"/>
          <a:chOff x="0" y="0"/>
          <a:chExt cx="0" cy="0"/>
        </a:xfrm>
      </p:grpSpPr>
      <p:sp>
        <p:nvSpPr>
          <p:cNvPr id="621" name="Google Shape;621;p5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2" name="Google Shape;622;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Google Shape;628;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9" name="Google Shape;629;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36" name="Google Shape;636;p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7" name="Google Shape;637;p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32</a:t>
            </a:fld>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p:cNvGrpSpPr/>
        <p:nvPr/>
      </p:nvGrpSpPr>
      <p:grpSpPr>
        <a:xfrm>
          <a:off x="0" y="0"/>
          <a:ext cx="0" cy="0"/>
          <a:chOff x="0" y="0"/>
          <a:chExt cx="0" cy="0"/>
        </a:xfrm>
      </p:grpSpPr>
      <p:sp>
        <p:nvSpPr>
          <p:cNvPr id="642" name="Google Shape;642;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3" name="Google Shape;643;p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4" name="Google Shape;644;p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33</a:t>
            </a:fld>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Google Shape;650;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1" name="Google Shape;651;p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2" name="Google Shape;652;p5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34</a:t>
            </a:fld>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DF8D8C-2030-4050-912D-33F6B5BB1B9B}" type="slidenum">
              <a:rPr lang="en-US" smtClean="0"/>
              <a:t>35</a:t>
            </a:fld>
            <a:endParaRPr lang="en-US"/>
          </a:p>
        </p:txBody>
      </p:sp>
    </p:spTree>
    <p:extLst>
      <p:ext uri="{BB962C8B-B14F-4D97-AF65-F5344CB8AC3E}">
        <p14:creationId xmlns:p14="http://schemas.microsoft.com/office/powerpoint/2010/main" val="3936119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620338-DD2A-934B-A688-D942AE0F81F5}" type="slidenum">
              <a:rPr lang="en-US" smtClean="0"/>
              <a:t>3</a:t>
            </a:fld>
            <a:endParaRPr lang="en-US"/>
          </a:p>
        </p:txBody>
      </p:sp>
    </p:spTree>
    <p:extLst>
      <p:ext uri="{BB962C8B-B14F-4D97-AF65-F5344CB8AC3E}">
        <p14:creationId xmlns:p14="http://schemas.microsoft.com/office/powerpoint/2010/main" val="3493608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DF8D8C-2030-4050-912D-33F6B5BB1B9B}" type="slidenum">
              <a:rPr lang="en-US" smtClean="0"/>
              <a:t>5</a:t>
            </a:fld>
            <a:endParaRPr lang="en-US"/>
          </a:p>
        </p:txBody>
      </p:sp>
    </p:spTree>
    <p:extLst>
      <p:ext uri="{BB962C8B-B14F-4D97-AF65-F5344CB8AC3E}">
        <p14:creationId xmlns:p14="http://schemas.microsoft.com/office/powerpoint/2010/main" val="1517968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DF8D8C-2030-4050-912D-33F6B5BB1B9B}" type="slidenum">
              <a:rPr lang="en-US" smtClean="0"/>
              <a:t>9</a:t>
            </a:fld>
            <a:endParaRPr lang="en-US"/>
          </a:p>
        </p:txBody>
      </p:sp>
    </p:spTree>
    <p:extLst>
      <p:ext uri="{BB962C8B-B14F-4D97-AF65-F5344CB8AC3E}">
        <p14:creationId xmlns:p14="http://schemas.microsoft.com/office/powerpoint/2010/main" val="3239210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0" name="Google Shape;350;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7" name="Google Shape;277;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94254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2"/>
        <p:cNvGrpSpPr/>
        <p:nvPr/>
      </p:nvGrpSpPr>
      <p:grpSpPr>
        <a:xfrm>
          <a:off x="0" y="0"/>
          <a:ext cx="0" cy="0"/>
          <a:chOff x="0" y="0"/>
          <a:chExt cx="0" cy="0"/>
        </a:xfrm>
      </p:grpSpPr>
      <p:sp>
        <p:nvSpPr>
          <p:cNvPr id="553" name="Google Shape;553;p4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4" name="Google Shape;554;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1" name="Google Shape;561;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562" name="Google Shape;562;p4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23</a:t>
            </a:fld>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8" name="Google Shape;568;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569" name="Google Shape;569;p4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24</a:t>
            </a:fld>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E7E6DB8-5222-44B6-9A72-40191CF6FC0F}" type="datetime1">
              <a:rPr lang="en-US" smtClean="0"/>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9FF9C6F8-3784-4E26-8986-445E18EEECCC}" type="datetime1">
              <a:rPr lang="en-US" smtClean="0"/>
              <a:t>11/21/2019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BD0D3B9-3669-4C28-9DAA-6FA45990EE98}" type="datetime1">
              <a:rPr lang="en-US" smtClean="0"/>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587F97C-49D3-4A5A-A02F-8D04AE7DAD0C}" type="datetime1">
              <a:rPr lang="en-US" smtClean="0"/>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4621FA-9A31-4D22-9F16-92F3B60B66CE}" type="datetime1">
              <a:rPr lang="en-US" smtClean="0"/>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CD505A-1E24-4C0C-98E4-5F48DFB3939B}" type="datetime1">
              <a:rPr lang="en-US" smtClean="0"/>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CB9CDC0-8334-46F6-88B6-B1C23E3CBFDD}" type="datetime1">
              <a:rPr lang="en-US" smtClean="0"/>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300A092-D887-4EEF-9D04-0518FD8A3784}" type="datetime1">
              <a:rPr lang="en-US" smtClean="0"/>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0F55B7-5EF3-40C1-B16A-E4104571CC2C}" type="datetime1">
              <a:rPr lang="en-US" smtClean="0"/>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41852"/>
            <a:ext cx="9144000" cy="1257717"/>
          </a:xfrm>
          <a:prstGeom prst="rect">
            <a:avLst/>
          </a:prstGeom>
        </p:spPr>
      </p:pic>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3013049" y="5641849"/>
            <a:ext cx="9178953" cy="1244654"/>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6" y="6089904"/>
            <a:ext cx="1669553" cy="731520"/>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55916" y="5914397"/>
            <a:ext cx="914400" cy="914400"/>
          </a:xfrm>
          <a:prstGeom prst="rect">
            <a:avLst/>
          </a:prstGeom>
        </p:spPr>
      </p:pic>
      <p:sp>
        <p:nvSpPr>
          <p:cNvPr id="2" name="Title 1"/>
          <p:cNvSpPr>
            <a:spLocks noGrp="1"/>
          </p:cNvSpPr>
          <p:nvPr>
            <p:ph type="ctrTitle"/>
          </p:nvPr>
        </p:nvSpPr>
        <p:spPr>
          <a:xfrm>
            <a:off x="640080" y="1122363"/>
            <a:ext cx="10917936" cy="2387600"/>
          </a:xfrm>
        </p:spPr>
        <p:txBody>
          <a:bodyPr anchor="b"/>
          <a:lstStyle>
            <a:lvl1pPr algn="ctr">
              <a:defRPr sz="6000">
                <a:solidFill>
                  <a:srgbClr val="067EBD"/>
                </a:solidFill>
              </a:defRPr>
            </a:lvl1pPr>
          </a:lstStyle>
          <a:p>
            <a:r>
              <a:rPr lang="en-US"/>
              <a:t>Click to edit Master title style</a:t>
            </a:r>
          </a:p>
        </p:txBody>
      </p:sp>
      <p:sp>
        <p:nvSpPr>
          <p:cNvPr id="3" name="Subtitle 2"/>
          <p:cNvSpPr>
            <a:spLocks noGrp="1"/>
          </p:cNvSpPr>
          <p:nvPr>
            <p:ph type="subTitle" idx="1"/>
          </p:nvPr>
        </p:nvSpPr>
        <p:spPr>
          <a:xfrm>
            <a:off x="640080" y="3602038"/>
            <a:ext cx="10917936"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Tree>
    <p:extLst>
      <p:ext uri="{BB962C8B-B14F-4D97-AF65-F5344CB8AC3E}">
        <p14:creationId xmlns:p14="http://schemas.microsoft.com/office/powerpoint/2010/main" val="22098809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a:t>Click to edit Master title style</a:t>
            </a:r>
          </a:p>
        </p:txBody>
      </p:sp>
      <p:sp>
        <p:nvSpPr>
          <p:cNvPr id="3" name="Text Placeholder 2"/>
          <p:cNvSpPr>
            <a:spLocks noGrp="1"/>
          </p:cNvSpPr>
          <p:nvPr>
            <p:ph idx="1" hasCustomPrompt="1"/>
          </p:nvPr>
        </p:nvSpPr>
        <p:spPr>
          <a:xfrm>
            <a:off x="838200" y="1280163"/>
            <a:ext cx="10515600" cy="4896803"/>
          </a:xfrm>
          <a:prstGeom prst="rect">
            <a:avLst/>
          </a:prstGeom>
        </p:spPr>
        <p:txBody>
          <a:bodyPr vert="horz" lIns="91440" tIns="45720" rIns="91440" bIns="45720" rtlCol="0">
            <a:normAutofit/>
          </a:bodyPr>
          <a:lstStyle>
            <a:lvl1pPr>
              <a:defRPr sz="2800"/>
            </a:lvl1pPr>
            <a:lvl2pPr marL="914377" indent="-457189">
              <a:buFont typeface="Courier New" panose="02070309020205020404" pitchFamily="49" charset="0"/>
              <a:buChar char="o"/>
              <a:defRPr sz="2400"/>
            </a:lvl2pPr>
            <a:lvl3pPr marL="1257269" indent="-342891">
              <a:buFont typeface="Arial" panose="020B0604020202020204" pitchFamily="34" charset="0"/>
              <a:buChar char="•"/>
              <a:defRPr sz="2000"/>
            </a:lvl3pPr>
          </a:lstStyle>
          <a:p>
            <a:pPr lvl="0"/>
            <a:r>
              <a:rPr lang="en-US"/>
              <a:t>Click to edit Master text styles</a:t>
            </a:r>
          </a:p>
          <a:p>
            <a:pPr lvl="1"/>
            <a:r>
              <a:rPr lang="en-US"/>
              <a:t>Second level</a:t>
            </a:r>
          </a:p>
          <a:p>
            <a:pPr lvl="2"/>
            <a:r>
              <a:rPr lang="en-US"/>
              <a:t>Third level</a:t>
            </a:r>
          </a:p>
        </p:txBody>
      </p:sp>
      <p:sp>
        <p:nvSpPr>
          <p:cNvPr id="4" name="Slide Number Placeholder 3"/>
          <p:cNvSpPr>
            <a:spLocks noGrp="1"/>
          </p:cNvSpPr>
          <p:nvPr>
            <p:ph type="sldNum" sz="quarter" idx="10"/>
          </p:nvPr>
        </p:nvSpPr>
        <p:spPr>
          <a:xfrm>
            <a:off x="11603738" y="6355705"/>
            <a:ext cx="435863" cy="365125"/>
          </a:xfrm>
        </p:spPr>
        <p:txBody>
          <a:bodyPr/>
          <a:lstStyle>
            <a:lvl1pPr algn="ctr">
              <a:defRPr b="0"/>
            </a:lvl1pPr>
          </a:lstStyle>
          <a:p>
            <a:pPr>
              <a:defRPr/>
            </a:pPr>
            <a:fld id="{B71038AC-B710-4B8B-BF3B-94AC1F5C79FE}" type="slidenum">
              <a:rPr lang="en-US" smtClean="0">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320481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987CC15-D7FE-4C89-97F7-6556FE072B54}" type="datetime1">
              <a:rPr lang="en-US" smtClean="0"/>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89"/>
        <p:cNvGrpSpPr/>
        <p:nvPr/>
      </p:nvGrpSpPr>
      <p:grpSpPr>
        <a:xfrm>
          <a:off x="0" y="0"/>
          <a:ext cx="0" cy="0"/>
          <a:chOff x="0" y="0"/>
          <a:chExt cx="0" cy="0"/>
        </a:xfrm>
      </p:grpSpPr>
      <p:sp>
        <p:nvSpPr>
          <p:cNvPr id="90" name="Google Shape;90;p61"/>
          <p:cNvSpPr txBox="1">
            <a:spLocks noGrp="1"/>
          </p:cNvSpPr>
          <p:nvPr>
            <p:ph type="title"/>
          </p:nvPr>
        </p:nvSpPr>
        <p:spPr>
          <a:xfrm>
            <a:off x="677335" y="2700867"/>
            <a:ext cx="8596668" cy="182658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000"/>
              <a:buFont typeface="Trebuchet MS"/>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61"/>
          <p:cNvSpPr txBox="1">
            <a:spLocks noGrp="1"/>
          </p:cNvSpPr>
          <p:nvPr>
            <p:ph type="body" idx="1"/>
          </p:nvPr>
        </p:nvSpPr>
        <p:spPr>
          <a:xfrm>
            <a:off x="677335" y="4527448"/>
            <a:ext cx="8596668" cy="860400"/>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600"/>
              <a:buNone/>
              <a:defRPr sz="20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92" name="Google Shape;92;p6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3" name="Google Shape;93;p6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6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7983842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95"/>
        <p:cNvGrpSpPr/>
        <p:nvPr/>
      </p:nvGrpSpPr>
      <p:grpSpPr>
        <a:xfrm>
          <a:off x="0" y="0"/>
          <a:ext cx="0" cy="0"/>
          <a:chOff x="0" y="0"/>
          <a:chExt cx="0" cy="0"/>
        </a:xfrm>
      </p:grpSpPr>
      <p:sp>
        <p:nvSpPr>
          <p:cNvPr id="96" name="Google Shape;96;p62"/>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62"/>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98" name="Google Shape;98;p6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6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6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102911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Slide">
    <p:spTree>
      <p:nvGrpSpPr>
        <p:cNvPr id="1" name="Shape 101"/>
        <p:cNvGrpSpPr/>
        <p:nvPr/>
      </p:nvGrpSpPr>
      <p:grpSpPr>
        <a:xfrm>
          <a:off x="0" y="0"/>
          <a:ext cx="0" cy="0"/>
          <a:chOff x="0" y="0"/>
          <a:chExt cx="0" cy="0"/>
        </a:xfrm>
      </p:grpSpPr>
      <p:grpSp>
        <p:nvGrpSpPr>
          <p:cNvPr id="102" name="Google Shape;102;p63"/>
          <p:cNvGrpSpPr/>
          <p:nvPr/>
        </p:nvGrpSpPr>
        <p:grpSpPr>
          <a:xfrm>
            <a:off x="0" y="-8467"/>
            <a:ext cx="12192000" cy="6866467"/>
            <a:chOff x="0" y="-8467"/>
            <a:chExt cx="12192000" cy="6866467"/>
          </a:xfrm>
        </p:grpSpPr>
        <p:sp>
          <p:nvSpPr>
            <p:cNvPr id="103" name="Google Shape;103;p63"/>
            <p:cNvSpPr/>
            <p:nvPr/>
          </p:nvSpPr>
          <p:spPr>
            <a:xfrm>
              <a:off x="0" y="-7862"/>
              <a:ext cx="863600" cy="5698067"/>
            </a:xfrm>
            <a:custGeom>
              <a:avLst/>
              <a:gdLst/>
              <a:ahLst/>
              <a:cxnLst/>
              <a:rect l="l" t="t" r="r" b="b"/>
              <a:pathLst>
                <a:path w="863600" h="5698067" extrusionOk="0">
                  <a:moveTo>
                    <a:pt x="0" y="8467"/>
                  </a:moveTo>
                  <a:lnTo>
                    <a:pt x="863600" y="0"/>
                  </a:lnTo>
                  <a:lnTo>
                    <a:pt x="863600" y="16934"/>
                  </a:lnTo>
                  <a:lnTo>
                    <a:pt x="0" y="5698067"/>
                  </a:lnTo>
                  <a:lnTo>
                    <a:pt x="0" y="8467"/>
                  </a:lnTo>
                  <a:close/>
                </a:path>
              </a:pathLst>
            </a:custGeom>
            <a:solidFill>
              <a:schemeClr val="accent1">
                <a:alpha val="69803"/>
              </a:schemeClr>
            </a:solidFill>
            <a:ln>
              <a:noFill/>
            </a:ln>
          </p:spPr>
        </p:sp>
        <p:cxnSp>
          <p:nvCxnSpPr>
            <p:cNvPr id="104" name="Google Shape;104;p63"/>
            <p:cNvCxnSpPr/>
            <p:nvPr/>
          </p:nvCxnSpPr>
          <p:spPr>
            <a:xfrm>
              <a:off x="9371012" y="0"/>
              <a:ext cx="1219200" cy="6858000"/>
            </a:xfrm>
            <a:prstGeom prst="straightConnector1">
              <a:avLst/>
            </a:prstGeom>
            <a:noFill/>
            <a:ln w="9525" cap="flat" cmpd="sng">
              <a:solidFill>
                <a:schemeClr val="accent1">
                  <a:alpha val="69803"/>
                </a:schemeClr>
              </a:solidFill>
              <a:prstDash val="solid"/>
              <a:round/>
              <a:headEnd type="none" w="sm" len="sm"/>
              <a:tailEnd type="none" w="sm" len="sm"/>
            </a:ln>
          </p:spPr>
        </p:cxnSp>
        <p:cxnSp>
          <p:nvCxnSpPr>
            <p:cNvPr id="105" name="Google Shape;105;p63"/>
            <p:cNvCxnSpPr/>
            <p:nvPr/>
          </p:nvCxnSpPr>
          <p:spPr>
            <a:xfrm flipH="1">
              <a:off x="7425267" y="3681413"/>
              <a:ext cx="4763558" cy="3176587"/>
            </a:xfrm>
            <a:prstGeom prst="straightConnector1">
              <a:avLst/>
            </a:prstGeom>
            <a:noFill/>
            <a:ln w="9525" cap="flat" cmpd="sng">
              <a:solidFill>
                <a:schemeClr val="accent1">
                  <a:alpha val="69803"/>
                </a:schemeClr>
              </a:solidFill>
              <a:prstDash val="solid"/>
              <a:round/>
              <a:headEnd type="none" w="sm" len="sm"/>
              <a:tailEnd type="none" w="sm" len="sm"/>
            </a:ln>
          </p:spPr>
        </p:cxnSp>
        <p:sp>
          <p:nvSpPr>
            <p:cNvPr id="106" name="Google Shape;106;p63"/>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35686"/>
              </a:schemeClr>
            </a:solidFill>
            <a:ln>
              <a:noFill/>
            </a:ln>
          </p:spPr>
        </p:sp>
        <p:sp>
          <p:nvSpPr>
            <p:cNvPr id="107" name="Google Shape;107;p63"/>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08" name="Google Shape;108;p63"/>
            <p:cNvSpPr/>
            <p:nvPr/>
          </p:nvSpPr>
          <p:spPr>
            <a:xfrm>
              <a:off x="8932333" y="3048000"/>
              <a:ext cx="3259667" cy="3810000"/>
            </a:xfrm>
            <a:prstGeom prst="triangle">
              <a:avLst>
                <a:gd name="adj" fmla="val 100000"/>
              </a:avLst>
            </a:prstGeom>
            <a:solidFill>
              <a:srgbClr val="16B0E3">
                <a:alpha val="65882"/>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63"/>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16B0E3">
                <a:alpha val="49803"/>
              </a:srgbClr>
            </a:solidFill>
            <a:ln>
              <a:noFill/>
            </a:ln>
          </p:spPr>
        </p:sp>
        <p:sp>
          <p:nvSpPr>
            <p:cNvPr id="110" name="Google Shape;110;p63"/>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chemeClr val="accent2">
                <a:alpha val="69803"/>
              </a:schemeClr>
            </a:solidFill>
            <a:ln>
              <a:noFill/>
            </a:ln>
          </p:spPr>
        </p:sp>
        <p:sp>
          <p:nvSpPr>
            <p:cNvPr id="111" name="Google Shape;111;p63"/>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rgbClr val="226292">
                <a:alpha val="80000"/>
              </a:srgbClr>
            </a:solidFill>
            <a:ln>
              <a:noFill/>
            </a:ln>
          </p:spPr>
        </p:sp>
        <p:sp>
          <p:nvSpPr>
            <p:cNvPr id="112" name="Google Shape;112;p63"/>
            <p:cNvSpPr/>
            <p:nvPr/>
          </p:nvSpPr>
          <p:spPr>
            <a:xfrm>
              <a:off x="10371666" y="3589867"/>
              <a:ext cx="1817159" cy="3268133"/>
            </a:xfrm>
            <a:prstGeom prst="triangle">
              <a:avLst>
                <a:gd name="adj" fmla="val 100000"/>
              </a:avLst>
            </a:prstGeom>
            <a:solidFill>
              <a:srgbClr val="16B0E3">
                <a:alpha val="65882"/>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3" name="Google Shape;113;p63"/>
          <p:cNvSpPr txBox="1">
            <a:spLocks noGrp="1"/>
          </p:cNvSpPr>
          <p:nvPr>
            <p:ph type="ctrTitle"/>
          </p:nvPr>
        </p:nvSpPr>
        <p:spPr>
          <a:xfrm>
            <a:off x="1507067" y="2404534"/>
            <a:ext cx="7766936" cy="1646302"/>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Clr>
                <a:schemeClr val="accent1"/>
              </a:buClr>
              <a:buSzPts val="5400"/>
              <a:buFont typeface="Trebuchet MS"/>
              <a:buNone/>
              <a:defRPr sz="540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63"/>
          <p:cNvSpPr txBox="1">
            <a:spLocks noGrp="1"/>
          </p:cNvSpPr>
          <p:nvPr>
            <p:ph type="subTitle" idx="1"/>
          </p:nvPr>
        </p:nvSpPr>
        <p:spPr>
          <a:xfrm>
            <a:off x="1507067" y="4050833"/>
            <a:ext cx="7766936" cy="1096899"/>
          </a:xfrm>
          <a:prstGeom prst="rect">
            <a:avLst/>
          </a:prstGeom>
          <a:noFill/>
          <a:ln>
            <a:noFill/>
          </a:ln>
        </p:spPr>
        <p:txBody>
          <a:bodyPr spcFirstLastPara="1" wrap="square" lIns="91425" tIns="45700" rIns="91425" bIns="45700" anchor="t" anchorCtr="0">
            <a:normAutofit/>
          </a:bodyPr>
          <a:lstStyle>
            <a:lvl1pPr lvl="0" algn="r">
              <a:spcBef>
                <a:spcPts val="1000"/>
              </a:spcBef>
              <a:spcAft>
                <a:spcPts val="0"/>
              </a:spcAft>
              <a:buSzPts val="1440"/>
              <a:buNone/>
              <a:defRPr>
                <a:solidFill>
                  <a:srgbClr val="7F7F7F"/>
                </a:solidFill>
              </a:defRPr>
            </a:lvl1pPr>
            <a:lvl2pPr lvl="1" algn="ctr">
              <a:spcBef>
                <a:spcPts val="1000"/>
              </a:spcBef>
              <a:spcAft>
                <a:spcPts val="0"/>
              </a:spcAft>
              <a:buSzPts val="1280"/>
              <a:buNone/>
              <a:defRPr>
                <a:solidFill>
                  <a:srgbClr val="888888"/>
                </a:solidFill>
              </a:defRPr>
            </a:lvl2pPr>
            <a:lvl3pPr lvl="2" algn="ctr">
              <a:spcBef>
                <a:spcPts val="1000"/>
              </a:spcBef>
              <a:spcAft>
                <a:spcPts val="0"/>
              </a:spcAft>
              <a:buSzPts val="1120"/>
              <a:buNone/>
              <a:defRPr>
                <a:solidFill>
                  <a:srgbClr val="888888"/>
                </a:solidFill>
              </a:defRPr>
            </a:lvl3pPr>
            <a:lvl4pPr lvl="3" algn="ctr">
              <a:spcBef>
                <a:spcPts val="1000"/>
              </a:spcBef>
              <a:spcAft>
                <a:spcPts val="0"/>
              </a:spcAft>
              <a:buSzPts val="960"/>
              <a:buNone/>
              <a:defRPr>
                <a:solidFill>
                  <a:srgbClr val="888888"/>
                </a:solidFill>
              </a:defRPr>
            </a:lvl4pPr>
            <a:lvl5pPr lvl="4" algn="ctr">
              <a:spcBef>
                <a:spcPts val="1000"/>
              </a:spcBef>
              <a:spcAft>
                <a:spcPts val="0"/>
              </a:spcAft>
              <a:buSzPts val="960"/>
              <a:buNone/>
              <a:defRPr>
                <a:solidFill>
                  <a:srgbClr val="888888"/>
                </a:solidFill>
              </a:defRPr>
            </a:lvl5pPr>
            <a:lvl6pPr lvl="5" algn="ctr">
              <a:spcBef>
                <a:spcPts val="1000"/>
              </a:spcBef>
              <a:spcAft>
                <a:spcPts val="0"/>
              </a:spcAft>
              <a:buSzPts val="960"/>
              <a:buNone/>
              <a:defRPr>
                <a:solidFill>
                  <a:srgbClr val="888888"/>
                </a:solidFill>
              </a:defRPr>
            </a:lvl6pPr>
            <a:lvl7pPr lvl="6" algn="ctr">
              <a:spcBef>
                <a:spcPts val="1000"/>
              </a:spcBef>
              <a:spcAft>
                <a:spcPts val="0"/>
              </a:spcAft>
              <a:buSzPts val="960"/>
              <a:buNone/>
              <a:defRPr>
                <a:solidFill>
                  <a:srgbClr val="888888"/>
                </a:solidFill>
              </a:defRPr>
            </a:lvl7pPr>
            <a:lvl8pPr lvl="7" algn="ctr">
              <a:spcBef>
                <a:spcPts val="1000"/>
              </a:spcBef>
              <a:spcAft>
                <a:spcPts val="0"/>
              </a:spcAft>
              <a:buSzPts val="960"/>
              <a:buNone/>
              <a:defRPr>
                <a:solidFill>
                  <a:srgbClr val="888888"/>
                </a:solidFill>
              </a:defRPr>
            </a:lvl8pPr>
            <a:lvl9pPr lvl="8" algn="ctr">
              <a:spcBef>
                <a:spcPts val="1000"/>
              </a:spcBef>
              <a:spcAft>
                <a:spcPts val="0"/>
              </a:spcAft>
              <a:buSzPts val="960"/>
              <a:buNone/>
              <a:defRPr>
                <a:solidFill>
                  <a:srgbClr val="888888"/>
                </a:solidFill>
              </a:defRPr>
            </a:lvl9pPr>
          </a:lstStyle>
          <a:p>
            <a:endParaRPr/>
          </a:p>
        </p:txBody>
      </p:sp>
      <p:sp>
        <p:nvSpPr>
          <p:cNvPr id="115" name="Google Shape;115;p6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6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7" name="Google Shape;117;p6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3265176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8"/>
        <p:cNvGrpSpPr/>
        <p:nvPr/>
      </p:nvGrpSpPr>
      <p:grpSpPr>
        <a:xfrm>
          <a:off x="0" y="0"/>
          <a:ext cx="0" cy="0"/>
          <a:chOff x="0" y="0"/>
          <a:chExt cx="0" cy="0"/>
        </a:xfrm>
      </p:grpSpPr>
      <p:sp>
        <p:nvSpPr>
          <p:cNvPr id="119" name="Google Shape;119;p64"/>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6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6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9951920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122"/>
        <p:cNvGrpSpPr/>
        <p:nvPr/>
      </p:nvGrpSpPr>
      <p:grpSpPr>
        <a:xfrm>
          <a:off x="0" y="0"/>
          <a:ext cx="0" cy="0"/>
          <a:chOff x="0" y="0"/>
          <a:chExt cx="0" cy="0"/>
        </a:xfrm>
      </p:grpSpPr>
      <p:sp>
        <p:nvSpPr>
          <p:cNvPr id="123" name="Google Shape;123;p65"/>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4" name="Google Shape;124;p65"/>
          <p:cNvSpPr txBox="1">
            <a:spLocks noGrp="1"/>
          </p:cNvSpPr>
          <p:nvPr>
            <p:ph type="body" idx="1"/>
          </p:nvPr>
        </p:nvSpPr>
        <p:spPr>
          <a:xfrm>
            <a:off x="675745" y="2160983"/>
            <a:ext cx="4185623"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125" name="Google Shape;125;p65"/>
          <p:cNvSpPr txBox="1">
            <a:spLocks noGrp="1"/>
          </p:cNvSpPr>
          <p:nvPr>
            <p:ph type="body" idx="2"/>
          </p:nvPr>
        </p:nvSpPr>
        <p:spPr>
          <a:xfrm>
            <a:off x="675745" y="2737245"/>
            <a:ext cx="4185623"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26" name="Google Shape;126;p65"/>
          <p:cNvSpPr txBox="1">
            <a:spLocks noGrp="1"/>
          </p:cNvSpPr>
          <p:nvPr>
            <p:ph type="body" idx="3"/>
          </p:nvPr>
        </p:nvSpPr>
        <p:spPr>
          <a:xfrm>
            <a:off x="5088383" y="2160983"/>
            <a:ext cx="4185618"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127" name="Google Shape;127;p65"/>
          <p:cNvSpPr txBox="1">
            <a:spLocks noGrp="1"/>
          </p:cNvSpPr>
          <p:nvPr>
            <p:ph type="body" idx="4"/>
          </p:nvPr>
        </p:nvSpPr>
        <p:spPr>
          <a:xfrm>
            <a:off x="5088384" y="2737245"/>
            <a:ext cx="4185617"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28" name="Google Shape;128;p65"/>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9" name="Google Shape;129;p6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0" name="Google Shape;130;p6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3319482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31"/>
        <p:cNvGrpSpPr/>
        <p:nvPr/>
      </p:nvGrpSpPr>
      <p:grpSpPr>
        <a:xfrm>
          <a:off x="0" y="0"/>
          <a:ext cx="0" cy="0"/>
          <a:chOff x="0" y="0"/>
          <a:chExt cx="0" cy="0"/>
        </a:xfrm>
      </p:grpSpPr>
      <p:sp>
        <p:nvSpPr>
          <p:cNvPr id="132" name="Google Shape;132;p66"/>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66"/>
          <p:cNvSpPr txBox="1">
            <a:spLocks noGrp="1"/>
          </p:cNvSpPr>
          <p:nvPr>
            <p:ph type="body" idx="1"/>
          </p:nvPr>
        </p:nvSpPr>
        <p:spPr>
          <a:xfrm>
            <a:off x="677334" y="2160589"/>
            <a:ext cx="4184035" cy="3880772"/>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34" name="Google Shape;134;p66"/>
          <p:cNvSpPr txBox="1">
            <a:spLocks noGrp="1"/>
          </p:cNvSpPr>
          <p:nvPr>
            <p:ph type="body" idx="2"/>
          </p:nvPr>
        </p:nvSpPr>
        <p:spPr>
          <a:xfrm>
            <a:off x="5089970" y="2160589"/>
            <a:ext cx="4184034"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35" name="Google Shape;135;p66"/>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6" name="Google Shape;136;p66"/>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7" name="Google Shape;137;p66"/>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49620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138"/>
        <p:cNvGrpSpPr/>
        <p:nvPr/>
      </p:nvGrpSpPr>
      <p:grpSpPr>
        <a:xfrm>
          <a:off x="0" y="0"/>
          <a:ext cx="0" cy="0"/>
          <a:chOff x="0" y="0"/>
          <a:chExt cx="0" cy="0"/>
        </a:xfrm>
      </p:grpSpPr>
      <p:sp>
        <p:nvSpPr>
          <p:cNvPr id="139" name="Google Shape;139;p67"/>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0" name="Google Shape;140;p67"/>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1" name="Google Shape;141;p6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2" name="Google Shape;142;p6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5667374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143"/>
        <p:cNvGrpSpPr/>
        <p:nvPr/>
      </p:nvGrpSpPr>
      <p:grpSpPr>
        <a:xfrm>
          <a:off x="0" y="0"/>
          <a:ext cx="0" cy="0"/>
          <a:chOff x="0" y="0"/>
          <a:chExt cx="0" cy="0"/>
        </a:xfrm>
      </p:grpSpPr>
      <p:sp>
        <p:nvSpPr>
          <p:cNvPr id="144" name="Google Shape;144;p68"/>
          <p:cNvSpPr txBox="1">
            <a:spLocks noGrp="1"/>
          </p:cNvSpPr>
          <p:nvPr>
            <p:ph type="title"/>
          </p:nvPr>
        </p:nvSpPr>
        <p:spPr>
          <a:xfrm>
            <a:off x="677334" y="1498604"/>
            <a:ext cx="3854528" cy="1278466"/>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000"/>
              <a:buFont typeface="Trebuchet MS"/>
              <a:buNone/>
              <a:defRPr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5" name="Google Shape;145;p68"/>
          <p:cNvSpPr txBox="1">
            <a:spLocks noGrp="1"/>
          </p:cNvSpPr>
          <p:nvPr>
            <p:ph type="body" idx="1"/>
          </p:nvPr>
        </p:nvSpPr>
        <p:spPr>
          <a:xfrm>
            <a:off x="4760461" y="514924"/>
            <a:ext cx="4513541" cy="552643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46" name="Google Shape;146;p68"/>
          <p:cNvSpPr txBox="1">
            <a:spLocks noGrp="1"/>
          </p:cNvSpPr>
          <p:nvPr>
            <p:ph type="body" idx="2"/>
          </p:nvPr>
        </p:nvSpPr>
        <p:spPr>
          <a:xfrm>
            <a:off x="677334" y="2777069"/>
            <a:ext cx="3854528" cy="258444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1120"/>
              <a:buNone/>
              <a:defRPr sz="1400"/>
            </a:lvl2pPr>
            <a:lvl3pPr marL="1371600" lvl="2" indent="-228600" algn="l">
              <a:spcBef>
                <a:spcPts val="1000"/>
              </a:spcBef>
              <a:spcAft>
                <a:spcPts val="0"/>
              </a:spcAft>
              <a:buSzPts val="960"/>
              <a:buNone/>
              <a:defRPr sz="1200"/>
            </a:lvl3pPr>
            <a:lvl4pPr marL="1828800" lvl="3" indent="-228600" algn="l">
              <a:spcBef>
                <a:spcPts val="1000"/>
              </a:spcBef>
              <a:spcAft>
                <a:spcPts val="0"/>
              </a:spcAft>
              <a:buSzPts val="800"/>
              <a:buNone/>
              <a:defRPr sz="1000"/>
            </a:lvl4pPr>
            <a:lvl5pPr marL="2286000" lvl="4" indent="-228600" algn="l">
              <a:spcBef>
                <a:spcPts val="1000"/>
              </a:spcBef>
              <a:spcAft>
                <a:spcPts val="0"/>
              </a:spcAft>
              <a:buSzPts val="800"/>
              <a:buNone/>
              <a:defRPr sz="1000"/>
            </a:lvl5pPr>
            <a:lvl6pPr marL="2743200" lvl="5" indent="-228600" algn="l">
              <a:spcBef>
                <a:spcPts val="1000"/>
              </a:spcBef>
              <a:spcAft>
                <a:spcPts val="0"/>
              </a:spcAft>
              <a:buSzPts val="800"/>
              <a:buNone/>
              <a:defRPr sz="1000"/>
            </a:lvl6pPr>
            <a:lvl7pPr marL="3200400" lvl="6" indent="-228600" algn="l">
              <a:spcBef>
                <a:spcPts val="1000"/>
              </a:spcBef>
              <a:spcAft>
                <a:spcPts val="0"/>
              </a:spcAft>
              <a:buSzPts val="800"/>
              <a:buNone/>
              <a:defRPr sz="1000"/>
            </a:lvl7pPr>
            <a:lvl8pPr marL="3657600" lvl="7" indent="-228600" algn="l">
              <a:spcBef>
                <a:spcPts val="1000"/>
              </a:spcBef>
              <a:spcAft>
                <a:spcPts val="0"/>
              </a:spcAft>
              <a:buSzPts val="800"/>
              <a:buNone/>
              <a:defRPr sz="1000"/>
            </a:lvl8pPr>
            <a:lvl9pPr marL="4114800" lvl="8" indent="-228600" algn="l">
              <a:spcBef>
                <a:spcPts val="1000"/>
              </a:spcBef>
              <a:spcAft>
                <a:spcPts val="0"/>
              </a:spcAft>
              <a:buSzPts val="800"/>
              <a:buNone/>
              <a:defRPr sz="1000"/>
            </a:lvl9pPr>
          </a:lstStyle>
          <a:p>
            <a:endParaRPr/>
          </a:p>
        </p:txBody>
      </p:sp>
      <p:sp>
        <p:nvSpPr>
          <p:cNvPr id="147" name="Google Shape;147;p68"/>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8" name="Google Shape;148;p68"/>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9" name="Google Shape;149;p68"/>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2088328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150"/>
        <p:cNvGrpSpPr/>
        <p:nvPr/>
      </p:nvGrpSpPr>
      <p:grpSpPr>
        <a:xfrm>
          <a:off x="0" y="0"/>
          <a:ext cx="0" cy="0"/>
          <a:chOff x="0" y="0"/>
          <a:chExt cx="0" cy="0"/>
        </a:xfrm>
      </p:grpSpPr>
      <p:sp>
        <p:nvSpPr>
          <p:cNvPr id="151" name="Google Shape;151;p69"/>
          <p:cNvSpPr txBox="1">
            <a:spLocks noGrp="1"/>
          </p:cNvSpPr>
          <p:nvPr>
            <p:ph type="title"/>
          </p:nvPr>
        </p:nvSpPr>
        <p:spPr>
          <a:xfrm>
            <a:off x="677334" y="4800600"/>
            <a:ext cx="8596667"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400"/>
              <a:buFont typeface="Trebuchet MS"/>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2" name="Google Shape;152;p69"/>
          <p:cNvSpPr>
            <a:spLocks noGrp="1"/>
          </p:cNvSpPr>
          <p:nvPr>
            <p:ph type="pic" idx="2"/>
          </p:nvPr>
        </p:nvSpPr>
        <p:spPr>
          <a:xfrm>
            <a:off x="677334" y="609600"/>
            <a:ext cx="8596668" cy="3845718"/>
          </a:xfrm>
          <a:prstGeom prst="rect">
            <a:avLst/>
          </a:prstGeom>
          <a:noFill/>
          <a:ln>
            <a:noFill/>
          </a:ln>
        </p:spPr>
        <p:txBody>
          <a:bodyPr spcFirstLastPara="1" wrap="square" lIns="91425" tIns="45700" rIns="91425" bIns="45700" anchor="t" anchorCtr="0">
            <a:normAutofit/>
          </a:bodyPr>
          <a:lstStyle>
            <a:lvl1pPr marR="0" lvl="0" algn="ctr"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1pPr>
            <a:lvl2pPr marR="0" lvl="1"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2pPr>
            <a:lvl3pPr marR="0" lvl="2"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3pPr>
            <a:lvl4pPr marR="0" lvl="3"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4pPr>
            <a:lvl5pPr marR="0" lvl="4"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5pPr>
            <a:lvl6pPr marR="0" lvl="5"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6pPr>
            <a:lvl7pPr marR="0" lvl="6"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7pPr>
            <a:lvl8pPr marR="0" lvl="7"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8pPr>
            <a:lvl9pPr marR="0" lvl="8"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9pPr>
          </a:lstStyle>
          <a:p>
            <a:endParaRPr/>
          </a:p>
        </p:txBody>
      </p:sp>
      <p:sp>
        <p:nvSpPr>
          <p:cNvPr id="153" name="Google Shape;153;p69"/>
          <p:cNvSpPr txBox="1">
            <a:spLocks noGrp="1"/>
          </p:cNvSpPr>
          <p:nvPr>
            <p:ph type="body" idx="1"/>
          </p:nvPr>
        </p:nvSpPr>
        <p:spPr>
          <a:xfrm>
            <a:off x="677334" y="5367338"/>
            <a:ext cx="8596667" cy="67402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960"/>
              <a:buNone/>
              <a:defRPr sz="12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154" name="Google Shape;154;p69"/>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5" name="Google Shape;155;p69"/>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56" name="Google Shape;156;p69"/>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8816348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157"/>
        <p:cNvGrpSpPr/>
        <p:nvPr/>
      </p:nvGrpSpPr>
      <p:grpSpPr>
        <a:xfrm>
          <a:off x="0" y="0"/>
          <a:ext cx="0" cy="0"/>
          <a:chOff x="0" y="0"/>
          <a:chExt cx="0" cy="0"/>
        </a:xfrm>
      </p:grpSpPr>
      <p:sp>
        <p:nvSpPr>
          <p:cNvPr id="158" name="Google Shape;158;p70"/>
          <p:cNvSpPr txBox="1">
            <a:spLocks noGrp="1"/>
          </p:cNvSpPr>
          <p:nvPr>
            <p:ph type="title"/>
          </p:nvPr>
        </p:nvSpPr>
        <p:spPr>
          <a:xfrm>
            <a:off x="677335" y="609600"/>
            <a:ext cx="8596668" cy="3403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9" name="Google Shape;159;p70"/>
          <p:cNvSpPr txBox="1">
            <a:spLocks noGrp="1"/>
          </p:cNvSpPr>
          <p:nvPr>
            <p:ph type="body" idx="1"/>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60" name="Google Shape;160;p70"/>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1" name="Google Shape;161;p70"/>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2" name="Google Shape;162;p70"/>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05150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B706D1E-E350-4110-8B0C-EF406862CB66}" type="datetime1">
              <a:rPr lang="en-US" smtClean="0"/>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163"/>
        <p:cNvGrpSpPr/>
        <p:nvPr/>
      </p:nvGrpSpPr>
      <p:grpSpPr>
        <a:xfrm>
          <a:off x="0" y="0"/>
          <a:ext cx="0" cy="0"/>
          <a:chOff x="0" y="0"/>
          <a:chExt cx="0" cy="0"/>
        </a:xfrm>
      </p:grpSpPr>
      <p:sp>
        <p:nvSpPr>
          <p:cNvPr id="164" name="Google Shape;164;p71"/>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5" name="Google Shape;165;p71"/>
          <p:cNvSpPr txBox="1">
            <a:spLocks noGrp="1"/>
          </p:cNvSpPr>
          <p:nvPr>
            <p:ph type="body" idx="1"/>
          </p:nvPr>
        </p:nvSpPr>
        <p:spPr>
          <a:xfrm>
            <a:off x="1366139" y="3632200"/>
            <a:ext cx="7224524" cy="381000"/>
          </a:xfrm>
          <a:prstGeom prst="rect">
            <a:avLst/>
          </a:prstGeom>
          <a:noFill/>
          <a:ln>
            <a:noFill/>
          </a:ln>
        </p:spPr>
        <p:txBody>
          <a:bodyPr spcFirstLastPara="1" wrap="square" lIns="91425" tIns="45700" rIns="91425" bIns="45700" anchor="ctr" anchorCtr="0">
            <a:noAutofit/>
          </a:bodyPr>
          <a:lstStyle>
            <a:lvl1pPr marL="457200" lvl="0" indent="-228600" algn="l">
              <a:spcBef>
                <a:spcPts val="1000"/>
              </a:spcBef>
              <a:spcAft>
                <a:spcPts val="0"/>
              </a:spcAft>
              <a:buSzPts val="1280"/>
              <a:buFont typeface="Trebuchet MS"/>
              <a:buNone/>
              <a:defRPr sz="1600">
                <a:solidFill>
                  <a:srgbClr val="7F7F7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66" name="Google Shape;166;p71"/>
          <p:cNvSpPr txBox="1">
            <a:spLocks noGrp="1"/>
          </p:cNvSpPr>
          <p:nvPr>
            <p:ph type="body" idx="2"/>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67" name="Google Shape;167;p7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7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9" name="Google Shape;169;p7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70" name="Google Shape;170;p71"/>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8000" b="0" i="0" u="none" strike="noStrike" cap="none">
                <a:solidFill>
                  <a:srgbClr val="9EDFF5"/>
                </a:solidFill>
                <a:latin typeface="Arial"/>
                <a:ea typeface="Arial"/>
                <a:cs typeface="Arial"/>
                <a:sym typeface="Arial"/>
              </a:rPr>
              <a:t>“</a:t>
            </a:r>
            <a:endParaRPr/>
          </a:p>
        </p:txBody>
      </p:sp>
      <p:sp>
        <p:nvSpPr>
          <p:cNvPr id="171" name="Google Shape;171;p71"/>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8000" b="0" i="0" u="none" strike="noStrike" cap="none">
                <a:solidFill>
                  <a:srgbClr val="9EDFF5"/>
                </a:solidFill>
                <a:latin typeface="Arial"/>
                <a:ea typeface="Arial"/>
                <a:cs typeface="Arial"/>
                <a:sym typeface="Arial"/>
              </a:rPr>
              <a:t>”</a:t>
            </a:r>
            <a:endParaRPr/>
          </a:p>
        </p:txBody>
      </p:sp>
    </p:spTree>
    <p:extLst>
      <p:ext uri="{BB962C8B-B14F-4D97-AF65-F5344CB8AC3E}">
        <p14:creationId xmlns:p14="http://schemas.microsoft.com/office/powerpoint/2010/main" val="7914488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72"/>
        <p:cNvGrpSpPr/>
        <p:nvPr/>
      </p:nvGrpSpPr>
      <p:grpSpPr>
        <a:xfrm>
          <a:off x="0" y="0"/>
          <a:ext cx="0" cy="0"/>
          <a:chOff x="0" y="0"/>
          <a:chExt cx="0" cy="0"/>
        </a:xfrm>
      </p:grpSpPr>
      <p:sp>
        <p:nvSpPr>
          <p:cNvPr id="173" name="Google Shape;173;p72"/>
          <p:cNvSpPr txBox="1">
            <a:spLocks noGrp="1"/>
          </p:cNvSpPr>
          <p:nvPr>
            <p:ph type="title"/>
          </p:nvPr>
        </p:nvSpPr>
        <p:spPr>
          <a:xfrm>
            <a:off x="677335" y="1931988"/>
            <a:ext cx="8596668" cy="259546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4" name="Google Shape;174;p72"/>
          <p:cNvSpPr txBox="1">
            <a:spLocks noGrp="1"/>
          </p:cNvSpPr>
          <p:nvPr>
            <p:ph type="body" idx="1"/>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75" name="Google Shape;175;p7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p7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7" name="Google Shape;177;p7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7603556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Quote Name Card">
  <p:cSld name="Quote Name Card">
    <p:spTree>
      <p:nvGrpSpPr>
        <p:cNvPr id="1" name="Shape 178"/>
        <p:cNvGrpSpPr/>
        <p:nvPr/>
      </p:nvGrpSpPr>
      <p:grpSpPr>
        <a:xfrm>
          <a:off x="0" y="0"/>
          <a:ext cx="0" cy="0"/>
          <a:chOff x="0" y="0"/>
          <a:chExt cx="0" cy="0"/>
        </a:xfrm>
      </p:grpSpPr>
      <p:sp>
        <p:nvSpPr>
          <p:cNvPr id="179" name="Google Shape;179;p73"/>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0" name="Google Shape;180;p73"/>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rgbClr val="3F3F3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81" name="Google Shape;181;p73"/>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82" name="Google Shape;182;p7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3" name="Google Shape;183;p7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4" name="Google Shape;184;p7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85" name="Google Shape;185;p73"/>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8000" b="0" i="0" u="none" strike="noStrike" cap="none">
                <a:solidFill>
                  <a:srgbClr val="9EDFF5"/>
                </a:solidFill>
                <a:latin typeface="Arial"/>
                <a:ea typeface="Arial"/>
                <a:cs typeface="Arial"/>
                <a:sym typeface="Arial"/>
              </a:rPr>
              <a:t>“</a:t>
            </a:r>
            <a:endParaRPr/>
          </a:p>
        </p:txBody>
      </p:sp>
      <p:sp>
        <p:nvSpPr>
          <p:cNvPr id="186" name="Google Shape;186;p73"/>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8000" b="0" i="0" u="none" strike="noStrike" cap="none">
                <a:solidFill>
                  <a:srgbClr val="9EDFF5"/>
                </a:solidFill>
                <a:latin typeface="Arial"/>
                <a:ea typeface="Arial"/>
                <a:cs typeface="Arial"/>
                <a:sym typeface="Arial"/>
              </a:rPr>
              <a:t>”</a:t>
            </a:r>
            <a:endParaRPr/>
          </a:p>
        </p:txBody>
      </p:sp>
    </p:spTree>
    <p:extLst>
      <p:ext uri="{BB962C8B-B14F-4D97-AF65-F5344CB8AC3E}">
        <p14:creationId xmlns:p14="http://schemas.microsoft.com/office/powerpoint/2010/main" val="14668731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rue or False">
  <p:cSld name="True or False">
    <p:spTree>
      <p:nvGrpSpPr>
        <p:cNvPr id="1" name="Shape 187"/>
        <p:cNvGrpSpPr/>
        <p:nvPr/>
      </p:nvGrpSpPr>
      <p:grpSpPr>
        <a:xfrm>
          <a:off x="0" y="0"/>
          <a:ext cx="0" cy="0"/>
          <a:chOff x="0" y="0"/>
          <a:chExt cx="0" cy="0"/>
        </a:xfrm>
      </p:grpSpPr>
      <p:sp>
        <p:nvSpPr>
          <p:cNvPr id="188" name="Google Shape;188;p74"/>
          <p:cNvSpPr txBox="1">
            <a:spLocks noGrp="1"/>
          </p:cNvSpPr>
          <p:nvPr>
            <p:ph type="title"/>
          </p:nvPr>
        </p:nvSpPr>
        <p:spPr>
          <a:xfrm>
            <a:off x="685799" y="609600"/>
            <a:ext cx="8588203"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9" name="Google Shape;189;p74"/>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chemeClr val="accent1"/>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90" name="Google Shape;190;p74"/>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91" name="Google Shape;191;p74"/>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2" name="Google Shape;192;p7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3" name="Google Shape;193;p7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959269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194"/>
        <p:cNvGrpSpPr/>
        <p:nvPr/>
      </p:nvGrpSpPr>
      <p:grpSpPr>
        <a:xfrm>
          <a:off x="0" y="0"/>
          <a:ext cx="0" cy="0"/>
          <a:chOff x="0" y="0"/>
          <a:chExt cx="0" cy="0"/>
        </a:xfrm>
      </p:grpSpPr>
      <p:sp>
        <p:nvSpPr>
          <p:cNvPr id="195" name="Google Shape;195;p75"/>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6" name="Google Shape;196;p75"/>
          <p:cNvSpPr txBox="1">
            <a:spLocks noGrp="1"/>
          </p:cNvSpPr>
          <p:nvPr>
            <p:ph type="body" idx="1"/>
          </p:nvPr>
        </p:nvSpPr>
        <p:spPr>
          <a:xfrm rot="5400000">
            <a:off x="3035282" y="-197358"/>
            <a:ext cx="3880773" cy="8596668"/>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97" name="Google Shape;197;p75"/>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8" name="Google Shape;198;p7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9" name="Google Shape;199;p7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178538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200"/>
        <p:cNvGrpSpPr/>
        <p:nvPr/>
      </p:nvGrpSpPr>
      <p:grpSpPr>
        <a:xfrm>
          <a:off x="0" y="0"/>
          <a:ext cx="0" cy="0"/>
          <a:chOff x="0" y="0"/>
          <a:chExt cx="0" cy="0"/>
        </a:xfrm>
      </p:grpSpPr>
      <p:sp>
        <p:nvSpPr>
          <p:cNvPr id="201" name="Google Shape;201;p76"/>
          <p:cNvSpPr txBox="1">
            <a:spLocks noGrp="1"/>
          </p:cNvSpPr>
          <p:nvPr>
            <p:ph type="title"/>
          </p:nvPr>
        </p:nvSpPr>
        <p:spPr>
          <a:xfrm rot="5400000">
            <a:off x="5994319" y="2582953"/>
            <a:ext cx="5251451" cy="1304743"/>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2" name="Google Shape;202;p76"/>
          <p:cNvSpPr txBox="1">
            <a:spLocks noGrp="1"/>
          </p:cNvSpPr>
          <p:nvPr>
            <p:ph type="body" idx="1"/>
          </p:nvPr>
        </p:nvSpPr>
        <p:spPr>
          <a:xfrm rot="5400000">
            <a:off x="1581685" y="-294750"/>
            <a:ext cx="5251450" cy="7060150"/>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03" name="Google Shape;203;p76"/>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4" name="Google Shape;204;p76"/>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5" name="Google Shape;205;p76"/>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98568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521A187-8A23-465B-9379-E33E680807C6}" type="datetime1">
              <a:rPr lang="en-US" smtClean="0"/>
              <a:t>11/21/2019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549B95-BCEE-497F-B4AA-5A17BDE9DAB1}" type="datetime1">
              <a:rPr lang="en-US" smtClean="0"/>
              <a:t>11/21/2019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55DA5F7-20AB-430E-8501-A79B5C221830}" type="datetime1">
              <a:rPr lang="en-US" smtClean="0"/>
              <a:t>11/21/2019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4C4035-AF87-4456-B385-73BCDFBC1937}" type="datetime1">
              <a:rPr lang="en-US" smtClean="0"/>
              <a:t>11/21/2019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90D8E55-DF5E-4C21-9E57-C1843945ECB3}" type="datetime1">
              <a:rPr lang="en-US" smtClean="0"/>
              <a:t>11/21/2019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82E61C6-6B14-4627-85B5-C2C7E5D871BD}" type="datetime1">
              <a:rPr lang="en-US" smtClean="0"/>
              <a:t>11/21/2019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theme" Target="../theme/theme3.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58128C16-09F5-4AB3-9168-70CEC3538FAC}" type="datetime1">
              <a:rPr lang="en-US" smtClean="0"/>
              <a:t>11/21/2019</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AE2CC9AD-DB6C-CF40-8EB4-0B243A526EB3}" type="slidenum">
              <a:rPr lang="en-US" smtClean="0"/>
              <a:t>‹#›</a:t>
            </a:fld>
            <a:endParaRPr lang="en-US"/>
          </a:p>
        </p:txBody>
      </p:sp>
    </p:spTree>
    <p:extLst>
      <p:ext uri="{BB962C8B-B14F-4D97-AF65-F5344CB8AC3E}">
        <p14:creationId xmlns:p14="http://schemas.microsoft.com/office/powerpoint/2010/main" val="376861228"/>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sldNum="0"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46309"/>
            <a:ext cx="10515600" cy="88696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280163"/>
            <a:ext cx="10515600" cy="489680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p:txBody>
      </p:sp>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5980180"/>
            <a:ext cx="9144000" cy="919389"/>
          </a:xfrm>
          <a:prstGeom prst="rect">
            <a:avLst/>
          </a:prstGeom>
        </p:spPr>
      </p:pic>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flipH="1">
            <a:off x="3013047" y="5980179"/>
            <a:ext cx="9178953" cy="906327"/>
          </a:xfrm>
          <a:prstGeom prst="rect">
            <a:avLst/>
          </a:prstGeom>
        </p:spPr>
      </p:pic>
      <p:sp>
        <p:nvSpPr>
          <p:cNvPr id="4" name="Slide Number Placeholder 3"/>
          <p:cNvSpPr>
            <a:spLocks noGrp="1"/>
          </p:cNvSpPr>
          <p:nvPr>
            <p:ph type="sldNum" sz="quarter" idx="4"/>
          </p:nvPr>
        </p:nvSpPr>
        <p:spPr>
          <a:xfrm>
            <a:off x="9296399" y="6355705"/>
            <a:ext cx="2743200" cy="365125"/>
          </a:xfrm>
          <a:prstGeom prst="rect">
            <a:avLst/>
          </a:prstGeom>
        </p:spPr>
        <p:txBody>
          <a:bodyPr vert="horz" lIns="91440" tIns="45720" rIns="91440" bIns="45720" rtlCol="0" anchor="ctr"/>
          <a:lstStyle>
            <a:lvl1pPr algn="r">
              <a:defRPr sz="1200" b="1">
                <a:solidFill>
                  <a:schemeClr val="bg1"/>
                </a:solidFill>
              </a:defRPr>
            </a:lvl1pPr>
          </a:lstStyle>
          <a:p>
            <a:pPr defTabSz="914377">
              <a:defRPr/>
            </a:pPr>
            <a:fld id="{B71038AC-B710-4B8B-BF3B-94AC1F5C79FE}" type="slidenum">
              <a:rPr lang="en-US" smtClean="0">
                <a:solidFill>
                  <a:prstClr val="white"/>
                </a:solidFill>
              </a:rPr>
              <a:pPr defTabSz="914377">
                <a:defRPr/>
              </a:pPr>
              <a:t>‹#›</a:t>
            </a:fld>
            <a:endParaRPr lang="en-US">
              <a:solidFill>
                <a:prstClr val="white"/>
              </a:solidFill>
            </a:endParaRPr>
          </a:p>
        </p:txBody>
      </p:sp>
    </p:spTree>
    <p:extLst>
      <p:ext uri="{BB962C8B-B14F-4D97-AF65-F5344CB8AC3E}">
        <p14:creationId xmlns:p14="http://schemas.microsoft.com/office/powerpoint/2010/main" val="1737900170"/>
      </p:ext>
    </p:extLst>
  </p:cSld>
  <p:clrMap bg1="lt1" tx1="dk1" bg2="lt2" tx2="dk2" accent1="accent1" accent2="accent2" accent3="accent3" accent4="accent4" accent5="accent5" accent6="accent6" hlink="hlink" folHlink="folHlink"/>
  <p:sldLayoutIdLst>
    <p:sldLayoutId id="2147483697" r:id="rId1"/>
    <p:sldLayoutId id="2147483698" r:id="rId2"/>
  </p:sldLayoutIdLst>
  <p:hf hdr="0" dt="0"/>
  <p:txStyles>
    <p:titleStyle>
      <a:lvl1pPr algn="l" defTabSz="914377" rtl="0" eaLnBrk="1" latinLnBrk="0" hangingPunct="1">
        <a:lnSpc>
          <a:spcPct val="90000"/>
        </a:lnSpc>
        <a:spcBef>
          <a:spcPct val="0"/>
        </a:spcBef>
        <a:buNone/>
        <a:defRPr sz="4400" b="1" i="0" kern="1200">
          <a:solidFill>
            <a:schemeClr val="tx1"/>
          </a:solidFill>
          <a:latin typeface="+mn-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Courier New" panose="02070309020205020404" pitchFamily="49" charset="0"/>
        <a:buChar char="o"/>
        <a:defRPr sz="2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2"/>
        <p:cNvGrpSpPr/>
        <p:nvPr/>
      </p:nvGrpSpPr>
      <p:grpSpPr>
        <a:xfrm>
          <a:off x="0" y="0"/>
          <a:ext cx="0" cy="0"/>
          <a:chOff x="0" y="0"/>
          <a:chExt cx="0" cy="0"/>
        </a:xfrm>
      </p:grpSpPr>
      <p:grpSp>
        <p:nvGrpSpPr>
          <p:cNvPr id="73" name="Google Shape;73;p60"/>
          <p:cNvGrpSpPr/>
          <p:nvPr/>
        </p:nvGrpSpPr>
        <p:grpSpPr>
          <a:xfrm>
            <a:off x="0" y="-8467"/>
            <a:ext cx="12192000" cy="6866467"/>
            <a:chOff x="0" y="-8467"/>
            <a:chExt cx="12192000" cy="6866467"/>
          </a:xfrm>
        </p:grpSpPr>
        <p:cxnSp>
          <p:nvCxnSpPr>
            <p:cNvPr id="74" name="Google Shape;74;p60"/>
            <p:cNvCxnSpPr/>
            <p:nvPr/>
          </p:nvCxnSpPr>
          <p:spPr>
            <a:xfrm>
              <a:off x="9371012" y="0"/>
              <a:ext cx="1219200" cy="6858000"/>
            </a:xfrm>
            <a:prstGeom prst="straightConnector1">
              <a:avLst/>
            </a:prstGeom>
            <a:noFill/>
            <a:ln w="9525" cap="flat" cmpd="sng">
              <a:solidFill>
                <a:schemeClr val="accent1">
                  <a:alpha val="69803"/>
                </a:schemeClr>
              </a:solidFill>
              <a:prstDash val="solid"/>
              <a:round/>
              <a:headEnd type="none" w="sm" len="sm"/>
              <a:tailEnd type="none" w="sm" len="sm"/>
            </a:ln>
          </p:spPr>
        </p:cxnSp>
        <p:cxnSp>
          <p:nvCxnSpPr>
            <p:cNvPr id="75" name="Google Shape;75;p60"/>
            <p:cNvCxnSpPr/>
            <p:nvPr/>
          </p:nvCxnSpPr>
          <p:spPr>
            <a:xfrm flipH="1">
              <a:off x="7425267" y="3681413"/>
              <a:ext cx="4763558" cy="3176587"/>
            </a:xfrm>
            <a:prstGeom prst="straightConnector1">
              <a:avLst/>
            </a:prstGeom>
            <a:noFill/>
            <a:ln w="9525" cap="flat" cmpd="sng">
              <a:solidFill>
                <a:schemeClr val="accent1">
                  <a:alpha val="69803"/>
                </a:schemeClr>
              </a:solidFill>
              <a:prstDash val="solid"/>
              <a:round/>
              <a:headEnd type="none" w="sm" len="sm"/>
              <a:tailEnd type="none" w="sm" len="sm"/>
            </a:ln>
          </p:spPr>
        </p:cxnSp>
        <p:sp>
          <p:nvSpPr>
            <p:cNvPr id="76" name="Google Shape;76;p60"/>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35686"/>
              </a:schemeClr>
            </a:solidFill>
            <a:ln>
              <a:noFill/>
            </a:ln>
          </p:spPr>
        </p:sp>
        <p:sp>
          <p:nvSpPr>
            <p:cNvPr id="77" name="Google Shape;77;p60"/>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78" name="Google Shape;78;p60"/>
            <p:cNvSpPr/>
            <p:nvPr/>
          </p:nvSpPr>
          <p:spPr>
            <a:xfrm>
              <a:off x="8932333" y="3048000"/>
              <a:ext cx="3259667" cy="3810000"/>
            </a:xfrm>
            <a:prstGeom prst="triangle">
              <a:avLst>
                <a:gd name="adj" fmla="val 100000"/>
              </a:avLst>
            </a:prstGeom>
            <a:solidFill>
              <a:srgbClr val="16B0E3">
                <a:alpha val="65882"/>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60"/>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16B0E3">
                <a:alpha val="49803"/>
              </a:srgbClr>
            </a:solidFill>
            <a:ln>
              <a:noFill/>
            </a:ln>
          </p:spPr>
        </p:sp>
        <p:sp>
          <p:nvSpPr>
            <p:cNvPr id="80" name="Google Shape;80;p60"/>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chemeClr val="accent2">
                <a:alpha val="69803"/>
              </a:schemeClr>
            </a:solidFill>
            <a:ln>
              <a:noFill/>
            </a:ln>
          </p:spPr>
        </p:sp>
        <p:sp>
          <p:nvSpPr>
            <p:cNvPr id="81" name="Google Shape;81;p60"/>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rgbClr val="226292">
                <a:alpha val="80000"/>
              </a:srgbClr>
            </a:solidFill>
            <a:ln>
              <a:noFill/>
            </a:ln>
          </p:spPr>
        </p:sp>
        <p:sp>
          <p:nvSpPr>
            <p:cNvPr id="82" name="Google Shape;82;p60"/>
            <p:cNvSpPr/>
            <p:nvPr/>
          </p:nvSpPr>
          <p:spPr>
            <a:xfrm>
              <a:off x="10371666" y="3589867"/>
              <a:ext cx="1817159" cy="3268133"/>
            </a:xfrm>
            <a:prstGeom prst="triangle">
              <a:avLst>
                <a:gd name="adj" fmla="val 100000"/>
              </a:avLst>
            </a:prstGeom>
            <a:solidFill>
              <a:srgbClr val="16B0E3">
                <a:alpha val="65882"/>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60"/>
            <p:cNvSpPr/>
            <p:nvPr/>
          </p:nvSpPr>
          <p:spPr>
            <a:xfrm>
              <a:off x="0" y="4013200"/>
              <a:ext cx="448733" cy="2844800"/>
            </a:xfrm>
            <a:prstGeom prst="triangle">
              <a:avLst>
                <a:gd name="adj" fmla="val 0"/>
              </a:avLst>
            </a:prstGeom>
            <a:solidFill>
              <a:schemeClr val="accent1">
                <a:alpha val="69803"/>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Google Shape;84;p60"/>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marR="0" lvl="0" algn="l" rtl="0">
              <a:spcBef>
                <a:spcPts val="0"/>
              </a:spcBef>
              <a:spcAft>
                <a:spcPts val="0"/>
              </a:spcAft>
              <a:buClr>
                <a:schemeClr val="accent1"/>
              </a:buClr>
              <a:buSzPts val="3600"/>
              <a:buFont typeface="Trebuchet MS"/>
              <a:buNone/>
              <a:defRPr sz="3600" b="0" i="0" u="none" strike="noStrike" cap="none">
                <a:solidFill>
                  <a:schemeClr val="accent1"/>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85" name="Google Shape;85;p60"/>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marR="0" lvl="0" indent="-320040" algn="l" rtl="0">
              <a:spcBef>
                <a:spcPts val="1000"/>
              </a:spcBef>
              <a:spcAft>
                <a:spcPts val="0"/>
              </a:spcAft>
              <a:buClr>
                <a:schemeClr val="accent1"/>
              </a:buClr>
              <a:buSzPts val="1440"/>
              <a:buFont typeface="Noto Sans Symbols"/>
              <a:buChar char="►"/>
              <a:defRPr sz="1800" b="0" i="0" u="none" strike="noStrike" cap="none">
                <a:solidFill>
                  <a:srgbClr val="3F3F3F"/>
                </a:solidFill>
                <a:latin typeface="Trebuchet MS"/>
                <a:ea typeface="Trebuchet MS"/>
                <a:cs typeface="Trebuchet MS"/>
                <a:sym typeface="Trebuchet MS"/>
              </a:defRPr>
            </a:lvl1pPr>
            <a:lvl2pPr marL="914400" marR="0" lvl="1" indent="-309880"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L="1371600" marR="0" lvl="2" indent="-299719"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L="1828800" marR="0" lvl="3"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L="2286000" marR="0" lvl="4"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86" name="Google Shape;86;p60"/>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7" name="Google Shape;87;p60"/>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8" name="Google Shape;88;p60"/>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1pPr>
            <a:lvl2pPr marL="0" marR="0" lvl="1"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2pPr>
            <a:lvl3pPr marL="0" marR="0" lvl="2"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3pPr>
            <a:lvl4pPr marL="0" marR="0" lvl="3"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4pPr>
            <a:lvl5pPr marL="0" marR="0" lvl="4"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5pPr>
            <a:lvl6pPr marL="0" marR="0" lvl="5"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6pPr>
            <a:lvl7pPr marL="0" marR="0" lvl="6"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7pPr>
            <a:lvl8pPr marL="0" marR="0" lvl="7"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8pPr>
            <a:lvl9pPr marL="0" marR="0" lvl="8" indent="0" algn="r" rtl="0">
              <a:lnSpc>
                <a:spcPct val="100000"/>
              </a:lnSpc>
              <a:spcBef>
                <a:spcPts val="0"/>
              </a:spcBef>
              <a:spcAft>
                <a:spcPts val="0"/>
              </a:spcAft>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627180435"/>
      </p:ext>
    </p:extLst>
  </p:cSld>
  <p:clrMap bg1="lt1" tx1="dk1" bg2="dk2" tx2="lt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0.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hyperlink" Target="https://mi.sas.com/" TargetMode="External"/><Relationship Id="rId2" Type="http://schemas.openxmlformats.org/officeDocument/2006/relationships/hyperlink" Target="https://www.midatahub.org/Core/Stories/Permalink/sas-evaas-for-k-12/" TargetMode="Externa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3.xml"/><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1.xml"/><Relationship Id="rId4" Type="http://schemas.openxmlformats.org/officeDocument/2006/relationships/image" Target="../media/image26.jpg"/></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21.xml"/><Relationship Id="rId4" Type="http://schemas.openxmlformats.org/officeDocument/2006/relationships/image" Target="../media/image26.jpg"/></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midatahub.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421" y="1051688"/>
            <a:ext cx="1992890" cy="766496"/>
          </a:xfrm>
          <a:prstGeom prst="rect">
            <a:avLst/>
          </a:prstGeom>
        </p:spPr>
      </p:pic>
      <p:sp>
        <p:nvSpPr>
          <p:cNvPr id="2" name="Title 1"/>
          <p:cNvSpPr>
            <a:spLocks noGrp="1"/>
          </p:cNvSpPr>
          <p:nvPr>
            <p:ph type="ctrTitle"/>
          </p:nvPr>
        </p:nvSpPr>
        <p:spPr>
          <a:xfrm>
            <a:off x="2493105" y="1051688"/>
            <a:ext cx="8561747" cy="2541431"/>
          </a:xfrm>
        </p:spPr>
        <p:txBody>
          <a:bodyPr>
            <a:normAutofit/>
          </a:bodyPr>
          <a:lstStyle/>
          <a:p>
            <a:r>
              <a:rPr lang="en-US" dirty="0"/>
              <a:t>District UPDATE Webinar</a:t>
            </a:r>
            <a:br>
              <a:rPr lang="en-US" dirty="0"/>
            </a:br>
            <a:r>
              <a:rPr lang="en-US" dirty="0"/>
              <a:t>November 2019</a:t>
            </a:r>
            <a:br>
              <a:rPr lang="en-US" dirty="0"/>
            </a:br>
            <a:endParaRPr lang="en-US" dirty="0"/>
          </a:p>
        </p:txBody>
      </p:sp>
      <p:pic>
        <p:nvPicPr>
          <p:cNvPr id="9" name="Picture 8"/>
          <p:cNvPicPr>
            <a:picLocks noChangeAspect="1"/>
          </p:cNvPicPr>
          <p:nvPr/>
        </p:nvPicPr>
        <p:blipFill>
          <a:blip r:embed="rId4"/>
          <a:stretch>
            <a:fillRect/>
          </a:stretch>
        </p:blipFill>
        <p:spPr>
          <a:xfrm>
            <a:off x="137994" y="2073176"/>
            <a:ext cx="2188214" cy="1011636"/>
          </a:xfrm>
          <a:prstGeom prst="rect">
            <a:avLst/>
          </a:prstGeom>
        </p:spPr>
      </p:pic>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9729" y="32883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A close up of a sign&#10;&#10;Description automatically generated">
            <a:extLst>
              <a:ext uri="{FF2B5EF4-FFF2-40B4-BE49-F238E27FC236}">
                <a16:creationId xmlns:a16="http://schemas.microsoft.com/office/drawing/2014/main" id="{6C537B47-CF91-45C6-AA0A-B7D9BA4EF0C2}"/>
              </a:ext>
            </a:extLst>
          </p:cNvPr>
          <p:cNvPicPr>
            <a:picLocks noChangeAspect="1"/>
          </p:cNvPicPr>
          <p:nvPr/>
        </p:nvPicPr>
        <p:blipFill>
          <a:blip r:embed="rId6"/>
          <a:stretch>
            <a:fillRect/>
          </a:stretch>
        </p:blipFill>
        <p:spPr>
          <a:xfrm>
            <a:off x="137626" y="175593"/>
            <a:ext cx="4043370" cy="779268"/>
          </a:xfrm>
          <a:prstGeom prst="rect">
            <a:avLst/>
          </a:prstGeom>
        </p:spPr>
      </p:pic>
    </p:spTree>
    <p:extLst>
      <p:ext uri="{BB962C8B-B14F-4D97-AF65-F5344CB8AC3E}">
        <p14:creationId xmlns:p14="http://schemas.microsoft.com/office/powerpoint/2010/main" val="1698903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pic>
        <p:nvPicPr>
          <p:cNvPr id="352" name="Google Shape;352;p23"/>
          <p:cNvPicPr preferRelativeResize="0"/>
          <p:nvPr/>
        </p:nvPicPr>
        <p:blipFill rotWithShape="1">
          <a:blip r:embed="rId3">
            <a:alphaModFix/>
          </a:blip>
          <a:srcRect/>
          <a:stretch/>
        </p:blipFill>
        <p:spPr>
          <a:xfrm>
            <a:off x="0" y="0"/>
            <a:ext cx="12191999" cy="68580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BAE47-7FC3-411F-A065-5BBCB6A9BE85}"/>
              </a:ext>
            </a:extLst>
          </p:cNvPr>
          <p:cNvSpPr>
            <a:spLocks noGrp="1"/>
          </p:cNvSpPr>
          <p:nvPr>
            <p:ph type="title"/>
          </p:nvPr>
        </p:nvSpPr>
        <p:spPr/>
        <p:txBody>
          <a:bodyPr/>
          <a:lstStyle/>
          <a:p>
            <a:r>
              <a:rPr lang="en-US" dirty="0"/>
              <a:t>Ed-Fi API Integrations In Place</a:t>
            </a:r>
          </a:p>
        </p:txBody>
      </p:sp>
      <p:sp>
        <p:nvSpPr>
          <p:cNvPr id="3" name="Text Placeholder 2">
            <a:extLst>
              <a:ext uri="{FF2B5EF4-FFF2-40B4-BE49-F238E27FC236}">
                <a16:creationId xmlns:a16="http://schemas.microsoft.com/office/drawing/2014/main" id="{0F432C03-9B33-4EDA-9B8C-7E3BB74DFF97}"/>
              </a:ext>
            </a:extLst>
          </p:cNvPr>
          <p:cNvSpPr>
            <a:spLocks noGrp="1"/>
          </p:cNvSpPr>
          <p:nvPr>
            <p:ph type="body" idx="1"/>
          </p:nvPr>
        </p:nvSpPr>
        <p:spPr>
          <a:xfrm>
            <a:off x="677334" y="463763"/>
            <a:ext cx="4357244" cy="4779707"/>
          </a:xfrm>
        </p:spPr>
        <p:txBody>
          <a:bodyPr>
            <a:normAutofit/>
          </a:bodyPr>
          <a:lstStyle/>
          <a:p>
            <a:r>
              <a:rPr lang="en-US" dirty="0"/>
              <a:t>Algebra Nation</a:t>
            </a:r>
          </a:p>
          <a:p>
            <a:r>
              <a:rPr lang="en-US" dirty="0"/>
              <a:t>Bright Arrow Digital Voice Dialer</a:t>
            </a:r>
          </a:p>
          <a:p>
            <a:r>
              <a:rPr lang="en-US" dirty="0"/>
              <a:t>Career Cruising/</a:t>
            </a:r>
            <a:r>
              <a:rPr lang="en-US" dirty="0" err="1"/>
              <a:t>Xello</a:t>
            </a:r>
            <a:endParaRPr lang="en-US" dirty="0"/>
          </a:p>
          <a:p>
            <a:r>
              <a:rPr lang="en-US" dirty="0"/>
              <a:t>EEM* (December 10</a:t>
            </a:r>
            <a:r>
              <a:rPr lang="en-US" baseline="30000" dirty="0"/>
              <a:t>th</a:t>
            </a:r>
            <a:r>
              <a:rPr lang="en-US" dirty="0"/>
              <a:t>)</a:t>
            </a:r>
          </a:p>
          <a:p>
            <a:r>
              <a:rPr lang="en-US" dirty="0"/>
              <a:t>Eidex</a:t>
            </a:r>
          </a:p>
          <a:p>
            <a:r>
              <a:rPr lang="en-US" dirty="0"/>
              <a:t>KRA Rostering*</a:t>
            </a:r>
          </a:p>
          <a:p>
            <a:r>
              <a:rPr lang="en-US" dirty="0" err="1"/>
              <a:t>iReady</a:t>
            </a:r>
            <a:endParaRPr lang="en-US" dirty="0"/>
          </a:p>
          <a:p>
            <a:r>
              <a:rPr lang="en-US" dirty="0"/>
              <a:t>Infinite Campus</a:t>
            </a:r>
          </a:p>
          <a:p>
            <a:r>
              <a:rPr lang="en-US" dirty="0"/>
              <a:t>M-STEP* (Temporarily stopped)</a:t>
            </a:r>
          </a:p>
          <a:p>
            <a:r>
              <a:rPr lang="en-US" dirty="0"/>
              <a:t>MealMagic</a:t>
            </a:r>
          </a:p>
          <a:p>
            <a:endParaRPr lang="en-US" dirty="0"/>
          </a:p>
        </p:txBody>
      </p:sp>
      <p:sp>
        <p:nvSpPr>
          <p:cNvPr id="4" name="Text Placeholder 3">
            <a:extLst>
              <a:ext uri="{FF2B5EF4-FFF2-40B4-BE49-F238E27FC236}">
                <a16:creationId xmlns:a16="http://schemas.microsoft.com/office/drawing/2014/main" id="{F7B91FFD-DD1B-4E85-8DE4-80A245F88D15}"/>
              </a:ext>
            </a:extLst>
          </p:cNvPr>
          <p:cNvSpPr>
            <a:spLocks noGrp="1"/>
          </p:cNvSpPr>
          <p:nvPr>
            <p:ph type="body" idx="2"/>
          </p:nvPr>
        </p:nvSpPr>
        <p:spPr>
          <a:xfrm>
            <a:off x="5309426" y="459805"/>
            <a:ext cx="4184034" cy="4353333"/>
          </a:xfrm>
        </p:spPr>
        <p:txBody>
          <a:bodyPr>
            <a:normAutofit lnSpcReduction="10000"/>
          </a:bodyPr>
          <a:lstStyle/>
          <a:p>
            <a:r>
              <a:rPr lang="en-US" dirty="0"/>
              <a:t>MiRead</a:t>
            </a:r>
          </a:p>
          <a:p>
            <a:r>
              <a:rPr lang="en-US" dirty="0"/>
              <a:t>MISTAR</a:t>
            </a:r>
          </a:p>
          <a:p>
            <a:r>
              <a:rPr lang="en-US" dirty="0" err="1"/>
              <a:t>MiSuite</a:t>
            </a:r>
            <a:endParaRPr lang="en-US" dirty="0"/>
          </a:p>
          <a:p>
            <a:r>
              <a:rPr lang="en-US" dirty="0"/>
              <a:t>PowerSchool</a:t>
            </a:r>
          </a:p>
          <a:p>
            <a:r>
              <a:rPr lang="en-US" dirty="0"/>
              <a:t>SAS EVAAS</a:t>
            </a:r>
          </a:p>
          <a:p>
            <a:r>
              <a:rPr lang="en-US" dirty="0" err="1"/>
              <a:t>Schoolzilla</a:t>
            </a:r>
            <a:endParaRPr lang="en-US" dirty="0"/>
          </a:p>
          <a:p>
            <a:r>
              <a:rPr lang="en-US" dirty="0"/>
              <a:t>Skyward</a:t>
            </a:r>
          </a:p>
          <a:p>
            <a:r>
              <a:rPr lang="en-US" dirty="0"/>
              <a:t>Synergy</a:t>
            </a:r>
          </a:p>
          <a:p>
            <a:r>
              <a:rPr lang="en-US" dirty="0"/>
              <a:t>UIC Services</a:t>
            </a:r>
          </a:p>
          <a:p>
            <a:r>
              <a:rPr lang="en-US" dirty="0"/>
              <a:t>USA Scheduler</a:t>
            </a:r>
          </a:p>
        </p:txBody>
      </p:sp>
      <p:pic>
        <p:nvPicPr>
          <p:cNvPr id="8" name="Picture 7">
            <a:extLst>
              <a:ext uri="{FF2B5EF4-FFF2-40B4-BE49-F238E27FC236}">
                <a16:creationId xmlns:a16="http://schemas.microsoft.com/office/drawing/2014/main" id="{284DEF90-A7F8-4758-B04A-F7A39209D539}"/>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49666" y="175054"/>
            <a:ext cx="3153873" cy="1603514"/>
          </a:xfrm>
          <a:prstGeom prst="rect">
            <a:avLst/>
          </a:prstGeom>
        </p:spPr>
      </p:pic>
    </p:spTree>
    <p:extLst>
      <p:ext uri="{BB962C8B-B14F-4D97-AF65-F5344CB8AC3E}">
        <p14:creationId xmlns:p14="http://schemas.microsoft.com/office/powerpoint/2010/main" val="29120746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19"/>
          <p:cNvSpPr txBox="1">
            <a:spLocks noGrp="1"/>
          </p:cNvSpPr>
          <p:nvPr>
            <p:ph type="title"/>
          </p:nvPr>
        </p:nvSpPr>
        <p:spPr>
          <a:xfrm>
            <a:off x="677335" y="2700867"/>
            <a:ext cx="8596668" cy="1826581"/>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1"/>
              </a:buClr>
              <a:buSzPts val="3600"/>
              <a:buFont typeface="Trebuchet MS"/>
              <a:buNone/>
            </a:pPr>
            <a:r>
              <a:rPr lang="en-US" sz="3600"/>
              <a:t>How to Handle the Rapidly Growing and Changing List of School Data Systems</a:t>
            </a:r>
            <a:endParaRPr/>
          </a:p>
        </p:txBody>
      </p:sp>
      <p:sp>
        <p:nvSpPr>
          <p:cNvPr id="280" name="Google Shape;280;p19"/>
          <p:cNvSpPr txBox="1">
            <a:spLocks noGrp="1"/>
          </p:cNvSpPr>
          <p:nvPr>
            <p:ph type="body" idx="1"/>
          </p:nvPr>
        </p:nvSpPr>
        <p:spPr>
          <a:xfrm>
            <a:off x="677334" y="4527447"/>
            <a:ext cx="9173675" cy="1609401"/>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3520"/>
              <a:buNone/>
            </a:pPr>
            <a:r>
              <a:rPr lang="en-US" sz="4400" dirty="0"/>
              <a:t>OneRoster API Implementations</a:t>
            </a:r>
            <a:endParaRPr b="1" dirty="0"/>
          </a:p>
        </p:txBody>
      </p:sp>
      <p:pic>
        <p:nvPicPr>
          <p:cNvPr id="5" name="Picture 4">
            <a:extLst>
              <a:ext uri="{FF2B5EF4-FFF2-40B4-BE49-F238E27FC236}">
                <a16:creationId xmlns:a16="http://schemas.microsoft.com/office/drawing/2014/main" id="{8907341A-0BB7-4216-80DA-11349B5A3F7A}"/>
              </a:ext>
            </a:extLst>
          </p:cNvPr>
          <p:cNvPicPr>
            <a:picLocks noChangeAspect="1"/>
          </p:cNvPicPr>
          <p:nvPr/>
        </p:nvPicPr>
        <p:blipFill>
          <a:blip r:embed="rId3">
            <a:clrChange>
              <a:clrFrom>
                <a:srgbClr val="EDF2F8"/>
              </a:clrFrom>
              <a:clrTo>
                <a:srgbClr val="EDF2F8">
                  <a:alpha val="0"/>
                </a:srgbClr>
              </a:clrTo>
            </a:clrChange>
            <a:extLst>
              <a:ext uri="{28A0092B-C50C-407E-A947-70E740481C1C}">
                <a14:useLocalDpi xmlns:a14="http://schemas.microsoft.com/office/drawing/2010/main" val="0"/>
              </a:ext>
            </a:extLst>
          </a:blip>
          <a:stretch>
            <a:fillRect/>
          </a:stretch>
        </p:blipFill>
        <p:spPr>
          <a:xfrm>
            <a:off x="360728" y="481630"/>
            <a:ext cx="2732934" cy="913537"/>
          </a:xfrm>
          <a:prstGeom prst="rect">
            <a:avLst/>
          </a:prstGeom>
        </p:spPr>
      </p:pic>
      <p:pic>
        <p:nvPicPr>
          <p:cNvPr id="7" name="Picture 2" descr="Image result for ims global">
            <a:extLst>
              <a:ext uri="{FF2B5EF4-FFF2-40B4-BE49-F238E27FC236}">
                <a16:creationId xmlns:a16="http://schemas.microsoft.com/office/drawing/2014/main" id="{A62C6200-888A-4685-93F3-E47021C056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4060" y="889055"/>
            <a:ext cx="6041365" cy="1609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719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9D408EF-5464-4817-94B0-D5AC18D5F261}"/>
              </a:ext>
            </a:extLst>
          </p:cNvPr>
          <p:cNvPicPr>
            <a:picLocks noChangeAspect="1"/>
          </p:cNvPicPr>
          <p:nvPr/>
        </p:nvPicPr>
        <p:blipFill>
          <a:blip r:embed="rId2"/>
          <a:stretch>
            <a:fillRect/>
          </a:stretch>
        </p:blipFill>
        <p:spPr>
          <a:xfrm>
            <a:off x="262527" y="1563966"/>
            <a:ext cx="9183131" cy="3183965"/>
          </a:xfrm>
          <a:prstGeom prst="rect">
            <a:avLst/>
          </a:prstGeom>
        </p:spPr>
      </p:pic>
    </p:spTree>
    <p:extLst>
      <p:ext uri="{BB962C8B-B14F-4D97-AF65-F5344CB8AC3E}">
        <p14:creationId xmlns:p14="http://schemas.microsoft.com/office/powerpoint/2010/main" val="2654395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AFF611-635A-42EC-ADE6-5DD909DA893D}"/>
              </a:ext>
            </a:extLst>
          </p:cNvPr>
          <p:cNvPicPr>
            <a:picLocks noChangeAspect="1"/>
          </p:cNvPicPr>
          <p:nvPr/>
        </p:nvPicPr>
        <p:blipFill>
          <a:blip r:embed="rId2"/>
          <a:stretch>
            <a:fillRect/>
          </a:stretch>
        </p:blipFill>
        <p:spPr>
          <a:xfrm>
            <a:off x="0" y="0"/>
            <a:ext cx="12204575" cy="6938128"/>
          </a:xfrm>
          <a:prstGeom prst="rect">
            <a:avLst/>
          </a:prstGeom>
        </p:spPr>
      </p:pic>
    </p:spTree>
    <p:extLst>
      <p:ext uri="{BB962C8B-B14F-4D97-AF65-F5344CB8AC3E}">
        <p14:creationId xmlns:p14="http://schemas.microsoft.com/office/powerpoint/2010/main" val="9538173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BAE47-7FC3-411F-A065-5BBCB6A9BE85}"/>
              </a:ext>
            </a:extLst>
          </p:cNvPr>
          <p:cNvSpPr>
            <a:spLocks noGrp="1"/>
          </p:cNvSpPr>
          <p:nvPr>
            <p:ph type="title"/>
          </p:nvPr>
        </p:nvSpPr>
        <p:spPr/>
        <p:txBody>
          <a:bodyPr/>
          <a:lstStyle/>
          <a:p>
            <a:r>
              <a:rPr lang="en-US" dirty="0"/>
              <a:t>OneRoster API Integrations In Place</a:t>
            </a:r>
          </a:p>
        </p:txBody>
      </p:sp>
      <p:sp>
        <p:nvSpPr>
          <p:cNvPr id="3" name="Text Placeholder 2">
            <a:extLst>
              <a:ext uri="{FF2B5EF4-FFF2-40B4-BE49-F238E27FC236}">
                <a16:creationId xmlns:a16="http://schemas.microsoft.com/office/drawing/2014/main" id="{0F432C03-9B33-4EDA-9B8C-7E3BB74DFF97}"/>
              </a:ext>
            </a:extLst>
          </p:cNvPr>
          <p:cNvSpPr>
            <a:spLocks noGrp="1"/>
          </p:cNvSpPr>
          <p:nvPr>
            <p:ph type="body" idx="1"/>
          </p:nvPr>
        </p:nvSpPr>
        <p:spPr/>
        <p:txBody>
          <a:bodyPr/>
          <a:lstStyle/>
          <a:p>
            <a:r>
              <a:rPr lang="en-US" dirty="0"/>
              <a:t>Discovery Education </a:t>
            </a:r>
          </a:p>
          <a:p>
            <a:r>
              <a:rPr lang="en-US" dirty="0"/>
              <a:t>Houghton Mifflin Harcourt</a:t>
            </a:r>
          </a:p>
          <a:p>
            <a:pPr lvl="1"/>
            <a:r>
              <a:rPr lang="en-US" dirty="0"/>
              <a:t>Ed:  Your Friend in Learning</a:t>
            </a:r>
          </a:p>
          <a:p>
            <a:pPr lvl="1"/>
            <a:r>
              <a:rPr lang="en-US" dirty="0"/>
              <a:t>Think Central</a:t>
            </a:r>
          </a:p>
          <a:p>
            <a:r>
              <a:rPr lang="en-US" dirty="0"/>
              <a:t>McGraw Hill – </a:t>
            </a:r>
            <a:r>
              <a:rPr lang="en-US" dirty="0" err="1"/>
              <a:t>ConnectEd</a:t>
            </a:r>
            <a:endParaRPr lang="en-US" dirty="0"/>
          </a:p>
          <a:p>
            <a:r>
              <a:rPr lang="en-US" dirty="0"/>
              <a:t>Microsoft School Data Sync</a:t>
            </a:r>
          </a:p>
          <a:p>
            <a:r>
              <a:rPr lang="en-US" dirty="0"/>
              <a:t>Pearson </a:t>
            </a:r>
            <a:r>
              <a:rPr lang="en-US" dirty="0" err="1"/>
              <a:t>aimsWebPlus</a:t>
            </a:r>
            <a:r>
              <a:rPr lang="en-US" dirty="0"/>
              <a:t> - Rostering</a:t>
            </a:r>
          </a:p>
          <a:p>
            <a:endParaRPr lang="en-US" dirty="0"/>
          </a:p>
        </p:txBody>
      </p:sp>
      <p:pic>
        <p:nvPicPr>
          <p:cNvPr id="6" name="Picture 2" descr="Image result for ims global">
            <a:extLst>
              <a:ext uri="{FF2B5EF4-FFF2-40B4-BE49-F238E27FC236}">
                <a16:creationId xmlns:a16="http://schemas.microsoft.com/office/drawing/2014/main" id="{79C52430-DF35-4F96-BF5C-1673904ADF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3674" y="490194"/>
            <a:ext cx="3672314" cy="978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43357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28A366B-51DB-484E-A2E0-8A9B477FC462}"/>
              </a:ext>
            </a:extLst>
          </p:cNvPr>
          <p:cNvPicPr>
            <a:picLocks noChangeAspect="1"/>
          </p:cNvPicPr>
          <p:nvPr/>
        </p:nvPicPr>
        <p:blipFill>
          <a:blip r:embed="rId2"/>
          <a:stretch>
            <a:fillRect/>
          </a:stretch>
        </p:blipFill>
        <p:spPr>
          <a:xfrm>
            <a:off x="-1" y="0"/>
            <a:ext cx="12198285" cy="6858000"/>
          </a:xfrm>
          <a:prstGeom prst="rect">
            <a:avLst/>
          </a:prstGeom>
        </p:spPr>
      </p:pic>
    </p:spTree>
    <p:extLst>
      <p:ext uri="{BB962C8B-B14F-4D97-AF65-F5344CB8AC3E}">
        <p14:creationId xmlns:p14="http://schemas.microsoft.com/office/powerpoint/2010/main" val="38862089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BAE47-7FC3-411F-A065-5BBCB6A9BE85}"/>
              </a:ext>
            </a:extLst>
          </p:cNvPr>
          <p:cNvSpPr>
            <a:spLocks noGrp="1"/>
          </p:cNvSpPr>
          <p:nvPr>
            <p:ph type="title"/>
          </p:nvPr>
        </p:nvSpPr>
        <p:spPr/>
        <p:txBody>
          <a:bodyPr/>
          <a:lstStyle/>
          <a:p>
            <a:r>
              <a:rPr lang="en-US" dirty="0"/>
              <a:t>File-Based Integrations In Place</a:t>
            </a:r>
          </a:p>
        </p:txBody>
      </p:sp>
      <p:sp>
        <p:nvSpPr>
          <p:cNvPr id="3" name="Text Placeholder 2">
            <a:extLst>
              <a:ext uri="{FF2B5EF4-FFF2-40B4-BE49-F238E27FC236}">
                <a16:creationId xmlns:a16="http://schemas.microsoft.com/office/drawing/2014/main" id="{0F432C03-9B33-4EDA-9B8C-7E3BB74DFF97}"/>
              </a:ext>
            </a:extLst>
          </p:cNvPr>
          <p:cNvSpPr>
            <a:spLocks noGrp="1"/>
          </p:cNvSpPr>
          <p:nvPr>
            <p:ph type="body" idx="1"/>
          </p:nvPr>
        </p:nvSpPr>
        <p:spPr/>
        <p:txBody>
          <a:bodyPr/>
          <a:lstStyle/>
          <a:p>
            <a:r>
              <a:rPr lang="en-US" dirty="0"/>
              <a:t>Acadience CSV Assessment Load</a:t>
            </a:r>
          </a:p>
          <a:p>
            <a:r>
              <a:rPr lang="en-US" dirty="0" err="1"/>
              <a:t>aimsWebPlus</a:t>
            </a:r>
            <a:r>
              <a:rPr lang="en-US" dirty="0"/>
              <a:t> CSV Assessment Load</a:t>
            </a:r>
          </a:p>
          <a:p>
            <a:r>
              <a:rPr lang="en-US" dirty="0" err="1"/>
              <a:t>eSchoolPlus</a:t>
            </a:r>
            <a:r>
              <a:rPr lang="en-US" dirty="0"/>
              <a:t> SIS Data Load – Ed-Fi XML</a:t>
            </a:r>
          </a:p>
          <a:p>
            <a:r>
              <a:rPr lang="en-US" dirty="0" err="1"/>
              <a:t>iReady</a:t>
            </a:r>
            <a:r>
              <a:rPr lang="en-US" dirty="0"/>
              <a:t> Assessment Load – Ed-Fi XML</a:t>
            </a:r>
          </a:p>
          <a:p>
            <a:r>
              <a:rPr lang="en-US" dirty="0"/>
              <a:t>MiLearn Authorizations and Sections CSV Export</a:t>
            </a:r>
          </a:p>
          <a:p>
            <a:r>
              <a:rPr lang="en-US" dirty="0"/>
              <a:t>NWEA Data Load – Ed-Fi XML</a:t>
            </a:r>
          </a:p>
          <a:p>
            <a:r>
              <a:rPr lang="en-US" dirty="0"/>
              <a:t>Renaissance STAR CSV Assessment Load</a:t>
            </a:r>
          </a:p>
          <a:p>
            <a:r>
              <a:rPr lang="en-US" dirty="0"/>
              <a:t>SWIS CSV Referral Data Load</a:t>
            </a:r>
          </a:p>
          <a:p>
            <a:r>
              <a:rPr lang="en-US" dirty="0"/>
              <a:t>SWIS CSV Staff and Student Roster Export</a:t>
            </a:r>
          </a:p>
          <a:p>
            <a:endParaRPr lang="en-US" dirty="0"/>
          </a:p>
        </p:txBody>
      </p:sp>
    </p:spTree>
    <p:extLst>
      <p:ext uri="{BB962C8B-B14F-4D97-AF65-F5344CB8AC3E}">
        <p14:creationId xmlns:p14="http://schemas.microsoft.com/office/powerpoint/2010/main" val="2297756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4450700-0C79-4DA8-883A-29C1CBCD42F3}"/>
              </a:ext>
            </a:extLst>
          </p:cNvPr>
          <p:cNvSpPr>
            <a:spLocks noGrp="1"/>
          </p:cNvSpPr>
          <p:nvPr>
            <p:ph idx="1"/>
          </p:nvPr>
        </p:nvSpPr>
        <p:spPr>
          <a:xfrm>
            <a:off x="217170" y="320040"/>
            <a:ext cx="11521440" cy="6537960"/>
          </a:xfrm>
        </p:spPr>
        <p:txBody>
          <a:bodyPr>
            <a:normAutofit/>
          </a:bodyPr>
          <a:lstStyle/>
          <a:p>
            <a:pPr marL="0" indent="0">
              <a:buNone/>
            </a:pPr>
            <a:r>
              <a:rPr lang="en-US" dirty="0"/>
              <a:t>	The Michigan Department of Education (MDE) has contracted with SAS to provide value-added reports for your district and schools. District and school reporting was released on November 8</a:t>
            </a:r>
            <a:r>
              <a:rPr lang="en-US" baseline="30000" dirty="0"/>
              <a:t>th</a:t>
            </a:r>
            <a:r>
              <a:rPr lang="en-US" dirty="0"/>
              <a:t> and provides measures of students’ academic growth over time. This offering includes student projections as well as diagnostic information to help educators improve instruction. </a:t>
            </a:r>
          </a:p>
          <a:p>
            <a:pPr marL="0" indent="0">
              <a:buNone/>
            </a:pPr>
            <a:r>
              <a:rPr lang="en-US" dirty="0"/>
              <a:t>	Early next year, SAS EVAAS will also provide individual teacher value-added reports for districts that complete the opt-in process with MiDataHub and meet minimum criteria for sufficient data to run teacher-level reports. If your district would like to receive valuable teacher reporting for the 2019 release in addition to the standard reports, your district will need to provide 2018-19 student-teacher linkages prior to the </a:t>
            </a:r>
            <a:r>
              <a:rPr lang="en-US" b="1" u="sng" dirty="0"/>
              <a:t>December 6 deadline</a:t>
            </a:r>
            <a:r>
              <a:rPr lang="en-US" dirty="0"/>
              <a:t>. For more information on submitting teacher linkages, click </a:t>
            </a:r>
            <a:r>
              <a:rPr lang="en-US" u="sng" dirty="0">
                <a:hlinkClick r:id="rId2"/>
              </a:rPr>
              <a:t>https://www.midatahub.org/Core/Stories/Permalink/sas-evaas-for-k-12/</a:t>
            </a:r>
            <a:endParaRPr lang="en-US" dirty="0"/>
          </a:p>
          <a:p>
            <a:pPr marL="0" indent="0">
              <a:buNone/>
            </a:pPr>
            <a:r>
              <a:rPr lang="en-US" dirty="0"/>
              <a:t> 	EVAAS account holders with access to school and district reports will receive an email once the reports are available. Additional information about EVAAS is available on the EVAAS login page for Michigan (</a:t>
            </a:r>
            <a:r>
              <a:rPr lang="en-US" u="sng" dirty="0">
                <a:hlinkClick r:id="rId3"/>
              </a:rPr>
              <a:t>https://mi.sas.com/</a:t>
            </a:r>
            <a:r>
              <a:rPr lang="en-US" dirty="0"/>
              <a:t>).”</a:t>
            </a:r>
          </a:p>
          <a:p>
            <a:pPr marL="0" indent="0">
              <a:buNone/>
            </a:pPr>
            <a:endParaRPr lang="en-US" dirty="0"/>
          </a:p>
        </p:txBody>
      </p:sp>
      <p:pic>
        <p:nvPicPr>
          <p:cNvPr id="1026" name="Picture 3" descr="image004">
            <a:extLst>
              <a:ext uri="{FF2B5EF4-FFF2-40B4-BE49-F238E27FC236}">
                <a16:creationId xmlns:a16="http://schemas.microsoft.com/office/drawing/2014/main" id="{21ADA730-0351-429E-9255-07C452EE05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7727" y="320040"/>
            <a:ext cx="260032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23797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9EC21-2796-40DE-A9FE-965E27D78530}"/>
              </a:ext>
            </a:extLst>
          </p:cNvPr>
          <p:cNvSpPr>
            <a:spLocks noGrp="1"/>
          </p:cNvSpPr>
          <p:nvPr>
            <p:ph type="title"/>
          </p:nvPr>
        </p:nvSpPr>
        <p:spPr>
          <a:xfrm>
            <a:off x="684211" y="5201265"/>
            <a:ext cx="8534400" cy="1507067"/>
          </a:xfrm>
        </p:spPr>
        <p:txBody>
          <a:bodyPr/>
          <a:lstStyle/>
          <a:p>
            <a:r>
              <a:rPr lang="en-US" dirty="0"/>
              <a:t>SAS EVAAS Update</a:t>
            </a:r>
          </a:p>
        </p:txBody>
      </p:sp>
      <p:sp>
        <p:nvSpPr>
          <p:cNvPr id="3" name="Content Placeholder 2">
            <a:extLst>
              <a:ext uri="{FF2B5EF4-FFF2-40B4-BE49-F238E27FC236}">
                <a16:creationId xmlns:a16="http://schemas.microsoft.com/office/drawing/2014/main" id="{284078A3-347C-4F28-B575-69E8159C88B7}"/>
              </a:ext>
            </a:extLst>
          </p:cNvPr>
          <p:cNvSpPr>
            <a:spLocks noGrp="1"/>
          </p:cNvSpPr>
          <p:nvPr>
            <p:ph idx="1"/>
          </p:nvPr>
        </p:nvSpPr>
        <p:spPr>
          <a:xfrm>
            <a:off x="684211" y="316817"/>
            <a:ext cx="10259091" cy="5297402"/>
          </a:xfrm>
        </p:spPr>
        <p:txBody>
          <a:bodyPr>
            <a:normAutofit fontScale="92500" lnSpcReduction="20000"/>
          </a:bodyPr>
          <a:lstStyle/>
          <a:p>
            <a:r>
              <a:rPr lang="en-US" dirty="0"/>
              <a:t>EVAAS is a tool funded by Michigan School Aid Act</a:t>
            </a:r>
          </a:p>
          <a:p>
            <a:r>
              <a:rPr lang="en-US" dirty="0"/>
              <a:t>EVAAS provides Value Added Metric information that is used for educational improvement and evaluation</a:t>
            </a:r>
          </a:p>
          <a:p>
            <a:r>
              <a:rPr lang="en-US" dirty="0"/>
              <a:t>MDE and SAS contract for EVAAS Services and MDE provides M-STEP data to SAS</a:t>
            </a:r>
          </a:p>
          <a:p>
            <a:r>
              <a:rPr lang="en-US" dirty="0"/>
              <a:t>MiDataHub provides roster information so that teacher-level reports can be generated</a:t>
            </a:r>
          </a:p>
          <a:p>
            <a:r>
              <a:rPr lang="en-US" dirty="0"/>
              <a:t>Basis for this year is the 2018-2019 roster data</a:t>
            </a:r>
          </a:p>
          <a:p>
            <a:r>
              <a:rPr lang="en-US" dirty="0"/>
              <a:t>Opt-In Window opened, July 9, 2019</a:t>
            </a:r>
          </a:p>
          <a:p>
            <a:r>
              <a:rPr lang="en-US" dirty="0"/>
              <a:t>Opt-In Window ends December 6th</a:t>
            </a:r>
          </a:p>
          <a:p>
            <a:r>
              <a:rPr lang="en-US" dirty="0"/>
              <a:t>Visit SAS EVAAS page in Product Catalog for:</a:t>
            </a:r>
          </a:p>
          <a:p>
            <a:pPr lvl="1"/>
            <a:r>
              <a:rPr lang="en-US" dirty="0"/>
              <a:t>SAS EVAAS Readiness Script</a:t>
            </a:r>
          </a:p>
          <a:p>
            <a:pPr lvl="1"/>
            <a:r>
              <a:rPr lang="en-US" dirty="0"/>
              <a:t>SAS EVAAS Readiness Script Documentation</a:t>
            </a:r>
          </a:p>
          <a:p>
            <a:pPr lvl="1"/>
            <a:r>
              <a:rPr lang="en-US" dirty="0"/>
              <a:t>SAS EVAAS Data Requirements</a:t>
            </a:r>
          </a:p>
          <a:p>
            <a:pPr lvl="1"/>
            <a:r>
              <a:rPr lang="en-US" dirty="0"/>
              <a:t>EVAAS Opt-In Page</a:t>
            </a:r>
          </a:p>
          <a:p>
            <a:r>
              <a:rPr lang="en-US" dirty="0"/>
              <a:t>Option to use NWEA data as well</a:t>
            </a:r>
          </a:p>
        </p:txBody>
      </p:sp>
      <p:pic>
        <p:nvPicPr>
          <p:cNvPr id="4" name="Picture 3">
            <a:extLst>
              <a:ext uri="{FF2B5EF4-FFF2-40B4-BE49-F238E27FC236}">
                <a16:creationId xmlns:a16="http://schemas.microsoft.com/office/drawing/2014/main" id="{D7EAECCE-4449-4ED3-A90B-9A739B6EF6E6}"/>
              </a:ext>
            </a:extLst>
          </p:cNvPr>
          <p:cNvPicPr>
            <a:picLocks noChangeAspect="1"/>
          </p:cNvPicPr>
          <p:nvPr/>
        </p:nvPicPr>
        <p:blipFill>
          <a:blip r:embed="rId2"/>
          <a:stretch>
            <a:fillRect/>
          </a:stretch>
        </p:blipFill>
        <p:spPr>
          <a:xfrm>
            <a:off x="6940345" y="2258995"/>
            <a:ext cx="3581400" cy="628650"/>
          </a:xfrm>
          <a:prstGeom prst="rect">
            <a:avLst/>
          </a:prstGeom>
        </p:spPr>
      </p:pic>
    </p:spTree>
    <p:extLst>
      <p:ext uri="{BB962C8B-B14F-4D97-AF65-F5344CB8AC3E}">
        <p14:creationId xmlns:p14="http://schemas.microsoft.com/office/powerpoint/2010/main" val="877046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19A56E-88DA-4389-BE3D-BDDD1FD2A16A}"/>
              </a:ext>
            </a:extLst>
          </p:cNvPr>
          <p:cNvSpPr>
            <a:spLocks noGrp="1"/>
          </p:cNvSpPr>
          <p:nvPr>
            <p:ph type="title"/>
          </p:nvPr>
        </p:nvSpPr>
        <p:spPr/>
        <p:txBody>
          <a:bodyPr/>
          <a:lstStyle/>
          <a:p>
            <a:r>
              <a:rPr lang="en-US"/>
              <a:t>Agenda</a:t>
            </a:r>
          </a:p>
        </p:txBody>
      </p:sp>
      <p:sp>
        <p:nvSpPr>
          <p:cNvPr id="5" name="Content Placeholder 4">
            <a:extLst>
              <a:ext uri="{FF2B5EF4-FFF2-40B4-BE49-F238E27FC236}">
                <a16:creationId xmlns:a16="http://schemas.microsoft.com/office/drawing/2014/main" id="{CBC53F37-2272-4810-8EB5-E6807E48CC6C}"/>
              </a:ext>
            </a:extLst>
          </p:cNvPr>
          <p:cNvSpPr>
            <a:spLocks noGrp="1"/>
          </p:cNvSpPr>
          <p:nvPr>
            <p:ph idx="1"/>
          </p:nvPr>
        </p:nvSpPr>
        <p:spPr/>
        <p:txBody>
          <a:bodyPr>
            <a:normAutofit/>
          </a:bodyPr>
          <a:lstStyle/>
          <a:p>
            <a:r>
              <a:rPr lang="en-US" dirty="0"/>
              <a:t>Project Updates</a:t>
            </a:r>
          </a:p>
          <a:p>
            <a:r>
              <a:rPr lang="en-US" dirty="0"/>
              <a:t>Items in Development</a:t>
            </a:r>
          </a:p>
          <a:p>
            <a:r>
              <a:rPr lang="en-US" dirty="0"/>
              <a:t>Integration Updates</a:t>
            </a:r>
          </a:p>
          <a:p>
            <a:r>
              <a:rPr lang="en-US" dirty="0"/>
              <a:t>New Functionality</a:t>
            </a:r>
          </a:p>
          <a:p>
            <a:r>
              <a:rPr lang="en-US" dirty="0"/>
              <a:t>SSO Functionality</a:t>
            </a:r>
          </a:p>
          <a:p>
            <a:r>
              <a:rPr lang="en-US" dirty="0"/>
              <a:t>Actionable Data - MICIP</a:t>
            </a:r>
          </a:p>
          <a:p>
            <a:r>
              <a:rPr lang="en-US" dirty="0"/>
              <a:t>Q&amp;A</a:t>
            </a:r>
          </a:p>
        </p:txBody>
      </p:sp>
      <p:pic>
        <p:nvPicPr>
          <p:cNvPr id="6" name="m_-1497719503941588056x_Picture 1" descr="cid:image003.png@01D362EA.1FB6F670">
            <a:extLst>
              <a:ext uri="{FF2B5EF4-FFF2-40B4-BE49-F238E27FC236}">
                <a16:creationId xmlns:a16="http://schemas.microsoft.com/office/drawing/2014/main" id="{F64CC33E-194E-4684-BB76-2A7E359712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739899"/>
            <a:ext cx="4720443" cy="150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3194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839577-BFB4-4655-A394-6664BA660BF5}"/>
              </a:ext>
            </a:extLst>
          </p:cNvPr>
          <p:cNvSpPr>
            <a:spLocks noGrp="1"/>
          </p:cNvSpPr>
          <p:nvPr>
            <p:ph type="title"/>
          </p:nvPr>
        </p:nvSpPr>
        <p:spPr/>
        <p:txBody>
          <a:bodyPr/>
          <a:lstStyle/>
          <a:p>
            <a:r>
              <a:rPr lang="en-US"/>
              <a:t>new </a:t>
            </a:r>
            <a:r>
              <a:rPr lang="en-US" dirty="0"/>
              <a:t>functionality</a:t>
            </a:r>
          </a:p>
        </p:txBody>
      </p:sp>
      <p:sp>
        <p:nvSpPr>
          <p:cNvPr id="5" name="Text Placeholder 4">
            <a:extLst>
              <a:ext uri="{FF2B5EF4-FFF2-40B4-BE49-F238E27FC236}">
                <a16:creationId xmlns:a16="http://schemas.microsoft.com/office/drawing/2014/main" id="{464FA4F8-8DB6-4191-9216-C86EBBE15524}"/>
              </a:ext>
            </a:extLst>
          </p:cNvPr>
          <p:cNvSpPr>
            <a:spLocks noGrp="1"/>
          </p:cNvSpPr>
          <p:nvPr>
            <p:ph type="body" idx="1"/>
          </p:nvPr>
        </p:nvSpPr>
        <p:spPr/>
        <p:txBody>
          <a:bodyPr/>
          <a:lstStyle/>
          <a:p>
            <a:endParaRPr lang="en-US" dirty="0"/>
          </a:p>
        </p:txBody>
      </p:sp>
      <p:pic>
        <p:nvPicPr>
          <p:cNvPr id="6" name="m_-1497719503941588056x_Picture 1" descr="cid:image003.png@01D362EA.1FB6F670">
            <a:extLst>
              <a:ext uri="{FF2B5EF4-FFF2-40B4-BE49-F238E27FC236}">
                <a16:creationId xmlns:a16="http://schemas.microsoft.com/office/drawing/2014/main" id="{6CF33AB0-DF54-40E3-A0D6-EF93A16A6C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739899"/>
            <a:ext cx="4720443" cy="150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11812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6639468-366B-4C04-B051-6D1563E8DFA1}"/>
              </a:ext>
            </a:extLst>
          </p:cNvPr>
          <p:cNvSpPr>
            <a:spLocks noGrp="1"/>
          </p:cNvSpPr>
          <p:nvPr>
            <p:ph type="title"/>
          </p:nvPr>
        </p:nvSpPr>
        <p:spPr/>
        <p:txBody>
          <a:bodyPr/>
          <a:lstStyle/>
          <a:p>
            <a:r>
              <a:rPr lang="en-US" dirty="0"/>
              <a:t>New functionality</a:t>
            </a:r>
          </a:p>
        </p:txBody>
      </p:sp>
      <p:sp>
        <p:nvSpPr>
          <p:cNvPr id="5" name="Content Placeholder 4">
            <a:extLst>
              <a:ext uri="{FF2B5EF4-FFF2-40B4-BE49-F238E27FC236}">
                <a16:creationId xmlns:a16="http://schemas.microsoft.com/office/drawing/2014/main" id="{01707DEB-F797-45EE-A968-95D3D7B4A7D6}"/>
              </a:ext>
            </a:extLst>
          </p:cNvPr>
          <p:cNvSpPr>
            <a:spLocks noGrp="1"/>
          </p:cNvSpPr>
          <p:nvPr>
            <p:ph idx="1"/>
          </p:nvPr>
        </p:nvSpPr>
        <p:spPr/>
        <p:txBody>
          <a:bodyPr/>
          <a:lstStyle/>
          <a:p>
            <a:r>
              <a:rPr lang="en-US" dirty="0"/>
              <a:t>Alert Functionality</a:t>
            </a:r>
          </a:p>
          <a:p>
            <a:r>
              <a:rPr lang="en-US" dirty="0"/>
              <a:t>API Test Button</a:t>
            </a:r>
          </a:p>
          <a:p>
            <a:r>
              <a:rPr lang="en-US" dirty="0"/>
              <a:t>EEM Data Use Functionality</a:t>
            </a:r>
          </a:p>
          <a:p>
            <a:r>
              <a:rPr lang="en-US" dirty="0"/>
              <a:t>MSDS Functionality</a:t>
            </a:r>
          </a:p>
          <a:p>
            <a:r>
              <a:rPr lang="en-US" dirty="0" err="1"/>
              <a:t>SnackPack</a:t>
            </a:r>
            <a:endParaRPr lang="en-US" dirty="0"/>
          </a:p>
        </p:txBody>
      </p:sp>
    </p:spTree>
    <p:extLst>
      <p:ext uri="{BB962C8B-B14F-4D97-AF65-F5344CB8AC3E}">
        <p14:creationId xmlns:p14="http://schemas.microsoft.com/office/powerpoint/2010/main" val="18701082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55"/>
        <p:cNvGrpSpPr/>
        <p:nvPr/>
      </p:nvGrpSpPr>
      <p:grpSpPr>
        <a:xfrm>
          <a:off x="0" y="0"/>
          <a:ext cx="0" cy="0"/>
          <a:chOff x="0" y="0"/>
          <a:chExt cx="0" cy="0"/>
        </a:xfrm>
      </p:grpSpPr>
      <p:sp>
        <p:nvSpPr>
          <p:cNvPr id="556" name="Google Shape;556;p42"/>
          <p:cNvSpPr txBox="1">
            <a:spLocks noGrp="1"/>
          </p:cNvSpPr>
          <p:nvPr>
            <p:ph type="title"/>
          </p:nvPr>
        </p:nvSpPr>
        <p:spPr>
          <a:xfrm>
            <a:off x="677335" y="2700867"/>
            <a:ext cx="8596668" cy="1826581"/>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1"/>
              </a:buClr>
              <a:buSzPts val="3600"/>
              <a:buFont typeface="Trebuchet MS"/>
              <a:buNone/>
            </a:pPr>
            <a:r>
              <a:rPr lang="en-US" sz="3600"/>
              <a:t>When a New Student Enrolls, Schools Don’t Always Get His/Her Records In A Timely Manner</a:t>
            </a:r>
            <a:endParaRPr/>
          </a:p>
        </p:txBody>
      </p:sp>
      <p:sp>
        <p:nvSpPr>
          <p:cNvPr id="557" name="Google Shape;557;p42"/>
          <p:cNvSpPr txBox="1">
            <a:spLocks noGrp="1"/>
          </p:cNvSpPr>
          <p:nvPr>
            <p:ph type="body" idx="1"/>
          </p:nvPr>
        </p:nvSpPr>
        <p:spPr>
          <a:xfrm>
            <a:off x="677335" y="4527448"/>
            <a:ext cx="8596668" cy="860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3520"/>
              <a:buNone/>
            </a:pPr>
            <a:r>
              <a:rPr lang="en-US" sz="4400" dirty="0" err="1"/>
              <a:t>SnackPack</a:t>
            </a:r>
            <a:r>
              <a:rPr lang="en-US" sz="4400" dirty="0"/>
              <a:t> Project</a:t>
            </a:r>
            <a:endParaRPr dirty="0"/>
          </a:p>
        </p:txBody>
      </p:sp>
      <p:pic>
        <p:nvPicPr>
          <p:cNvPr id="558" name="Google Shape;558;p42"/>
          <p:cNvPicPr preferRelativeResize="0"/>
          <p:nvPr/>
        </p:nvPicPr>
        <p:blipFill rotWithShape="1">
          <a:blip r:embed="rId3">
            <a:alphaModFix/>
          </a:blip>
          <a:srcRect/>
          <a:stretch/>
        </p:blipFill>
        <p:spPr>
          <a:xfrm>
            <a:off x="2572716" y="485313"/>
            <a:ext cx="4369355" cy="1969677"/>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p43"/>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accent1"/>
              </a:buClr>
              <a:buSzPts val="3600"/>
              <a:buFont typeface="Trebuchet MS"/>
              <a:buNone/>
            </a:pPr>
            <a:r>
              <a:rPr lang="en-US"/>
              <a:t>The Issue</a:t>
            </a:r>
            <a:endParaRPr/>
          </a:p>
        </p:txBody>
      </p:sp>
      <p:sp>
        <p:nvSpPr>
          <p:cNvPr id="565" name="Google Shape;565;p43"/>
          <p:cNvSpPr txBox="1">
            <a:spLocks noGrp="1"/>
          </p:cNvSpPr>
          <p:nvPr>
            <p:ph type="body" idx="1"/>
          </p:nvPr>
        </p:nvSpPr>
        <p:spPr>
          <a:xfrm>
            <a:off x="611346" y="1689249"/>
            <a:ext cx="8596668" cy="3880773"/>
          </a:xfrm>
          <a:prstGeom prst="rect">
            <a:avLst/>
          </a:prstGeom>
          <a:noFill/>
          <a:ln>
            <a:noFill/>
          </a:ln>
        </p:spPr>
        <p:txBody>
          <a:bodyPr spcFirstLastPara="1" wrap="square" lIns="91425" tIns="45700" rIns="91425" bIns="45700" anchor="t" anchorCtr="0">
            <a:normAutofit/>
          </a:bodyPr>
          <a:lstStyle/>
          <a:p>
            <a:pPr marL="803275" lvl="1" indent="-346075" algn="l" rtl="0">
              <a:lnSpc>
                <a:spcPct val="110000"/>
              </a:lnSpc>
              <a:spcBef>
                <a:spcPts val="0"/>
              </a:spcBef>
              <a:spcAft>
                <a:spcPts val="0"/>
              </a:spcAft>
              <a:buSzPts val="1280"/>
              <a:buChar char="►"/>
            </a:pPr>
            <a:r>
              <a:rPr lang="en-US" sz="1800" dirty="0"/>
              <a:t>Districts need to know what services students are eligible for when they enroll.</a:t>
            </a:r>
            <a:endParaRPr sz="1800" dirty="0"/>
          </a:p>
          <a:p>
            <a:pPr marL="803275" lvl="1" indent="-346075" algn="l" rtl="0">
              <a:lnSpc>
                <a:spcPct val="110000"/>
              </a:lnSpc>
              <a:spcBef>
                <a:spcPts val="1000"/>
              </a:spcBef>
              <a:spcAft>
                <a:spcPts val="0"/>
              </a:spcAft>
              <a:buSzPts val="1280"/>
              <a:buChar char="►"/>
            </a:pPr>
            <a:r>
              <a:rPr lang="en-US" sz="1800" dirty="0"/>
              <a:t>This information is not readily available – not timely from the previous district and/or parents do not know.</a:t>
            </a:r>
            <a:endParaRPr sz="1800" dirty="0"/>
          </a:p>
          <a:p>
            <a:pPr marL="803275" lvl="1" indent="-346075" algn="l" rtl="0">
              <a:lnSpc>
                <a:spcPct val="110000"/>
              </a:lnSpc>
              <a:spcBef>
                <a:spcPts val="1000"/>
              </a:spcBef>
              <a:spcAft>
                <a:spcPts val="0"/>
              </a:spcAft>
              <a:buSzPts val="1280"/>
              <a:buChar char="►"/>
            </a:pPr>
            <a:r>
              <a:rPr lang="en-US" sz="1800" dirty="0"/>
              <a:t>MSDS can mitigate this issue to some extent but with notable limitations.</a:t>
            </a:r>
            <a:endParaRPr sz="1800" dirty="0"/>
          </a:p>
          <a:p>
            <a:pPr marL="803275" lvl="1" indent="-346075" algn="l" rtl="0">
              <a:lnSpc>
                <a:spcPct val="110000"/>
              </a:lnSpc>
              <a:spcBef>
                <a:spcPts val="1000"/>
              </a:spcBef>
              <a:spcAft>
                <a:spcPts val="0"/>
              </a:spcAft>
              <a:buSzPts val="1280"/>
              <a:buChar char="►"/>
            </a:pPr>
            <a:r>
              <a:rPr lang="en-US" sz="1800" dirty="0"/>
              <a:t>Bottom line: Students may not get services they’re entitled to in a timely manner</a:t>
            </a:r>
            <a:r>
              <a:rPr lang="en-US" dirty="0"/>
              <a:t>.</a:t>
            </a:r>
            <a:endParaRPr dirty="0"/>
          </a:p>
          <a:p>
            <a:pPr marL="803275" lvl="1" indent="-264794" algn="l" rtl="0">
              <a:spcBef>
                <a:spcPts val="1000"/>
              </a:spcBef>
              <a:spcAft>
                <a:spcPts val="0"/>
              </a:spcAft>
              <a:buSzPts val="1280"/>
              <a:buNone/>
            </a:pPr>
            <a:endParaRPr dirty="0"/>
          </a:p>
          <a:p>
            <a:pPr marL="342900" lvl="0" indent="-251459" algn="l" rtl="0">
              <a:spcBef>
                <a:spcPts val="1000"/>
              </a:spcBef>
              <a:spcAft>
                <a:spcPts val="0"/>
              </a:spcAft>
              <a:buSzPts val="1440"/>
              <a:buNone/>
            </a:pPr>
            <a:endParaRP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44"/>
          <p:cNvSpPr txBox="1">
            <a:spLocks noGrp="1"/>
          </p:cNvSpPr>
          <p:nvPr>
            <p:ph type="body" idx="4294967295"/>
          </p:nvPr>
        </p:nvSpPr>
        <p:spPr>
          <a:xfrm>
            <a:off x="1524000" y="1381125"/>
            <a:ext cx="9144000" cy="4370388"/>
          </a:xfrm>
          <a:prstGeom prst="rect">
            <a:avLst/>
          </a:prstGeom>
          <a:noFill/>
          <a:ln>
            <a:noFill/>
          </a:ln>
        </p:spPr>
        <p:txBody>
          <a:bodyPr spcFirstLastPara="1" wrap="square" lIns="91425" tIns="45700" rIns="91425" bIns="45700" anchor="t" anchorCtr="0">
            <a:normAutofit/>
          </a:bodyPr>
          <a:lstStyle/>
          <a:p>
            <a:pPr marL="457200" lvl="0" indent="0" algn="l" rtl="0">
              <a:spcBef>
                <a:spcPts val="0"/>
              </a:spcBef>
              <a:spcAft>
                <a:spcPts val="0"/>
              </a:spcAft>
              <a:buSzPts val="3200"/>
              <a:buNone/>
            </a:pPr>
            <a:r>
              <a:rPr lang="en-US" sz="4000" b="1"/>
              <a:t>Portable Student Records</a:t>
            </a:r>
            <a:endParaRPr/>
          </a:p>
          <a:p>
            <a:pPr marL="0" lvl="0" indent="0" algn="l" rtl="0">
              <a:spcBef>
                <a:spcPts val="1000"/>
              </a:spcBef>
              <a:spcAft>
                <a:spcPts val="0"/>
              </a:spcAft>
              <a:buSzPts val="1440"/>
              <a:buNone/>
            </a:pPr>
            <a:endParaRPr/>
          </a:p>
          <a:p>
            <a:pPr marL="342900" lvl="0" indent="-251459" algn="l" rtl="0">
              <a:spcBef>
                <a:spcPts val="1000"/>
              </a:spcBef>
              <a:spcAft>
                <a:spcPts val="0"/>
              </a:spcAft>
              <a:buSzPts val="1440"/>
              <a:buNone/>
            </a:pPr>
            <a:endParaRPr/>
          </a:p>
        </p:txBody>
      </p:sp>
      <p:sp>
        <p:nvSpPr>
          <p:cNvPr id="572" name="Google Shape;572;p44"/>
          <p:cNvSpPr txBox="1"/>
          <p:nvPr/>
        </p:nvSpPr>
        <p:spPr>
          <a:xfrm>
            <a:off x="1637791" y="264319"/>
            <a:ext cx="7543800" cy="611982"/>
          </a:xfrm>
          <a:prstGeom prst="rect">
            <a:avLst/>
          </a:prstGeom>
          <a:noFill/>
          <a:ln>
            <a:noFill/>
          </a:ln>
        </p:spPr>
        <p:txBody>
          <a:bodyPr spcFirstLastPara="1" wrap="square" lIns="91425" tIns="45700" rIns="91425" bIns="45700" anchor="b"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4100"/>
              <a:buFont typeface="Arial"/>
              <a:buNone/>
              <a:tabLst/>
              <a:defRPr/>
            </a:pPr>
            <a:r>
              <a:rPr kumimoji="0" lang="en-US" sz="4100" b="1" i="0" u="none" strike="noStrike" kern="0" cap="none" spc="0" normalizeH="0" baseline="0" noProof="0">
                <a:ln>
                  <a:noFill/>
                </a:ln>
                <a:solidFill>
                  <a:srgbClr val="000000"/>
                </a:solidFill>
                <a:effectLst/>
                <a:uLnTx/>
                <a:uFillTx/>
                <a:latin typeface="Calibri"/>
                <a:ea typeface="Calibri"/>
                <a:cs typeface="Calibri"/>
                <a:sym typeface="Calibri"/>
              </a:rPr>
              <a:t>The Solution</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573" name="Google Shape;573;p44"/>
          <p:cNvGrpSpPr/>
          <p:nvPr/>
        </p:nvGrpSpPr>
        <p:grpSpPr>
          <a:xfrm>
            <a:off x="2533480" y="2217499"/>
            <a:ext cx="3550418" cy="3550418"/>
            <a:chOff x="706369" y="0"/>
            <a:chExt cx="3550418" cy="3550418"/>
          </a:xfrm>
        </p:grpSpPr>
        <p:sp>
          <p:nvSpPr>
            <p:cNvPr id="574" name="Google Shape;574;p44"/>
            <p:cNvSpPr/>
            <p:nvPr/>
          </p:nvSpPr>
          <p:spPr>
            <a:xfrm>
              <a:off x="706369" y="0"/>
              <a:ext cx="3550418" cy="3550418"/>
            </a:xfrm>
            <a:prstGeom prst="ellipse">
              <a:avLst/>
            </a:prstGeom>
            <a:solidFill>
              <a:srgbClr val="5ECBEE"/>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75" name="Google Shape;575;p44"/>
            <p:cNvSpPr txBox="1"/>
            <p:nvPr/>
          </p:nvSpPr>
          <p:spPr>
            <a:xfrm>
              <a:off x="1861142" y="177520"/>
              <a:ext cx="1248067" cy="532562"/>
            </a:xfrm>
            <a:prstGeom prst="rect">
              <a:avLst/>
            </a:prstGeom>
            <a:noFill/>
            <a:ln>
              <a:noFill/>
            </a:ln>
          </p:spPr>
          <p:txBody>
            <a:bodyPr spcFirstLastPara="1" wrap="square" lIns="128000" tIns="128000" rIns="128000" bIns="1280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dirty="0">
                  <a:ln>
                    <a:noFill/>
                  </a:ln>
                  <a:solidFill>
                    <a:srgbClr val="FFFFFF"/>
                  </a:solidFill>
                  <a:effectLst/>
                  <a:uLnTx/>
                  <a:uFillTx/>
                  <a:latin typeface="Arial"/>
                  <a:ea typeface="Arial"/>
                  <a:cs typeface="Arial"/>
                  <a:sym typeface="Arial"/>
                </a:rPr>
                <a:t>Backpack</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576" name="Google Shape;576;p44"/>
            <p:cNvSpPr/>
            <p:nvPr/>
          </p:nvSpPr>
          <p:spPr>
            <a:xfrm>
              <a:off x="1150171" y="887604"/>
              <a:ext cx="2662813" cy="2662813"/>
            </a:xfrm>
            <a:prstGeom prst="ellipse">
              <a:avLst/>
            </a:prstGeom>
            <a:solidFill>
              <a:srgbClr val="5ECBEE"/>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77" name="Google Shape;577;p44"/>
            <p:cNvSpPr txBox="1"/>
            <p:nvPr/>
          </p:nvSpPr>
          <p:spPr>
            <a:xfrm>
              <a:off x="1861142" y="1054030"/>
              <a:ext cx="1248067" cy="499277"/>
            </a:xfrm>
            <a:prstGeom prst="rect">
              <a:avLst/>
            </a:prstGeom>
            <a:noFill/>
            <a:ln>
              <a:noFill/>
            </a:ln>
          </p:spPr>
          <p:txBody>
            <a:bodyPr spcFirstLastPara="1" wrap="square" lIns="128000" tIns="128000" rIns="128000" bIns="1280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dirty="0">
                  <a:ln>
                    <a:noFill/>
                  </a:ln>
                  <a:solidFill>
                    <a:srgbClr val="FFFFFF"/>
                  </a:solidFill>
                  <a:effectLst/>
                  <a:uLnTx/>
                  <a:uFillTx/>
                  <a:latin typeface="Arial"/>
                  <a:ea typeface="Arial"/>
                  <a:cs typeface="Arial"/>
                  <a:sym typeface="Arial"/>
                </a:rPr>
                <a:t>Lunchbox</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578" name="Google Shape;578;p44"/>
            <p:cNvSpPr/>
            <p:nvPr/>
          </p:nvSpPr>
          <p:spPr>
            <a:xfrm>
              <a:off x="1593974" y="1775209"/>
              <a:ext cx="1775209" cy="1775209"/>
            </a:xfrm>
            <a:prstGeom prst="ellipse">
              <a:avLst/>
            </a:prstGeom>
            <a:solidFill>
              <a:srgbClr val="16B0E3"/>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79" name="Google Shape;579;p44"/>
            <p:cNvSpPr txBox="1"/>
            <p:nvPr/>
          </p:nvSpPr>
          <p:spPr>
            <a:xfrm>
              <a:off x="1853947" y="2219011"/>
              <a:ext cx="1255262" cy="887604"/>
            </a:xfrm>
            <a:prstGeom prst="rect">
              <a:avLst/>
            </a:prstGeom>
            <a:noFill/>
            <a:ln>
              <a:noFill/>
            </a:ln>
          </p:spPr>
          <p:txBody>
            <a:bodyPr spcFirstLastPara="1" wrap="square" lIns="128000" tIns="128000" rIns="128000" bIns="1280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a:ln>
                    <a:noFill/>
                  </a:ln>
                  <a:solidFill>
                    <a:srgbClr val="FFFFFF"/>
                  </a:solidFill>
                  <a:effectLst/>
                  <a:uLnTx/>
                  <a:uFillTx/>
                  <a:latin typeface="Arial"/>
                  <a:ea typeface="Arial"/>
                  <a:cs typeface="Arial"/>
                  <a:sym typeface="Arial"/>
                </a:rPr>
                <a:t>Snack-Pack</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580" name="Google Shape;580;p44"/>
          <p:cNvSpPr txBox="1"/>
          <p:nvPr/>
        </p:nvSpPr>
        <p:spPr>
          <a:xfrm>
            <a:off x="6299202" y="2308550"/>
            <a:ext cx="4065689" cy="923330"/>
          </a:xfrm>
          <a:prstGeom prst="rect">
            <a:avLst/>
          </a:prstGeom>
          <a:noFill/>
          <a:ln w="28575" cap="flat" cmpd="sng">
            <a:solidFill>
              <a:srgbClr val="067EBD"/>
            </a:solidFill>
            <a:prstDash val="solid"/>
            <a:round/>
            <a:headEnd type="none" w="sm" len="sm"/>
            <a:tailEnd type="none" w="sm" len="sm"/>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a:ln>
                  <a:noFill/>
                </a:ln>
                <a:solidFill>
                  <a:srgbClr val="000000"/>
                </a:solidFill>
                <a:effectLst/>
                <a:uLnTx/>
                <a:uFillTx/>
                <a:latin typeface="Trebuchet MS"/>
                <a:ea typeface="Trebuchet MS"/>
                <a:cs typeface="Trebuchet MS"/>
                <a:sym typeface="Trebuchet MS"/>
              </a:rPr>
              <a:t>Snack-Pack: Information districts need to quickly enroll a child in the appropriate combination of services.</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pic>
        <p:nvPicPr>
          <p:cNvPr id="581" name="Google Shape;581;p44" descr="Image result for student backpack with lunchbox inside"/>
          <p:cNvPicPr preferRelativeResize="0"/>
          <p:nvPr/>
        </p:nvPicPr>
        <p:blipFill rotWithShape="1">
          <a:blip r:embed="rId3">
            <a:alphaModFix/>
          </a:blip>
          <a:srcRect/>
          <a:stretch/>
        </p:blipFill>
        <p:spPr>
          <a:xfrm>
            <a:off x="7093378" y="3725912"/>
            <a:ext cx="2278344" cy="2255371"/>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86"/>
        <p:cNvGrpSpPr/>
        <p:nvPr/>
      </p:nvGrpSpPr>
      <p:grpSpPr>
        <a:xfrm>
          <a:off x="0" y="0"/>
          <a:ext cx="0" cy="0"/>
          <a:chOff x="0" y="0"/>
          <a:chExt cx="0" cy="0"/>
        </a:xfrm>
      </p:grpSpPr>
      <p:sp>
        <p:nvSpPr>
          <p:cNvPr id="587" name="Google Shape;587;p45"/>
          <p:cNvSpPr txBox="1">
            <a:spLocks noGrp="1"/>
          </p:cNvSpPr>
          <p:nvPr>
            <p:ph type="body" idx="4294967295"/>
          </p:nvPr>
        </p:nvSpPr>
        <p:spPr>
          <a:xfrm>
            <a:off x="296797" y="209083"/>
            <a:ext cx="9144000" cy="4961516"/>
          </a:xfrm>
          <a:prstGeom prst="rect">
            <a:avLst/>
          </a:prstGeom>
          <a:noFill/>
          <a:ln>
            <a:noFill/>
          </a:ln>
        </p:spPr>
        <p:txBody>
          <a:bodyPr spcFirstLastPara="1" wrap="square" lIns="91425" tIns="45700" rIns="91425" bIns="45700" anchor="t" anchorCtr="0">
            <a:normAutofit/>
          </a:bodyPr>
          <a:lstStyle/>
          <a:p>
            <a:pPr marL="457200" lvl="0" indent="0" algn="l" rtl="0">
              <a:spcBef>
                <a:spcPts val="0"/>
              </a:spcBef>
              <a:spcAft>
                <a:spcPts val="0"/>
              </a:spcAft>
              <a:buSzPts val="3200"/>
              <a:buNone/>
            </a:pPr>
            <a:r>
              <a:rPr lang="en-US" sz="4000" b="1"/>
              <a:t>Snackpack Data Elements &amp; Process</a:t>
            </a:r>
            <a:endParaRPr/>
          </a:p>
          <a:p>
            <a:pPr marL="457200" lvl="0" indent="0" algn="l" rtl="0">
              <a:spcBef>
                <a:spcPts val="1000"/>
              </a:spcBef>
              <a:spcAft>
                <a:spcPts val="0"/>
              </a:spcAft>
              <a:buSzPts val="1440"/>
              <a:buNone/>
            </a:pPr>
            <a:endParaRPr/>
          </a:p>
          <a:p>
            <a:pPr marL="342900" lvl="0" indent="-251459" algn="l" rtl="0">
              <a:spcBef>
                <a:spcPts val="1000"/>
              </a:spcBef>
              <a:spcAft>
                <a:spcPts val="0"/>
              </a:spcAft>
              <a:buSzPts val="1440"/>
              <a:buNone/>
            </a:pPr>
            <a:endParaRPr/>
          </a:p>
        </p:txBody>
      </p:sp>
      <p:graphicFrame>
        <p:nvGraphicFramePr>
          <p:cNvPr id="588" name="Google Shape;588;p45"/>
          <p:cNvGraphicFramePr/>
          <p:nvPr/>
        </p:nvGraphicFramePr>
        <p:xfrm>
          <a:off x="878785" y="1065225"/>
          <a:ext cx="3620150" cy="3727125"/>
        </p:xfrm>
        <a:graphic>
          <a:graphicData uri="http://schemas.openxmlformats.org/drawingml/2006/table">
            <a:tbl>
              <a:tblPr>
                <a:noFill/>
              </a:tblPr>
              <a:tblGrid>
                <a:gridCol w="3620150">
                  <a:extLst>
                    <a:ext uri="{9D8B030D-6E8A-4147-A177-3AD203B41FA5}">
                      <a16:colId xmlns:a16="http://schemas.microsoft.com/office/drawing/2014/main" val="20000"/>
                    </a:ext>
                  </a:extLst>
                </a:gridCol>
              </a:tblGrid>
              <a:tr h="214500">
                <a:tc>
                  <a:txBody>
                    <a:bodyPr/>
                    <a:lstStyle/>
                    <a:p>
                      <a:pPr marL="0" marR="0" lvl="0" indent="0" algn="l" rtl="0">
                        <a:spcBef>
                          <a:spcPts val="0"/>
                        </a:spcBef>
                        <a:spcAft>
                          <a:spcPts val="0"/>
                        </a:spcAft>
                        <a:buNone/>
                      </a:pPr>
                      <a:r>
                        <a:rPr lang="en-US" sz="2400" u="none" strike="noStrike" cap="none"/>
                        <a:t>As of Date</a:t>
                      </a:r>
                      <a:endParaRPr sz="2400" b="0" i="0" u="none" strike="noStrike" cap="none">
                        <a:solidFill>
                          <a:srgbClr val="000000"/>
                        </a:solidFill>
                        <a:latin typeface="Calibri"/>
                        <a:ea typeface="Calibri"/>
                        <a:cs typeface="Calibri"/>
                        <a:sym typeface="Calibri"/>
                      </a:endParaRPr>
                    </a:p>
                  </a:txBody>
                  <a:tcPr marL="7725" marR="7725" marT="77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14500">
                <a:tc>
                  <a:txBody>
                    <a:bodyPr/>
                    <a:lstStyle/>
                    <a:p>
                      <a:pPr marL="0" marR="0" lvl="0" indent="0" algn="l" rtl="0">
                        <a:spcBef>
                          <a:spcPts val="0"/>
                        </a:spcBef>
                        <a:spcAft>
                          <a:spcPts val="0"/>
                        </a:spcAft>
                        <a:buNone/>
                      </a:pPr>
                      <a:r>
                        <a:rPr lang="en-US" sz="2400" u="none" strike="noStrike" cap="none"/>
                        <a:t>CEP Status (prior district)</a:t>
                      </a:r>
                      <a:endParaRPr sz="2400" b="0" i="0" u="none" strike="noStrike" cap="none">
                        <a:solidFill>
                          <a:srgbClr val="000000"/>
                        </a:solidFill>
                        <a:latin typeface="Calibri"/>
                        <a:ea typeface="Calibri"/>
                        <a:cs typeface="Calibri"/>
                        <a:sym typeface="Calibri"/>
                      </a:endParaRPr>
                    </a:p>
                  </a:txBody>
                  <a:tcPr marL="7725" marR="7725" marT="77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214500">
                <a:tc>
                  <a:txBody>
                    <a:bodyPr/>
                    <a:lstStyle/>
                    <a:p>
                      <a:pPr marL="0" marR="0" lvl="0" indent="0" algn="l" rtl="0">
                        <a:spcBef>
                          <a:spcPts val="0"/>
                        </a:spcBef>
                        <a:spcAft>
                          <a:spcPts val="0"/>
                        </a:spcAft>
                        <a:buNone/>
                      </a:pPr>
                      <a:r>
                        <a:rPr lang="en-US" sz="2400" u="none" strike="noStrike" cap="none"/>
                        <a:t>Days Attended</a:t>
                      </a:r>
                      <a:endParaRPr sz="2400" b="0" i="0" u="none" strike="noStrike" cap="none">
                        <a:solidFill>
                          <a:srgbClr val="000000"/>
                        </a:solidFill>
                        <a:latin typeface="Calibri"/>
                        <a:ea typeface="Calibri"/>
                        <a:cs typeface="Calibri"/>
                        <a:sym typeface="Calibri"/>
                      </a:endParaRPr>
                    </a:p>
                  </a:txBody>
                  <a:tcPr marL="7725" marR="7725" marT="77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214500">
                <a:tc>
                  <a:txBody>
                    <a:bodyPr/>
                    <a:lstStyle/>
                    <a:p>
                      <a:pPr marL="0" marR="0" lvl="0" indent="0" algn="l" rtl="0">
                        <a:spcBef>
                          <a:spcPts val="0"/>
                        </a:spcBef>
                        <a:spcAft>
                          <a:spcPts val="0"/>
                        </a:spcAft>
                        <a:buNone/>
                      </a:pPr>
                      <a:r>
                        <a:rPr lang="en-US" sz="2400" u="none" strike="noStrike" cap="none"/>
                        <a:t>District Exit Status</a:t>
                      </a:r>
                      <a:endParaRPr sz="2400" b="0" i="0" u="none" strike="noStrike" cap="none">
                        <a:solidFill>
                          <a:srgbClr val="000000"/>
                        </a:solidFill>
                        <a:latin typeface="Calibri"/>
                        <a:ea typeface="Calibri"/>
                        <a:cs typeface="Calibri"/>
                        <a:sym typeface="Calibri"/>
                      </a:endParaRPr>
                    </a:p>
                  </a:txBody>
                  <a:tcPr marL="7725" marR="7725" marT="77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214500">
                <a:tc>
                  <a:txBody>
                    <a:bodyPr/>
                    <a:lstStyle/>
                    <a:p>
                      <a:pPr marL="0" marR="0" lvl="0" indent="0" algn="l" rtl="0">
                        <a:spcBef>
                          <a:spcPts val="0"/>
                        </a:spcBef>
                        <a:spcAft>
                          <a:spcPts val="0"/>
                        </a:spcAft>
                        <a:buNone/>
                      </a:pPr>
                      <a:r>
                        <a:rPr lang="en-US" sz="2400" u="none" strike="noStrike" cap="none"/>
                        <a:t>Economically Disadvantaged</a:t>
                      </a:r>
                      <a:endParaRPr sz="2400" b="0" i="0" u="none" strike="noStrike" cap="none">
                        <a:solidFill>
                          <a:srgbClr val="000000"/>
                        </a:solidFill>
                        <a:latin typeface="Calibri"/>
                        <a:ea typeface="Calibri"/>
                        <a:cs typeface="Calibri"/>
                        <a:sym typeface="Calibri"/>
                      </a:endParaRPr>
                    </a:p>
                  </a:txBody>
                  <a:tcPr marL="7725" marR="7725" marT="77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214500">
                <a:tc>
                  <a:txBody>
                    <a:bodyPr/>
                    <a:lstStyle/>
                    <a:p>
                      <a:pPr marL="0" marR="0" lvl="0" indent="0" algn="l" rtl="0">
                        <a:spcBef>
                          <a:spcPts val="0"/>
                        </a:spcBef>
                        <a:spcAft>
                          <a:spcPts val="0"/>
                        </a:spcAft>
                        <a:buNone/>
                      </a:pPr>
                      <a:r>
                        <a:rPr lang="en-US" sz="2400" u="none" strike="noStrike" cap="none"/>
                        <a:t>EL Instructional Program</a:t>
                      </a:r>
                      <a:endParaRPr sz="2400" b="0" i="0" u="none" strike="noStrike" cap="none">
                        <a:solidFill>
                          <a:srgbClr val="000000"/>
                        </a:solidFill>
                        <a:latin typeface="Calibri"/>
                        <a:ea typeface="Calibri"/>
                        <a:cs typeface="Calibri"/>
                        <a:sym typeface="Calibri"/>
                      </a:endParaRPr>
                    </a:p>
                  </a:txBody>
                  <a:tcPr marL="7725" marR="7725" marT="77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214500">
                <a:tc>
                  <a:txBody>
                    <a:bodyPr/>
                    <a:lstStyle/>
                    <a:p>
                      <a:pPr marL="0" marR="0" lvl="0" indent="0" algn="l" rtl="0">
                        <a:spcBef>
                          <a:spcPts val="0"/>
                        </a:spcBef>
                        <a:spcAft>
                          <a:spcPts val="0"/>
                        </a:spcAft>
                        <a:buNone/>
                      </a:pPr>
                      <a:r>
                        <a:rPr lang="en-US" sz="2400" u="none" strike="noStrike" cap="none"/>
                        <a:t>English Learner Eligible</a:t>
                      </a:r>
                      <a:endParaRPr sz="2400" b="0" i="0" u="none" strike="noStrike" cap="none">
                        <a:solidFill>
                          <a:srgbClr val="000000"/>
                        </a:solidFill>
                        <a:latin typeface="Calibri"/>
                        <a:ea typeface="Calibri"/>
                        <a:cs typeface="Calibri"/>
                        <a:sym typeface="Calibri"/>
                      </a:endParaRPr>
                    </a:p>
                  </a:txBody>
                  <a:tcPr marL="7725" marR="7725" marT="77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214500">
                <a:tc>
                  <a:txBody>
                    <a:bodyPr/>
                    <a:lstStyle/>
                    <a:p>
                      <a:pPr marL="0" marR="0" lvl="0" indent="0" algn="l" rtl="0">
                        <a:spcBef>
                          <a:spcPts val="0"/>
                        </a:spcBef>
                        <a:spcAft>
                          <a:spcPts val="0"/>
                        </a:spcAft>
                        <a:buNone/>
                      </a:pPr>
                      <a:r>
                        <a:rPr lang="en-US" sz="2400" u="none" strike="noStrike" cap="none"/>
                        <a:t>Foster Care</a:t>
                      </a:r>
                      <a:endParaRPr sz="2400" b="0" i="0" u="none" strike="noStrike" cap="none">
                        <a:solidFill>
                          <a:srgbClr val="000000"/>
                        </a:solidFill>
                        <a:latin typeface="Calibri"/>
                        <a:ea typeface="Calibri"/>
                        <a:cs typeface="Calibri"/>
                        <a:sym typeface="Calibri"/>
                      </a:endParaRPr>
                    </a:p>
                  </a:txBody>
                  <a:tcPr marL="7725" marR="7725" marT="77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214500">
                <a:tc>
                  <a:txBody>
                    <a:bodyPr/>
                    <a:lstStyle/>
                    <a:p>
                      <a:pPr marL="0" marR="0" lvl="0" indent="0" algn="l" rtl="0">
                        <a:spcBef>
                          <a:spcPts val="0"/>
                        </a:spcBef>
                        <a:spcAft>
                          <a:spcPts val="0"/>
                        </a:spcAft>
                        <a:buNone/>
                      </a:pPr>
                      <a:r>
                        <a:rPr lang="en-US" sz="2400" u="none" strike="noStrike" cap="none"/>
                        <a:t>Grade</a:t>
                      </a:r>
                      <a:endParaRPr sz="2400" b="0" i="0" u="none" strike="noStrike" cap="none">
                        <a:solidFill>
                          <a:srgbClr val="000000"/>
                        </a:solidFill>
                        <a:latin typeface="Calibri"/>
                        <a:ea typeface="Calibri"/>
                        <a:cs typeface="Calibri"/>
                        <a:sym typeface="Calibri"/>
                      </a:endParaRPr>
                    </a:p>
                  </a:txBody>
                  <a:tcPr marL="7725" marR="7725" marT="77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graphicFrame>
        <p:nvGraphicFramePr>
          <p:cNvPr id="589" name="Google Shape;589;p45"/>
          <p:cNvGraphicFramePr/>
          <p:nvPr/>
        </p:nvGraphicFramePr>
        <p:xfrm>
          <a:off x="4580731" y="1065226"/>
          <a:ext cx="4247325" cy="3385240"/>
        </p:xfrm>
        <a:graphic>
          <a:graphicData uri="http://schemas.openxmlformats.org/drawingml/2006/table">
            <a:tbl>
              <a:tblPr>
                <a:noFill/>
              </a:tblPr>
              <a:tblGrid>
                <a:gridCol w="4247325">
                  <a:extLst>
                    <a:ext uri="{9D8B030D-6E8A-4147-A177-3AD203B41FA5}">
                      <a16:colId xmlns:a16="http://schemas.microsoft.com/office/drawing/2014/main" val="20000"/>
                    </a:ext>
                  </a:extLst>
                </a:gridCol>
              </a:tblGrid>
              <a:tr h="380425">
                <a:tc>
                  <a:txBody>
                    <a:bodyPr/>
                    <a:lstStyle/>
                    <a:p>
                      <a:pPr marL="0" marR="0" lvl="0" indent="0" algn="l" rtl="0">
                        <a:spcBef>
                          <a:spcPts val="0"/>
                        </a:spcBef>
                        <a:spcAft>
                          <a:spcPts val="0"/>
                        </a:spcAft>
                        <a:buNone/>
                      </a:pPr>
                      <a:r>
                        <a:rPr lang="en-US" sz="2400" b="0" i="0" u="none" strike="noStrike" cap="none">
                          <a:solidFill>
                            <a:srgbClr val="000000"/>
                          </a:solidFill>
                          <a:latin typeface="Calibri"/>
                          <a:ea typeface="Calibri"/>
                          <a:cs typeface="Calibri"/>
                          <a:sym typeface="Calibri"/>
                        </a:rPr>
                        <a:t>Homeless</a:t>
                      </a:r>
                      <a:endParaRPr/>
                    </a:p>
                  </a:txBody>
                  <a:tcPr marL="8150" marR="8150" marT="8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80425">
                <a:tc>
                  <a:txBody>
                    <a:bodyPr/>
                    <a:lstStyle/>
                    <a:p>
                      <a:pPr marL="0" marR="0" lvl="0" indent="0" algn="l" rtl="0">
                        <a:spcBef>
                          <a:spcPts val="0"/>
                        </a:spcBef>
                        <a:spcAft>
                          <a:spcPts val="0"/>
                        </a:spcAft>
                        <a:buNone/>
                      </a:pPr>
                      <a:r>
                        <a:rPr lang="en-US" sz="2400" b="0" i="0" u="none" strike="noStrike" cap="none">
                          <a:solidFill>
                            <a:srgbClr val="000000"/>
                          </a:solidFill>
                          <a:latin typeface="Calibri"/>
                          <a:ea typeface="Calibri"/>
                          <a:cs typeface="Calibri"/>
                          <a:sym typeface="Calibri"/>
                        </a:rPr>
                        <a:t>Migrant</a:t>
                      </a:r>
                      <a:endParaRPr/>
                    </a:p>
                  </a:txBody>
                  <a:tcPr marL="8150" marR="8150" marT="8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80425">
                <a:tc>
                  <a:txBody>
                    <a:bodyPr/>
                    <a:lstStyle/>
                    <a:p>
                      <a:pPr marL="0" marR="0" lvl="0" indent="0" algn="l" rtl="0">
                        <a:spcBef>
                          <a:spcPts val="0"/>
                        </a:spcBef>
                        <a:spcAft>
                          <a:spcPts val="0"/>
                        </a:spcAft>
                        <a:buNone/>
                      </a:pPr>
                      <a:r>
                        <a:rPr lang="en-US" sz="2400" b="0" i="0" u="none" strike="noStrike" cap="none">
                          <a:solidFill>
                            <a:srgbClr val="000000"/>
                          </a:solidFill>
                          <a:latin typeface="Calibri"/>
                          <a:ea typeface="Calibri"/>
                          <a:cs typeface="Calibri"/>
                          <a:sym typeface="Calibri"/>
                        </a:rPr>
                        <a:t>Previous School District</a:t>
                      </a:r>
                      <a:endParaRPr/>
                    </a:p>
                  </a:txBody>
                  <a:tcPr marL="8150" marR="8150" marT="8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80425">
                <a:tc>
                  <a:txBody>
                    <a:bodyPr/>
                    <a:lstStyle/>
                    <a:p>
                      <a:pPr marL="0" marR="0" lvl="0" indent="0" algn="l" rtl="0">
                        <a:spcBef>
                          <a:spcPts val="0"/>
                        </a:spcBef>
                        <a:spcAft>
                          <a:spcPts val="0"/>
                        </a:spcAft>
                        <a:buNone/>
                      </a:pPr>
                      <a:r>
                        <a:rPr lang="en-US" sz="2400" u="none" strike="noStrike" cap="none"/>
                        <a:t>Program Participations</a:t>
                      </a:r>
                      <a:endParaRPr sz="2400" b="0" i="0" u="none" strike="noStrike" cap="none">
                        <a:solidFill>
                          <a:srgbClr val="000000"/>
                        </a:solidFill>
                        <a:latin typeface="Calibri"/>
                        <a:ea typeface="Calibri"/>
                        <a:cs typeface="Calibri"/>
                        <a:sym typeface="Calibri"/>
                      </a:endParaRPr>
                    </a:p>
                  </a:txBody>
                  <a:tcPr marL="8150" marR="8150" marT="8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57950">
                <a:tc>
                  <a:txBody>
                    <a:bodyPr/>
                    <a:lstStyle/>
                    <a:p>
                      <a:pPr marL="0" marR="0" lvl="0" indent="0" algn="l" rtl="0">
                        <a:spcBef>
                          <a:spcPts val="0"/>
                        </a:spcBef>
                        <a:spcAft>
                          <a:spcPts val="0"/>
                        </a:spcAft>
                        <a:buNone/>
                      </a:pPr>
                      <a:r>
                        <a:rPr lang="en-US" sz="2400" u="none" strike="noStrike" cap="none"/>
                        <a:t>Special Ed - IEP/Plan Date</a:t>
                      </a:r>
                      <a:endParaRPr sz="2400" b="0" i="0" u="none" strike="noStrike" cap="none">
                        <a:solidFill>
                          <a:srgbClr val="000000"/>
                        </a:solidFill>
                        <a:latin typeface="Calibri"/>
                        <a:ea typeface="Calibri"/>
                        <a:cs typeface="Calibri"/>
                        <a:sym typeface="Calibri"/>
                      </a:endParaRPr>
                    </a:p>
                  </a:txBody>
                  <a:tcPr marL="8150" marR="8150" marT="8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363450">
                <a:tc>
                  <a:txBody>
                    <a:bodyPr/>
                    <a:lstStyle/>
                    <a:p>
                      <a:pPr marL="0" marR="0" lvl="0" indent="0" algn="l" rtl="0">
                        <a:spcBef>
                          <a:spcPts val="0"/>
                        </a:spcBef>
                        <a:spcAft>
                          <a:spcPts val="0"/>
                        </a:spcAft>
                        <a:buNone/>
                      </a:pPr>
                      <a:r>
                        <a:rPr lang="en-US" sz="2400" u="none" strike="noStrike" cap="none"/>
                        <a:t>Special Ed - Primary Disability</a:t>
                      </a:r>
                      <a:endParaRPr sz="2400" b="0" i="0" u="none" strike="noStrike" cap="none">
                        <a:solidFill>
                          <a:srgbClr val="000000"/>
                        </a:solidFill>
                        <a:latin typeface="Calibri"/>
                        <a:ea typeface="Calibri"/>
                        <a:cs typeface="Calibri"/>
                        <a:sym typeface="Calibri"/>
                      </a:endParaRPr>
                    </a:p>
                  </a:txBody>
                  <a:tcPr marL="8150" marR="8150" marT="8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362500">
                <a:tc>
                  <a:txBody>
                    <a:bodyPr/>
                    <a:lstStyle/>
                    <a:p>
                      <a:pPr marL="0" marR="0" lvl="0" indent="0" algn="l" rtl="0">
                        <a:spcBef>
                          <a:spcPts val="0"/>
                        </a:spcBef>
                        <a:spcAft>
                          <a:spcPts val="0"/>
                        </a:spcAft>
                        <a:buNone/>
                      </a:pPr>
                      <a:r>
                        <a:rPr lang="en-US" sz="2400" u="none" strike="noStrike" cap="none"/>
                        <a:t>Special Ed - Program Service Code</a:t>
                      </a:r>
                      <a:endParaRPr sz="2400" b="0" i="0" u="none" strike="noStrike" cap="none">
                        <a:solidFill>
                          <a:srgbClr val="000000"/>
                        </a:solidFill>
                        <a:latin typeface="Calibri"/>
                        <a:ea typeface="Calibri"/>
                        <a:cs typeface="Calibri"/>
                        <a:sym typeface="Calibri"/>
                      </a:endParaRPr>
                    </a:p>
                  </a:txBody>
                  <a:tcPr marL="8150" marR="8150" marT="8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376050">
                <a:tc>
                  <a:txBody>
                    <a:bodyPr/>
                    <a:lstStyle/>
                    <a:p>
                      <a:pPr marL="0" marR="0" lvl="0" indent="0" algn="l" rtl="0">
                        <a:spcBef>
                          <a:spcPts val="0"/>
                        </a:spcBef>
                        <a:spcAft>
                          <a:spcPts val="0"/>
                        </a:spcAft>
                        <a:buNone/>
                      </a:pPr>
                      <a:r>
                        <a:rPr lang="en-US" sz="2400" u="none" strike="noStrike" cap="none"/>
                        <a:t>Total Possible Attendance</a:t>
                      </a:r>
                      <a:endParaRPr sz="2400" b="0" i="0" u="none" strike="noStrike" cap="none">
                        <a:solidFill>
                          <a:srgbClr val="000000"/>
                        </a:solidFill>
                        <a:latin typeface="Calibri"/>
                        <a:ea typeface="Calibri"/>
                        <a:cs typeface="Calibri"/>
                        <a:sym typeface="Calibri"/>
                      </a:endParaRPr>
                    </a:p>
                  </a:txBody>
                  <a:tcPr marL="8150" marR="8150" marT="8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
        <p:nvSpPr>
          <p:cNvPr id="590" name="Google Shape;590;p45"/>
          <p:cNvSpPr txBox="1"/>
          <p:nvPr/>
        </p:nvSpPr>
        <p:spPr>
          <a:xfrm>
            <a:off x="296797" y="4967926"/>
            <a:ext cx="9144000" cy="4370832"/>
          </a:xfrm>
          <a:prstGeom prst="rect">
            <a:avLst/>
          </a:prstGeom>
          <a:noFill/>
          <a:ln>
            <a:noFill/>
          </a:ln>
        </p:spPr>
        <p:txBody>
          <a:bodyPr spcFirstLastPara="1" wrap="square" lIns="91425" tIns="45700" rIns="91425" bIns="45700" anchor="t" anchorCtr="0">
            <a:normAutofit/>
          </a:bodyPr>
          <a:lstStyle/>
          <a:p>
            <a:pPr marL="803275" marR="0" lvl="1" indent="-346075" algn="l" defTabSz="914400" rtl="0" eaLnBrk="1" fontAlgn="auto" latinLnBrk="0" hangingPunct="1">
              <a:lnSpc>
                <a:spcPct val="110000"/>
              </a:lnSpc>
              <a:spcBef>
                <a:spcPts val="0"/>
              </a:spcBef>
              <a:spcAft>
                <a:spcPts val="0"/>
              </a:spcAft>
              <a:buClr>
                <a:srgbClr val="5FCBEF"/>
              </a:buClr>
              <a:buSzPts val="1280"/>
              <a:buFont typeface="Noto Sans Symbols"/>
              <a:buChar char="►"/>
              <a:tabLst/>
              <a:defRPr/>
            </a:pPr>
            <a:r>
              <a:rPr kumimoji="0" lang="en-US" sz="1600" b="0" i="0" u="none" strike="noStrike" kern="0" cap="none" spc="0" normalizeH="0" baseline="0" noProof="0">
                <a:ln>
                  <a:noFill/>
                </a:ln>
                <a:solidFill>
                  <a:srgbClr val="3F3F3F"/>
                </a:solidFill>
                <a:effectLst/>
                <a:uLnTx/>
                <a:uFillTx/>
                <a:latin typeface="Trebuchet MS"/>
                <a:ea typeface="Trebuchet MS"/>
                <a:cs typeface="Trebuchet MS"/>
                <a:sym typeface="Trebuchet MS"/>
              </a:rPr>
              <a:t>A user searches and receives a UIC in their SIS</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803275" marR="0" lvl="1" indent="-346075" algn="l" defTabSz="914400" rtl="0" eaLnBrk="1" fontAlgn="auto" latinLnBrk="0" hangingPunct="1">
              <a:lnSpc>
                <a:spcPct val="110000"/>
              </a:lnSpc>
              <a:spcBef>
                <a:spcPts val="1000"/>
              </a:spcBef>
              <a:spcAft>
                <a:spcPts val="0"/>
              </a:spcAft>
              <a:buClr>
                <a:srgbClr val="5FCBEF"/>
              </a:buClr>
              <a:buSzPts val="1280"/>
              <a:buFont typeface="Noto Sans Symbols"/>
              <a:buChar char="►"/>
              <a:tabLst/>
              <a:defRPr/>
            </a:pPr>
            <a:r>
              <a:rPr kumimoji="0" lang="en-US" sz="1600" b="0" i="0" u="none" strike="noStrike" kern="0" cap="none" spc="0" normalizeH="0" baseline="0" noProof="0">
                <a:ln>
                  <a:noFill/>
                </a:ln>
                <a:solidFill>
                  <a:srgbClr val="3F3F3F"/>
                </a:solidFill>
                <a:effectLst/>
                <a:uLnTx/>
                <a:uFillTx/>
                <a:latin typeface="Trebuchet MS"/>
                <a:ea typeface="Trebuchet MS"/>
                <a:cs typeface="Trebuchet MS"/>
                <a:sym typeface="Trebuchet MS"/>
              </a:rPr>
              <a:t>Upon receiving the UIC, user makes a secondary call requesting snackpack data</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803275" marR="0" lvl="1" indent="-346075" algn="l" defTabSz="914400" rtl="0" eaLnBrk="1" fontAlgn="auto" latinLnBrk="0" hangingPunct="1">
              <a:lnSpc>
                <a:spcPct val="110000"/>
              </a:lnSpc>
              <a:spcBef>
                <a:spcPts val="1000"/>
              </a:spcBef>
              <a:spcAft>
                <a:spcPts val="0"/>
              </a:spcAft>
              <a:buClr>
                <a:srgbClr val="5FCBEF"/>
              </a:buClr>
              <a:buSzPts val="1280"/>
              <a:buFont typeface="Noto Sans Symbols"/>
              <a:buChar char="►"/>
              <a:tabLst/>
              <a:defRPr/>
            </a:pPr>
            <a:r>
              <a:rPr kumimoji="0" lang="en-US" sz="1600" b="0" i="0" u="none" strike="noStrike" kern="0" cap="none" spc="0" normalizeH="0" baseline="0" noProof="0">
                <a:ln>
                  <a:noFill/>
                </a:ln>
                <a:solidFill>
                  <a:srgbClr val="3F3F3F"/>
                </a:solidFill>
                <a:effectLst/>
                <a:uLnTx/>
                <a:uFillTx/>
                <a:latin typeface="Trebuchet MS"/>
                <a:ea typeface="Trebuchet MS"/>
                <a:cs typeface="Trebuchet MS"/>
                <a:sym typeface="Trebuchet MS"/>
              </a:rPr>
              <a:t>The snackpack data is retrieved, routed through the data hubs, back to the SIS</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803275" marR="0" lvl="1" indent="-346075" algn="l" defTabSz="914400" rtl="0" eaLnBrk="1" fontAlgn="auto" latinLnBrk="0" hangingPunct="1">
              <a:lnSpc>
                <a:spcPct val="110000"/>
              </a:lnSpc>
              <a:spcBef>
                <a:spcPts val="1000"/>
              </a:spcBef>
              <a:spcAft>
                <a:spcPts val="0"/>
              </a:spcAft>
              <a:buClr>
                <a:srgbClr val="5FCBEF"/>
              </a:buClr>
              <a:buSzPts val="1280"/>
              <a:buFont typeface="Noto Sans Symbols"/>
              <a:buChar char="►"/>
              <a:tabLst/>
              <a:defRPr/>
            </a:pPr>
            <a:r>
              <a:rPr kumimoji="0" lang="en-US" sz="1600" b="0" i="0" u="none" strike="noStrike" kern="0" cap="none" spc="0" normalizeH="0" baseline="0" noProof="0">
                <a:ln>
                  <a:noFill/>
                </a:ln>
                <a:solidFill>
                  <a:srgbClr val="3F3F3F"/>
                </a:solidFill>
                <a:effectLst/>
                <a:uLnTx/>
                <a:uFillTx/>
                <a:latin typeface="Trebuchet MS"/>
                <a:ea typeface="Trebuchet MS"/>
                <a:cs typeface="Trebuchet MS"/>
                <a:sym typeface="Trebuchet MS"/>
              </a:rPr>
              <a:t>The SIS displays the data to the user via screen and/or report</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803275" marR="0" lvl="1" indent="-264794" algn="l" defTabSz="914400" rtl="0" eaLnBrk="1" fontAlgn="auto" latinLnBrk="0" hangingPunct="1">
              <a:lnSpc>
                <a:spcPct val="100000"/>
              </a:lnSpc>
              <a:spcBef>
                <a:spcPts val="1000"/>
              </a:spcBef>
              <a:spcAft>
                <a:spcPts val="0"/>
              </a:spcAft>
              <a:buClr>
                <a:srgbClr val="5FCBEF"/>
              </a:buClr>
              <a:buSzPts val="1280"/>
              <a:buFont typeface="Noto Sans Symbols"/>
              <a:buNone/>
              <a:tabLst/>
              <a:defRPr/>
            </a:pPr>
            <a:endParaRPr kumimoji="0" sz="1600" b="0" i="0" u="none" strike="noStrike" kern="0" cap="none" spc="0" normalizeH="0" baseline="0" noProof="0">
              <a:ln>
                <a:noFill/>
              </a:ln>
              <a:solidFill>
                <a:srgbClr val="3F3F3F"/>
              </a:solidFill>
              <a:effectLst/>
              <a:uLnTx/>
              <a:uFillTx/>
              <a:latin typeface="Trebuchet MS"/>
              <a:ea typeface="Trebuchet MS"/>
              <a:cs typeface="Trebuchet MS"/>
              <a:sym typeface="Trebuchet MS"/>
            </a:endParaRPr>
          </a:p>
          <a:p>
            <a:pPr marL="342900" marR="0" lvl="0" indent="-251459" algn="l" defTabSz="914400" rtl="0" eaLnBrk="1" fontAlgn="auto" latinLnBrk="0" hangingPunct="1">
              <a:lnSpc>
                <a:spcPct val="100000"/>
              </a:lnSpc>
              <a:spcBef>
                <a:spcPts val="1000"/>
              </a:spcBef>
              <a:spcAft>
                <a:spcPts val="0"/>
              </a:spcAft>
              <a:buClr>
                <a:srgbClr val="5FCBEF"/>
              </a:buClr>
              <a:buSzPts val="1440"/>
              <a:buFont typeface="Noto Sans Symbols"/>
              <a:buNone/>
              <a:tabLst/>
              <a:defRPr/>
            </a:pPr>
            <a:endParaRPr kumimoji="0" sz="1800" b="0" i="0" u="none" strike="noStrike" kern="0" cap="none" spc="0" normalizeH="0" baseline="0" noProof="0">
              <a:ln>
                <a:noFill/>
              </a:ln>
              <a:solidFill>
                <a:srgbClr val="3F3F3F"/>
              </a:solidFill>
              <a:effectLst/>
              <a:uLnTx/>
              <a:uFillTx/>
              <a:latin typeface="Trebuchet MS"/>
              <a:ea typeface="Trebuchet MS"/>
              <a:cs typeface="Trebuchet MS"/>
              <a:sym typeface="Trebuchet M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sp>
        <p:nvSpPr>
          <p:cNvPr id="596" name="Google Shape;596;p46"/>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900" b="0" i="0" u="none" strike="noStrike" kern="0" cap="none" spc="0" normalizeH="0" baseline="0" noProof="0">
                <a:ln>
                  <a:noFill/>
                </a:ln>
                <a:solidFill>
                  <a:srgbClr val="5FCBEF"/>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26</a:t>
            </a:fld>
            <a:endParaRPr kumimoji="0" sz="900" b="0" i="0" u="none" strike="noStrike" kern="0" cap="none" spc="0" normalizeH="0" baseline="0" noProof="0">
              <a:ln>
                <a:noFill/>
              </a:ln>
              <a:solidFill>
                <a:srgbClr val="5FCBEF"/>
              </a:solidFill>
              <a:effectLst/>
              <a:uLnTx/>
              <a:uFillTx/>
              <a:latin typeface="Arial"/>
              <a:cs typeface="Arial"/>
              <a:sym typeface="Arial"/>
            </a:endParaRPr>
          </a:p>
        </p:txBody>
      </p:sp>
      <p:sp>
        <p:nvSpPr>
          <p:cNvPr id="597" name="Google Shape;597;p46"/>
          <p:cNvSpPr txBox="1">
            <a:spLocks noGrp="1"/>
          </p:cNvSpPr>
          <p:nvPr>
            <p:ph type="body" idx="4294967295"/>
          </p:nvPr>
        </p:nvSpPr>
        <p:spPr>
          <a:xfrm>
            <a:off x="752775" y="451513"/>
            <a:ext cx="9144000" cy="4961516"/>
          </a:xfrm>
          <a:prstGeom prst="rect">
            <a:avLst/>
          </a:prstGeom>
          <a:noFill/>
          <a:ln>
            <a:noFill/>
          </a:ln>
        </p:spPr>
        <p:txBody>
          <a:bodyPr spcFirstLastPara="1" wrap="square" lIns="91425" tIns="45700" rIns="91425" bIns="45700" anchor="t" anchorCtr="0">
            <a:normAutofit/>
          </a:bodyPr>
          <a:lstStyle/>
          <a:p>
            <a:pPr marL="457200" lvl="0" indent="0" algn="l" rtl="0">
              <a:spcBef>
                <a:spcPts val="0"/>
              </a:spcBef>
              <a:spcAft>
                <a:spcPts val="0"/>
              </a:spcAft>
              <a:buSzPts val="3200"/>
              <a:buNone/>
            </a:pPr>
            <a:r>
              <a:rPr lang="en-US" sz="4000" b="1"/>
              <a:t>Student Snackpack</a:t>
            </a:r>
            <a:endParaRPr sz="4000" b="1"/>
          </a:p>
          <a:p>
            <a:pPr marL="803275" lvl="1" indent="-264794" algn="l" rtl="0">
              <a:spcBef>
                <a:spcPts val="1000"/>
              </a:spcBef>
              <a:spcAft>
                <a:spcPts val="0"/>
              </a:spcAft>
              <a:buSzPts val="1280"/>
              <a:buNone/>
            </a:pPr>
            <a:endParaRPr/>
          </a:p>
          <a:p>
            <a:pPr marL="342900" lvl="0" indent="-251459" algn="l" rtl="0">
              <a:spcBef>
                <a:spcPts val="1000"/>
              </a:spcBef>
              <a:spcAft>
                <a:spcPts val="0"/>
              </a:spcAft>
              <a:buSzPts val="1440"/>
              <a:buNone/>
            </a:pPr>
            <a:endParaRPr/>
          </a:p>
        </p:txBody>
      </p:sp>
      <p:pic>
        <p:nvPicPr>
          <p:cNvPr id="598" name="Google Shape;598;p46"/>
          <p:cNvPicPr preferRelativeResize="0"/>
          <p:nvPr/>
        </p:nvPicPr>
        <p:blipFill rotWithShape="1">
          <a:blip r:embed="rId3">
            <a:alphaModFix/>
          </a:blip>
          <a:srcRect/>
          <a:stretch/>
        </p:blipFill>
        <p:spPr>
          <a:xfrm>
            <a:off x="7305675" y="58005"/>
            <a:ext cx="3248534" cy="1035618"/>
          </a:xfrm>
          <a:prstGeom prst="rect">
            <a:avLst/>
          </a:prstGeom>
          <a:noFill/>
          <a:ln>
            <a:noFill/>
          </a:ln>
        </p:spPr>
      </p:pic>
      <p:pic>
        <p:nvPicPr>
          <p:cNvPr id="599" name="Google Shape;599;p46"/>
          <p:cNvPicPr preferRelativeResize="0"/>
          <p:nvPr/>
        </p:nvPicPr>
        <p:blipFill rotWithShape="1">
          <a:blip r:embed="rId4">
            <a:alphaModFix/>
          </a:blip>
          <a:srcRect/>
          <a:stretch/>
        </p:blipFill>
        <p:spPr>
          <a:xfrm>
            <a:off x="1066309" y="1061561"/>
            <a:ext cx="9487899" cy="573843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5" name="Google Shape;605;p47"/>
          <p:cNvSpPr txBox="1">
            <a:spLocks noGrp="1"/>
          </p:cNvSpPr>
          <p:nvPr>
            <p:ph type="body" idx="4294967295"/>
          </p:nvPr>
        </p:nvSpPr>
        <p:spPr>
          <a:xfrm>
            <a:off x="477625" y="551567"/>
            <a:ext cx="9144000" cy="4961516"/>
          </a:xfrm>
          <a:prstGeom prst="rect">
            <a:avLst/>
          </a:prstGeom>
          <a:noFill/>
          <a:ln>
            <a:noFill/>
          </a:ln>
        </p:spPr>
        <p:txBody>
          <a:bodyPr spcFirstLastPara="1" wrap="square" lIns="91425" tIns="45700" rIns="91425" bIns="45700" anchor="t" anchorCtr="0">
            <a:normAutofit/>
          </a:bodyPr>
          <a:lstStyle/>
          <a:p>
            <a:pPr marL="457200" lvl="0" indent="0" algn="l" rtl="0">
              <a:spcBef>
                <a:spcPts val="0"/>
              </a:spcBef>
              <a:spcAft>
                <a:spcPts val="0"/>
              </a:spcAft>
              <a:buSzPts val="3200"/>
              <a:buNone/>
            </a:pPr>
            <a:r>
              <a:rPr lang="en-US" sz="4000" b="1" dirty="0"/>
              <a:t>Student Snackpack Timeline</a:t>
            </a:r>
            <a:endParaRPr dirty="0"/>
          </a:p>
          <a:p>
            <a:pPr marL="803275" lvl="1" indent="-346075" algn="l" rtl="0">
              <a:lnSpc>
                <a:spcPct val="110000"/>
              </a:lnSpc>
              <a:spcBef>
                <a:spcPts val="1000"/>
              </a:spcBef>
              <a:spcAft>
                <a:spcPts val="0"/>
              </a:spcAft>
              <a:buSzPts val="1280"/>
              <a:buChar char="►"/>
            </a:pPr>
            <a:r>
              <a:rPr lang="en-US" dirty="0"/>
              <a:t>MISTAR – Live this month</a:t>
            </a:r>
          </a:p>
          <a:p>
            <a:pPr marL="803275" lvl="1" indent="-346075" algn="l" rtl="0">
              <a:lnSpc>
                <a:spcPct val="110000"/>
              </a:lnSpc>
              <a:spcBef>
                <a:spcPts val="1000"/>
              </a:spcBef>
              <a:spcAft>
                <a:spcPts val="0"/>
              </a:spcAft>
              <a:buSzPts val="1280"/>
              <a:buChar char="►"/>
            </a:pPr>
            <a:r>
              <a:rPr lang="en-US" dirty="0"/>
              <a:t>Skyward – Tentatively planned for December</a:t>
            </a:r>
          </a:p>
          <a:p>
            <a:pPr marL="803275" lvl="1" indent="-346075" algn="l" rtl="0">
              <a:lnSpc>
                <a:spcPct val="110000"/>
              </a:lnSpc>
              <a:spcBef>
                <a:spcPts val="1000"/>
              </a:spcBef>
              <a:spcAft>
                <a:spcPts val="0"/>
              </a:spcAft>
              <a:buSzPts val="1280"/>
              <a:buChar char="►"/>
            </a:pPr>
            <a:r>
              <a:rPr lang="en-US" dirty="0"/>
              <a:t>PowerSchool – Tentatively planned for January</a:t>
            </a:r>
            <a:endParaRPr dirty="0"/>
          </a:p>
          <a:p>
            <a:pPr marL="803275" lvl="1" indent="-264794" algn="l" rtl="0">
              <a:spcBef>
                <a:spcPts val="1000"/>
              </a:spcBef>
              <a:spcAft>
                <a:spcPts val="0"/>
              </a:spcAft>
              <a:buSzPts val="1280"/>
              <a:buNone/>
            </a:pPr>
            <a:endParaRPr dirty="0"/>
          </a:p>
          <a:p>
            <a:pPr marL="342900" lvl="0" indent="-251459" algn="l" rtl="0">
              <a:spcBef>
                <a:spcPts val="1000"/>
              </a:spcBef>
              <a:spcAft>
                <a:spcPts val="0"/>
              </a:spcAft>
              <a:buSzPts val="1440"/>
              <a:buNone/>
            </a:pPr>
            <a:endParaRP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839577-BFB4-4655-A394-6664BA660BF5}"/>
              </a:ext>
            </a:extLst>
          </p:cNvPr>
          <p:cNvSpPr>
            <a:spLocks noGrp="1"/>
          </p:cNvSpPr>
          <p:nvPr>
            <p:ph type="title"/>
          </p:nvPr>
        </p:nvSpPr>
        <p:spPr/>
        <p:txBody>
          <a:bodyPr/>
          <a:lstStyle/>
          <a:p>
            <a:r>
              <a:rPr lang="en-US" dirty="0"/>
              <a:t>SSO Functionality</a:t>
            </a:r>
          </a:p>
        </p:txBody>
      </p:sp>
      <p:sp>
        <p:nvSpPr>
          <p:cNvPr id="5" name="Text Placeholder 4">
            <a:extLst>
              <a:ext uri="{FF2B5EF4-FFF2-40B4-BE49-F238E27FC236}">
                <a16:creationId xmlns:a16="http://schemas.microsoft.com/office/drawing/2014/main" id="{464FA4F8-8DB6-4191-9216-C86EBBE15524}"/>
              </a:ext>
            </a:extLst>
          </p:cNvPr>
          <p:cNvSpPr>
            <a:spLocks noGrp="1"/>
          </p:cNvSpPr>
          <p:nvPr>
            <p:ph type="body" idx="1"/>
          </p:nvPr>
        </p:nvSpPr>
        <p:spPr/>
        <p:txBody>
          <a:bodyPr/>
          <a:lstStyle/>
          <a:p>
            <a:endParaRPr lang="en-US" dirty="0"/>
          </a:p>
        </p:txBody>
      </p:sp>
      <p:pic>
        <p:nvPicPr>
          <p:cNvPr id="6" name="m_-1497719503941588056x_Picture 1" descr="cid:image003.png@01D362EA.1FB6F670">
            <a:extLst>
              <a:ext uri="{FF2B5EF4-FFF2-40B4-BE49-F238E27FC236}">
                <a16:creationId xmlns:a16="http://schemas.microsoft.com/office/drawing/2014/main" id="{6CF33AB0-DF54-40E3-A0D6-EF93A16A6C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739899"/>
            <a:ext cx="4720443" cy="150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5803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5070B4-95DE-425D-A3D0-D611DF30E192}"/>
              </a:ext>
            </a:extLst>
          </p:cNvPr>
          <p:cNvSpPr>
            <a:spLocks noGrp="1"/>
          </p:cNvSpPr>
          <p:nvPr>
            <p:ph type="title"/>
          </p:nvPr>
        </p:nvSpPr>
        <p:spPr/>
        <p:txBody>
          <a:bodyPr/>
          <a:lstStyle/>
          <a:p>
            <a:r>
              <a:rPr lang="en-US" dirty="0"/>
              <a:t>SSO Functionality</a:t>
            </a:r>
          </a:p>
        </p:txBody>
      </p:sp>
      <p:sp>
        <p:nvSpPr>
          <p:cNvPr id="5" name="Content Placeholder 4">
            <a:extLst>
              <a:ext uri="{FF2B5EF4-FFF2-40B4-BE49-F238E27FC236}">
                <a16:creationId xmlns:a16="http://schemas.microsoft.com/office/drawing/2014/main" id="{161613DE-86BF-4970-AA67-76BF2CE85809}"/>
              </a:ext>
            </a:extLst>
          </p:cNvPr>
          <p:cNvSpPr>
            <a:spLocks noGrp="1"/>
          </p:cNvSpPr>
          <p:nvPr>
            <p:ph idx="1"/>
          </p:nvPr>
        </p:nvSpPr>
        <p:spPr>
          <a:xfrm>
            <a:off x="2708273" y="162349"/>
            <a:ext cx="6125851" cy="3615267"/>
          </a:xfrm>
        </p:spPr>
        <p:txBody>
          <a:bodyPr/>
          <a:lstStyle/>
          <a:p>
            <a:r>
              <a:rPr lang="en-US" dirty="0"/>
              <a:t>156+ Districts Currently connected to SSO</a:t>
            </a:r>
          </a:p>
          <a:p>
            <a:r>
              <a:rPr lang="en-US" dirty="0"/>
              <a:t>Steps to Federate Your District Logins to SSO on Product Catalog as “District Single Sign-On (SSO) Federation”</a:t>
            </a:r>
          </a:p>
          <a:p>
            <a:r>
              <a:rPr lang="en-US" dirty="0"/>
              <a:t>Career Cruising Functional on SSO</a:t>
            </a:r>
          </a:p>
          <a:p>
            <a:r>
              <a:rPr lang="en-US" dirty="0" err="1"/>
              <a:t>Xello</a:t>
            </a:r>
            <a:r>
              <a:rPr lang="en-US" dirty="0"/>
              <a:t> to be Functional on SSO this month</a:t>
            </a:r>
          </a:p>
          <a:p>
            <a:endParaRPr lang="en-US" dirty="0"/>
          </a:p>
        </p:txBody>
      </p:sp>
      <p:pic>
        <p:nvPicPr>
          <p:cNvPr id="6" name="Google Shape;675;p57">
            <a:extLst>
              <a:ext uri="{FF2B5EF4-FFF2-40B4-BE49-F238E27FC236}">
                <a16:creationId xmlns:a16="http://schemas.microsoft.com/office/drawing/2014/main" id="{E952FC77-A486-4B81-9E5B-4D1BF8ECA2B7}"/>
              </a:ext>
            </a:extLst>
          </p:cNvPr>
          <p:cNvPicPr preferRelativeResize="0"/>
          <p:nvPr/>
        </p:nvPicPr>
        <p:blipFill rotWithShape="1">
          <a:blip r:embed="rId2">
            <a:alphaModFix/>
          </a:blip>
          <a:srcRect/>
          <a:stretch/>
        </p:blipFill>
        <p:spPr>
          <a:xfrm>
            <a:off x="6810063" y="3429000"/>
            <a:ext cx="4817097" cy="2991370"/>
          </a:xfrm>
          <a:prstGeom prst="rect">
            <a:avLst/>
          </a:prstGeom>
          <a:noFill/>
          <a:ln>
            <a:noFill/>
          </a:ln>
        </p:spPr>
      </p:pic>
      <p:pic>
        <p:nvPicPr>
          <p:cNvPr id="7" name="Google Shape;676;p57">
            <a:extLst>
              <a:ext uri="{FF2B5EF4-FFF2-40B4-BE49-F238E27FC236}">
                <a16:creationId xmlns:a16="http://schemas.microsoft.com/office/drawing/2014/main" id="{2267D349-BB3E-40F5-9DC1-DE0CB30146A0}"/>
              </a:ext>
            </a:extLst>
          </p:cNvPr>
          <p:cNvPicPr preferRelativeResize="0"/>
          <p:nvPr/>
        </p:nvPicPr>
        <p:blipFill rotWithShape="1">
          <a:blip r:embed="rId3">
            <a:alphaModFix/>
          </a:blip>
          <a:srcRect/>
          <a:stretch/>
        </p:blipFill>
        <p:spPr>
          <a:xfrm>
            <a:off x="9144990" y="0"/>
            <a:ext cx="3047010" cy="2902227"/>
          </a:xfrm>
          <a:prstGeom prst="rect">
            <a:avLst/>
          </a:prstGeom>
          <a:noFill/>
          <a:ln>
            <a:noFill/>
          </a:ln>
        </p:spPr>
      </p:pic>
      <p:pic>
        <p:nvPicPr>
          <p:cNvPr id="8" name="Picture 7">
            <a:extLst>
              <a:ext uri="{FF2B5EF4-FFF2-40B4-BE49-F238E27FC236}">
                <a16:creationId xmlns:a16="http://schemas.microsoft.com/office/drawing/2014/main" id="{76840F58-EF0C-466A-8CAD-41FF189A36D6}"/>
              </a:ext>
            </a:extLst>
          </p:cNvPr>
          <p:cNvPicPr>
            <a:picLocks noChangeAspect="1"/>
          </p:cNvPicPr>
          <p:nvPr/>
        </p:nvPicPr>
        <p:blipFill>
          <a:blip r:embed="rId4"/>
          <a:stretch>
            <a:fillRect/>
          </a:stretch>
        </p:blipFill>
        <p:spPr>
          <a:xfrm>
            <a:off x="-12211" y="0"/>
            <a:ext cx="2720484" cy="3880773"/>
          </a:xfrm>
          <a:prstGeom prst="rect">
            <a:avLst/>
          </a:prstGeom>
        </p:spPr>
      </p:pic>
    </p:spTree>
    <p:extLst>
      <p:ext uri="{BB962C8B-B14F-4D97-AF65-F5344CB8AC3E}">
        <p14:creationId xmlns:p14="http://schemas.microsoft.com/office/powerpoint/2010/main" val="1661619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052EB9C7-8013-4657-8398-C845CD31FAE2}"/>
              </a:ext>
            </a:extLst>
          </p:cNvPr>
          <p:cNvGraphicFramePr>
            <a:graphicFrameLocks noGrp="1"/>
          </p:cNvGraphicFramePr>
          <p:nvPr>
            <p:extLst>
              <p:ext uri="{D42A27DB-BD31-4B8C-83A1-F6EECF244321}">
                <p14:modId xmlns:p14="http://schemas.microsoft.com/office/powerpoint/2010/main" val="286221756"/>
              </p:ext>
            </p:extLst>
          </p:nvPr>
        </p:nvGraphicFramePr>
        <p:xfrm>
          <a:off x="181211" y="839068"/>
          <a:ext cx="6665522" cy="2921085"/>
        </p:xfrm>
        <a:graphic>
          <a:graphicData uri="http://schemas.openxmlformats.org/drawingml/2006/table">
            <a:tbl>
              <a:tblPr/>
              <a:tblGrid>
                <a:gridCol w="1666381">
                  <a:extLst>
                    <a:ext uri="{9D8B030D-6E8A-4147-A177-3AD203B41FA5}">
                      <a16:colId xmlns:a16="http://schemas.microsoft.com/office/drawing/2014/main" val="1923850249"/>
                    </a:ext>
                  </a:extLst>
                </a:gridCol>
                <a:gridCol w="1666381">
                  <a:extLst>
                    <a:ext uri="{9D8B030D-6E8A-4147-A177-3AD203B41FA5}">
                      <a16:colId xmlns:a16="http://schemas.microsoft.com/office/drawing/2014/main" val="3521908926"/>
                    </a:ext>
                  </a:extLst>
                </a:gridCol>
                <a:gridCol w="1649852">
                  <a:extLst>
                    <a:ext uri="{9D8B030D-6E8A-4147-A177-3AD203B41FA5}">
                      <a16:colId xmlns:a16="http://schemas.microsoft.com/office/drawing/2014/main" val="229944426"/>
                    </a:ext>
                  </a:extLst>
                </a:gridCol>
                <a:gridCol w="1682908">
                  <a:extLst>
                    <a:ext uri="{9D8B030D-6E8A-4147-A177-3AD203B41FA5}">
                      <a16:colId xmlns:a16="http://schemas.microsoft.com/office/drawing/2014/main" val="2913601948"/>
                    </a:ext>
                  </a:extLst>
                </a:gridCol>
              </a:tblGrid>
              <a:tr h="605270">
                <a:tc>
                  <a:txBody>
                    <a:bodyPr/>
                    <a:lstStyle/>
                    <a:p>
                      <a:pPr rtl="0" fontAlgn="b"/>
                      <a:endParaRPr lang="en-US" sz="2000">
                        <a:effectLst/>
                      </a:endParaRP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b="1">
                          <a:solidFill>
                            <a:srgbClr val="FFFFFF"/>
                          </a:solidFill>
                          <a:effectLst/>
                        </a:rPr>
                        <a:t>Live</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b="1">
                          <a:solidFill>
                            <a:schemeClr val="bg1"/>
                          </a:solidFill>
                          <a:effectLst/>
                        </a:rPr>
                        <a:t>In-Process</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a:solidFill>
                            <a:srgbClr val="FFFFFF"/>
                          </a:solidFill>
                          <a:effectLst/>
                        </a:rPr>
                        <a:t>Total</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2976512977"/>
                  </a:ext>
                </a:extLst>
              </a:tr>
              <a:tr h="368425">
                <a:tc>
                  <a:txBody>
                    <a:bodyPr/>
                    <a:lstStyle/>
                    <a:p>
                      <a:pPr rtl="0" fontAlgn="b"/>
                      <a:r>
                        <a:rPr lang="en-US" sz="2000" b="1">
                          <a:effectLst/>
                        </a:rPr>
                        <a:t>Districts</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dirty="0">
                          <a:solidFill>
                            <a:srgbClr val="FFFFFF"/>
                          </a:solidFill>
                          <a:effectLst/>
                        </a:rPr>
                        <a:t>512</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dirty="0">
                          <a:solidFill>
                            <a:schemeClr val="bg1"/>
                          </a:solidFill>
                          <a:effectLst/>
                        </a:rPr>
                        <a:t>164</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676</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3164923430"/>
                  </a:ext>
                </a:extLst>
              </a:tr>
              <a:tr h="368425">
                <a:tc>
                  <a:txBody>
                    <a:bodyPr/>
                    <a:lstStyle/>
                    <a:p>
                      <a:pPr rtl="0" fontAlgn="b"/>
                      <a:r>
                        <a:rPr lang="en-US" sz="2000" b="1">
                          <a:effectLst/>
                        </a:rPr>
                        <a:t>Districts %</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dirty="0">
                          <a:solidFill>
                            <a:srgbClr val="FFFFFF"/>
                          </a:solidFill>
                          <a:effectLst/>
                        </a:rPr>
                        <a:t>57%</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a:solidFill>
                            <a:schemeClr val="bg1"/>
                          </a:solidFill>
                          <a:effectLst/>
                        </a:rPr>
                        <a:t>19%</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75%</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380703106"/>
                  </a:ext>
                </a:extLst>
              </a:tr>
              <a:tr h="605270">
                <a:tc>
                  <a:txBody>
                    <a:bodyPr/>
                    <a:lstStyle/>
                    <a:p>
                      <a:pPr rtl="0" fontAlgn="b"/>
                      <a:r>
                        <a:rPr lang="en-US" sz="2000" b="1">
                          <a:effectLst/>
                        </a:rPr>
                        <a:t>Headcount</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dirty="0">
                          <a:solidFill>
                            <a:srgbClr val="FFFFFF"/>
                          </a:solidFill>
                          <a:effectLst/>
                        </a:rPr>
                        <a:t>1,204,728</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a:solidFill>
                            <a:schemeClr val="bg1"/>
                          </a:solidFill>
                          <a:effectLst/>
                        </a:rPr>
                        <a:t>n/a</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n/a</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2642754605"/>
                  </a:ext>
                </a:extLst>
              </a:tr>
              <a:tr h="368425">
                <a:tc>
                  <a:txBody>
                    <a:bodyPr/>
                    <a:lstStyle/>
                    <a:p>
                      <a:pPr rtl="0" fontAlgn="b"/>
                      <a:r>
                        <a:rPr lang="en-US" sz="2000" b="1">
                          <a:effectLst/>
                        </a:rPr>
                        <a:t>Students</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dirty="0">
                          <a:solidFill>
                            <a:srgbClr val="FFFFFF"/>
                          </a:solidFill>
                          <a:effectLst/>
                        </a:rPr>
                        <a:t>1,083,134</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dirty="0">
                          <a:solidFill>
                            <a:schemeClr val="bg1"/>
                          </a:solidFill>
                          <a:effectLst/>
                        </a:rPr>
                        <a:t>139,466</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1,222,600</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2181772163"/>
                  </a:ext>
                </a:extLst>
              </a:tr>
              <a:tr h="605270">
                <a:tc>
                  <a:txBody>
                    <a:bodyPr/>
                    <a:lstStyle/>
                    <a:p>
                      <a:pPr rtl="0" fontAlgn="b"/>
                      <a:r>
                        <a:rPr lang="en-US" sz="2000" b="1">
                          <a:effectLst/>
                        </a:rPr>
                        <a:t>Students %</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b"/>
                      <a:r>
                        <a:rPr lang="en-US" sz="2000" dirty="0">
                          <a:solidFill>
                            <a:srgbClr val="FFFFFF"/>
                          </a:solidFill>
                          <a:effectLst/>
                        </a:rPr>
                        <a:t>73%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38761D"/>
                    </a:solidFill>
                  </a:tcPr>
                </a:tc>
                <a:tc>
                  <a:txBody>
                    <a:bodyPr/>
                    <a:lstStyle/>
                    <a:p>
                      <a:pPr algn="ctr" rtl="0" fontAlgn="b"/>
                      <a:r>
                        <a:rPr lang="en-US" sz="2000" dirty="0">
                          <a:solidFill>
                            <a:schemeClr val="bg1"/>
                          </a:solidFill>
                          <a:effectLst/>
                        </a:rPr>
                        <a:t>11%</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84%</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774982319"/>
                  </a:ext>
                </a:extLst>
              </a:tr>
            </a:tbl>
          </a:graphicData>
        </a:graphic>
      </p:graphicFrame>
      <p:sp>
        <p:nvSpPr>
          <p:cNvPr id="10" name="Title 3">
            <a:extLst>
              <a:ext uri="{FF2B5EF4-FFF2-40B4-BE49-F238E27FC236}">
                <a16:creationId xmlns:a16="http://schemas.microsoft.com/office/drawing/2014/main" id="{7FBBD489-A7EF-4094-A5DB-2D52732E5557}"/>
              </a:ext>
            </a:extLst>
          </p:cNvPr>
          <p:cNvSpPr txBox="1">
            <a:spLocks/>
          </p:cNvSpPr>
          <p:nvPr/>
        </p:nvSpPr>
        <p:spPr>
          <a:xfrm>
            <a:off x="845127" y="107152"/>
            <a:ext cx="10515600" cy="1325562"/>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a:t>Current Participation</a:t>
            </a:r>
          </a:p>
        </p:txBody>
      </p:sp>
      <p:graphicFrame>
        <p:nvGraphicFramePr>
          <p:cNvPr id="11" name="Diagram 10">
            <a:extLst>
              <a:ext uri="{FF2B5EF4-FFF2-40B4-BE49-F238E27FC236}">
                <a16:creationId xmlns:a16="http://schemas.microsoft.com/office/drawing/2014/main" id="{46A9335A-2F5C-43D1-B962-639E7C9B1DBE}"/>
              </a:ext>
            </a:extLst>
          </p:cNvPr>
          <p:cNvGraphicFramePr/>
          <p:nvPr>
            <p:extLst>
              <p:ext uri="{D42A27DB-BD31-4B8C-83A1-F6EECF244321}">
                <p14:modId xmlns:p14="http://schemas.microsoft.com/office/powerpoint/2010/main" val="3856378167"/>
              </p:ext>
            </p:extLst>
          </p:nvPr>
        </p:nvGraphicFramePr>
        <p:xfrm>
          <a:off x="54552" y="3949907"/>
          <a:ext cx="3533462" cy="27581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a:extLst>
              <a:ext uri="{FF2B5EF4-FFF2-40B4-BE49-F238E27FC236}">
                <a16:creationId xmlns:a16="http://schemas.microsoft.com/office/drawing/2014/main" id="{B786B9A3-F74C-48FF-BC5D-652BF89FE2B4}"/>
              </a:ext>
            </a:extLst>
          </p:cNvPr>
          <p:cNvSpPr txBox="1"/>
          <p:nvPr/>
        </p:nvSpPr>
        <p:spPr>
          <a:xfrm>
            <a:off x="3598890" y="4221007"/>
            <a:ext cx="2667000" cy="2215991"/>
          </a:xfrm>
          <a:prstGeom prst="rect">
            <a:avLst/>
          </a:prstGeom>
          <a:solidFill>
            <a:schemeClr val="accent3">
              <a:lumMod val="60000"/>
              <a:lumOff val="40000"/>
            </a:schemeClr>
          </a:solidFill>
          <a:ln>
            <a:solidFill>
              <a:schemeClr val="accent3">
                <a:lumMod val="75000"/>
              </a:schemeClr>
            </a:solidFill>
          </a:ln>
        </p:spPr>
        <p:txBody>
          <a:bodyPr wrap="square" rtlCol="0">
            <a:spAutoFit/>
          </a:bodyPr>
          <a:lstStyle/>
          <a:p>
            <a:pPr algn="ctr"/>
            <a:r>
              <a:rPr lang="en-US" sz="6600" b="1" dirty="0"/>
              <a:t>6.4 </a:t>
            </a:r>
          </a:p>
          <a:p>
            <a:pPr algn="ctr"/>
            <a:r>
              <a:rPr lang="en-US" b="1" dirty="0"/>
              <a:t>Systems Integrated per District</a:t>
            </a:r>
          </a:p>
          <a:p>
            <a:pPr algn="ctr"/>
            <a:endParaRPr lang="en-US" b="1" dirty="0"/>
          </a:p>
          <a:p>
            <a:pPr algn="ctr"/>
            <a:endParaRPr lang="en-US" b="1" dirty="0"/>
          </a:p>
        </p:txBody>
      </p:sp>
      <p:pic>
        <p:nvPicPr>
          <p:cNvPr id="7" name="Picture 6">
            <a:extLst>
              <a:ext uri="{FF2B5EF4-FFF2-40B4-BE49-F238E27FC236}">
                <a16:creationId xmlns:a16="http://schemas.microsoft.com/office/drawing/2014/main" id="{1FBFCB83-4DB4-4D34-8BEC-08A22FA35876}"/>
              </a:ext>
            </a:extLst>
          </p:cNvPr>
          <p:cNvPicPr>
            <a:picLocks noChangeAspect="1"/>
          </p:cNvPicPr>
          <p:nvPr/>
        </p:nvPicPr>
        <p:blipFill>
          <a:blip r:embed="rId8"/>
          <a:srcRect/>
          <a:stretch/>
        </p:blipFill>
        <p:spPr>
          <a:xfrm>
            <a:off x="6962404" y="50856"/>
            <a:ext cx="5167995" cy="6756287"/>
          </a:xfrm>
          <a:prstGeom prst="rect">
            <a:avLst/>
          </a:prstGeom>
        </p:spPr>
      </p:pic>
    </p:spTree>
    <p:extLst>
      <p:ext uri="{BB962C8B-B14F-4D97-AF65-F5344CB8AC3E}">
        <p14:creationId xmlns:p14="http://schemas.microsoft.com/office/powerpoint/2010/main" val="371469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par>
                          <p:cTn id="8" fill="hold">
                            <p:stCondLst>
                              <p:cond delay="500"/>
                            </p:stCondLst>
                            <p:childTnLst>
                              <p:par>
                                <p:cTn id="9" presetID="9" presetClass="entr" presetSubtype="0" fill="hold" grpId="0" nodeType="afterEffect">
                                  <p:stCondLst>
                                    <p:cond delay="1000"/>
                                  </p:stCondLst>
                                  <p:childTnLst>
                                    <p:set>
                                      <p:cBhvr>
                                        <p:cTn id="10" dur="1" fill="hold">
                                          <p:stCondLst>
                                            <p:cond delay="0"/>
                                          </p:stCondLst>
                                        </p:cTn>
                                        <p:tgtEl>
                                          <p:spTgt spid="13"/>
                                        </p:tgtEl>
                                        <p:attrNameLst>
                                          <p:attrName>style.visibility</p:attrName>
                                        </p:attrNameLst>
                                      </p:cBhvr>
                                      <p:to>
                                        <p:strVal val="visible"/>
                                      </p:to>
                                    </p:set>
                                    <p:animEffect transition="in" filter="dissolve">
                                      <p:cBhvr>
                                        <p:cTn id="1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sp>
        <p:nvSpPr>
          <p:cNvPr id="624" name="Google Shape;624;p50"/>
          <p:cNvSpPr txBox="1">
            <a:spLocks noGrp="1"/>
          </p:cNvSpPr>
          <p:nvPr>
            <p:ph type="title"/>
          </p:nvPr>
        </p:nvSpPr>
        <p:spPr>
          <a:xfrm>
            <a:off x="677335" y="2700867"/>
            <a:ext cx="8596668" cy="1826581"/>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1"/>
              </a:buClr>
              <a:buSzPts val="3600"/>
              <a:buFont typeface="Trebuchet MS"/>
              <a:buNone/>
            </a:pPr>
            <a:r>
              <a:rPr lang="en-US" sz="3600"/>
              <a:t>The School Improvement Process Needs to Be Improved – Should We Do an RFP?</a:t>
            </a:r>
            <a:endParaRPr/>
          </a:p>
        </p:txBody>
      </p:sp>
      <p:sp>
        <p:nvSpPr>
          <p:cNvPr id="625" name="Google Shape;625;p50"/>
          <p:cNvSpPr txBox="1">
            <a:spLocks noGrp="1"/>
          </p:cNvSpPr>
          <p:nvPr>
            <p:ph type="body" idx="1"/>
          </p:nvPr>
        </p:nvSpPr>
        <p:spPr>
          <a:xfrm>
            <a:off x="677334" y="4527448"/>
            <a:ext cx="9032273" cy="860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3520"/>
              <a:buNone/>
            </a:pPr>
            <a:r>
              <a:rPr lang="en-US" sz="4400" dirty="0"/>
              <a:t>MICIP</a:t>
            </a:r>
            <a:endParaRPr sz="4400" dirty="0"/>
          </a:p>
        </p:txBody>
      </p:sp>
      <p:pic>
        <p:nvPicPr>
          <p:cNvPr id="626" name="Google Shape;626;p50" descr="Michigan Department of Education logo" title="MDE Logo"/>
          <p:cNvPicPr preferRelativeResize="0"/>
          <p:nvPr/>
        </p:nvPicPr>
        <p:blipFill rotWithShape="1">
          <a:blip r:embed="rId3">
            <a:alphaModFix/>
          </a:blip>
          <a:srcRect/>
          <a:stretch/>
        </p:blipFill>
        <p:spPr>
          <a:xfrm>
            <a:off x="2902055" y="740411"/>
            <a:ext cx="4147228" cy="2094332"/>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30"/>
        <p:cNvGrpSpPr/>
        <p:nvPr/>
      </p:nvGrpSpPr>
      <p:grpSpPr>
        <a:xfrm>
          <a:off x="0" y="0"/>
          <a:ext cx="0" cy="0"/>
          <a:chOff x="0" y="0"/>
          <a:chExt cx="0" cy="0"/>
        </a:xfrm>
      </p:grpSpPr>
      <p:sp>
        <p:nvSpPr>
          <p:cNvPr id="631" name="Google Shape;631;p51"/>
          <p:cNvSpPr txBox="1">
            <a:spLocks noGrp="1"/>
          </p:cNvSpPr>
          <p:nvPr>
            <p:ph type="title"/>
          </p:nvPr>
        </p:nvSpPr>
        <p:spPr>
          <a:xfrm>
            <a:off x="677330" y="265780"/>
            <a:ext cx="9277111" cy="13209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accent1"/>
              </a:buClr>
              <a:buSzPts val="3600"/>
              <a:buFont typeface="Trebuchet MS"/>
              <a:buNone/>
            </a:pPr>
            <a:r>
              <a:rPr lang="en-US"/>
              <a:t>Michigan Integrated Continuous Improvement Process (MICIP)</a:t>
            </a:r>
            <a:endParaRPr/>
          </a:p>
        </p:txBody>
      </p:sp>
      <p:sp>
        <p:nvSpPr>
          <p:cNvPr id="632" name="Google Shape;632;p51"/>
          <p:cNvSpPr txBox="1">
            <a:spLocks noGrp="1"/>
          </p:cNvSpPr>
          <p:nvPr>
            <p:ph type="body" idx="1"/>
          </p:nvPr>
        </p:nvSpPr>
        <p:spPr>
          <a:xfrm>
            <a:off x="677329" y="1376314"/>
            <a:ext cx="6600163" cy="5118754"/>
          </a:xfrm>
          <a:prstGeom prst="rect">
            <a:avLst/>
          </a:prstGeom>
          <a:noFill/>
          <a:ln>
            <a:noFill/>
          </a:ln>
        </p:spPr>
        <p:txBody>
          <a:bodyPr spcFirstLastPara="1" wrap="square" lIns="91425" tIns="45700" rIns="91425" bIns="45700" anchor="t" anchorCtr="0">
            <a:noAutofit/>
          </a:bodyPr>
          <a:lstStyle/>
          <a:p>
            <a:pPr marL="342900" lvl="0" indent="-342900" algn="l" rtl="0">
              <a:lnSpc>
                <a:spcPct val="150000"/>
              </a:lnSpc>
              <a:spcBef>
                <a:spcPts val="0"/>
              </a:spcBef>
              <a:spcAft>
                <a:spcPts val="0"/>
              </a:spcAft>
              <a:buSzPts val="1440"/>
              <a:buFont typeface="Noto Sans Symbols"/>
              <a:buChar char="⮚"/>
            </a:pPr>
            <a:r>
              <a:rPr lang="en-US"/>
              <a:t>Issue</a:t>
            </a:r>
            <a:endParaRPr/>
          </a:p>
          <a:p>
            <a:pPr marL="742950" lvl="1" indent="-285750" algn="l" rtl="0">
              <a:lnSpc>
                <a:spcPct val="150000"/>
              </a:lnSpc>
              <a:spcBef>
                <a:spcPts val="0"/>
              </a:spcBef>
              <a:spcAft>
                <a:spcPts val="0"/>
              </a:spcAft>
              <a:buSzPts val="1440"/>
              <a:buFont typeface="Noto Sans Symbols"/>
              <a:buChar char="⮚"/>
            </a:pPr>
            <a:r>
              <a:rPr lang="en-US"/>
              <a:t>Our current school improvement process is very much compliance driven</a:t>
            </a:r>
            <a:endParaRPr/>
          </a:p>
          <a:p>
            <a:pPr marL="742950" lvl="1" indent="-285750" algn="l" rtl="0">
              <a:lnSpc>
                <a:spcPct val="150000"/>
              </a:lnSpc>
              <a:spcBef>
                <a:spcPts val="0"/>
              </a:spcBef>
              <a:spcAft>
                <a:spcPts val="0"/>
              </a:spcAft>
              <a:buSzPts val="1440"/>
              <a:buFont typeface="Noto Sans Symbols"/>
              <a:buChar char="⮚"/>
            </a:pPr>
            <a:r>
              <a:rPr lang="en-US"/>
              <a:t>We use a solution from AdvanceEd, which isn’t a user very friendly tool for districts</a:t>
            </a:r>
            <a:endParaRPr/>
          </a:p>
          <a:p>
            <a:pPr marL="742950" lvl="1" indent="-285750" algn="l" rtl="0">
              <a:lnSpc>
                <a:spcPct val="150000"/>
              </a:lnSpc>
              <a:spcBef>
                <a:spcPts val="0"/>
              </a:spcBef>
              <a:spcAft>
                <a:spcPts val="0"/>
              </a:spcAft>
              <a:buSzPts val="1440"/>
              <a:buFont typeface="Noto Sans Symbols"/>
              <a:buChar char="⮚"/>
            </a:pPr>
            <a:r>
              <a:rPr lang="en-US"/>
              <a:t>MDE wanted to do an RFP to have a vendor create a system</a:t>
            </a:r>
            <a:endParaRPr/>
          </a:p>
          <a:p>
            <a:pPr marL="342900" lvl="0" indent="-342900" algn="l" rtl="0">
              <a:lnSpc>
                <a:spcPct val="150000"/>
              </a:lnSpc>
              <a:spcBef>
                <a:spcPts val="0"/>
              </a:spcBef>
              <a:spcAft>
                <a:spcPts val="0"/>
              </a:spcAft>
              <a:buSzPts val="1440"/>
              <a:buFont typeface="Noto Sans Symbols"/>
              <a:buChar char="⮚"/>
            </a:pPr>
            <a:r>
              <a:rPr lang="en-US"/>
              <a:t>Solution</a:t>
            </a:r>
            <a:endParaRPr/>
          </a:p>
          <a:p>
            <a:pPr marL="742950" lvl="1" indent="-285750" algn="l" rtl="0">
              <a:lnSpc>
                <a:spcPct val="150000"/>
              </a:lnSpc>
              <a:spcBef>
                <a:spcPts val="0"/>
              </a:spcBef>
              <a:spcAft>
                <a:spcPts val="0"/>
              </a:spcAft>
              <a:buSzPts val="1440"/>
              <a:buFont typeface="Noto Sans Symbols"/>
              <a:buChar char="⮚"/>
            </a:pPr>
            <a:r>
              <a:rPr lang="en-US"/>
              <a:t>Patterned after MiRead, MDE approached the Michigan Collaboration Hub (MiCH) to design a system</a:t>
            </a:r>
            <a:endParaRPr/>
          </a:p>
          <a:p>
            <a:pPr marL="742950" lvl="1" indent="-285750" algn="l" rtl="0">
              <a:lnSpc>
                <a:spcPct val="150000"/>
              </a:lnSpc>
              <a:spcBef>
                <a:spcPts val="0"/>
              </a:spcBef>
              <a:spcAft>
                <a:spcPts val="0"/>
              </a:spcAft>
              <a:buSzPts val="1440"/>
              <a:buFont typeface="Noto Sans Symbols"/>
              <a:buChar char="⮚"/>
            </a:pPr>
            <a:r>
              <a:rPr lang="en-US"/>
              <a:t>The system would incorporate state data systems for historical data, and MiDataHub for current data</a:t>
            </a:r>
            <a:endParaRPr/>
          </a:p>
          <a:p>
            <a:pPr marL="742950" lvl="1" indent="-285750" algn="l" rtl="0">
              <a:lnSpc>
                <a:spcPct val="150000"/>
              </a:lnSpc>
              <a:spcBef>
                <a:spcPts val="0"/>
              </a:spcBef>
              <a:spcAft>
                <a:spcPts val="0"/>
              </a:spcAft>
              <a:buSzPts val="1440"/>
              <a:buFont typeface="Noto Sans Symbols"/>
              <a:buChar char="⮚"/>
            </a:pPr>
            <a:r>
              <a:rPr lang="en-US"/>
              <a:t>Designed to be a system districts will actively use throughout the year, rather than to complete for compliance</a:t>
            </a:r>
            <a:endParaRPr/>
          </a:p>
          <a:p>
            <a:pPr marL="342900" lvl="0" indent="-251459" algn="l" rtl="0">
              <a:lnSpc>
                <a:spcPct val="150000"/>
              </a:lnSpc>
              <a:spcBef>
                <a:spcPts val="0"/>
              </a:spcBef>
              <a:spcAft>
                <a:spcPts val="0"/>
              </a:spcAft>
              <a:buSzPts val="1440"/>
              <a:buFont typeface="Noto Sans Symbols"/>
              <a:buNone/>
            </a:pPr>
            <a:endParaRPr/>
          </a:p>
          <a:p>
            <a:pPr marL="0" lvl="0" indent="0" algn="l" rtl="0">
              <a:spcBef>
                <a:spcPts val="1000"/>
              </a:spcBef>
              <a:spcAft>
                <a:spcPts val="0"/>
              </a:spcAft>
              <a:buSzPts val="1440"/>
              <a:buNone/>
            </a:pPr>
            <a:endParaRPr>
              <a:highlight>
                <a:srgbClr val="FFFF00"/>
              </a:highlight>
            </a:endParaRPr>
          </a:p>
        </p:txBody>
      </p:sp>
      <p:pic>
        <p:nvPicPr>
          <p:cNvPr id="633" name="Google Shape;633;p51"/>
          <p:cNvPicPr preferRelativeResize="0"/>
          <p:nvPr/>
        </p:nvPicPr>
        <p:blipFill>
          <a:blip r:embed="rId3">
            <a:alphaModFix/>
          </a:blip>
          <a:stretch>
            <a:fillRect/>
          </a:stretch>
        </p:blipFill>
        <p:spPr>
          <a:xfrm>
            <a:off x="7277504" y="2326300"/>
            <a:ext cx="4474744" cy="1714624"/>
          </a:xfrm>
          <a:prstGeom prst="rect">
            <a:avLst/>
          </a:prstGeom>
          <a:noFill/>
          <a:ln w="19050" cap="flat" cmpd="sng">
            <a:solidFill>
              <a:srgbClr val="2E83C3"/>
            </a:solidFill>
            <a:prstDash val="solid"/>
            <a:round/>
            <a:headEnd type="none" w="sm" len="sm"/>
            <a:tailEnd type="none" w="sm" len="sm"/>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38"/>
        <p:cNvGrpSpPr/>
        <p:nvPr/>
      </p:nvGrpSpPr>
      <p:grpSpPr>
        <a:xfrm>
          <a:off x="0" y="0"/>
          <a:ext cx="0" cy="0"/>
          <a:chOff x="0" y="0"/>
          <a:chExt cx="0" cy="0"/>
        </a:xfrm>
      </p:grpSpPr>
      <p:sp>
        <p:nvSpPr>
          <p:cNvPr id="639" name="Google Shape;639;p52"/>
          <p:cNvSpPr txBox="1">
            <a:spLocks noGrp="1"/>
          </p:cNvSpPr>
          <p:nvPr>
            <p:ph type="body" idx="1"/>
          </p:nvPr>
        </p:nvSpPr>
        <p:spPr>
          <a:xfrm>
            <a:off x="677334" y="2160589"/>
            <a:ext cx="8596800" cy="3880800"/>
          </a:xfrm>
          <a:prstGeom prst="rect">
            <a:avLst/>
          </a:prstGeom>
          <a:noFill/>
          <a:ln>
            <a:noFill/>
          </a:ln>
        </p:spPr>
        <p:txBody>
          <a:bodyPr spcFirstLastPara="1" wrap="square" lIns="91425" tIns="45700" rIns="91425" bIns="45700" anchor="t" anchorCtr="0">
            <a:noAutofit/>
          </a:bodyPr>
          <a:lstStyle/>
          <a:p>
            <a:pPr marL="0" lvl="0" indent="0" algn="l" rtl="0">
              <a:spcBef>
                <a:spcPts val="1000"/>
              </a:spcBef>
              <a:spcAft>
                <a:spcPts val="0"/>
              </a:spcAft>
              <a:buSzPts val="1440"/>
              <a:buNone/>
            </a:pPr>
            <a:r>
              <a:rPr lang="en-US"/>
              <a:t>In partnership with MDE, MiCH and MiDataHub will </a:t>
            </a:r>
            <a:r>
              <a:rPr lang="en-US" b="1"/>
              <a:t>provide leadership</a:t>
            </a:r>
            <a:r>
              <a:rPr lang="en-US"/>
              <a:t> in the development of a co-owned continuous improvement tool:</a:t>
            </a:r>
            <a:endParaRPr/>
          </a:p>
          <a:p>
            <a:pPr marL="457200" lvl="0" indent="-320040" algn="l" rtl="0">
              <a:spcBef>
                <a:spcPts val="1000"/>
              </a:spcBef>
              <a:spcAft>
                <a:spcPts val="0"/>
              </a:spcAft>
              <a:buSzPts val="1440"/>
              <a:buChar char="►"/>
            </a:pPr>
            <a:r>
              <a:rPr lang="en-US"/>
              <a:t>Functional design</a:t>
            </a:r>
            <a:endParaRPr/>
          </a:p>
          <a:p>
            <a:pPr marL="457200" lvl="0" indent="-320040" algn="l" rtl="0">
              <a:spcBef>
                <a:spcPts val="0"/>
              </a:spcBef>
              <a:spcAft>
                <a:spcPts val="0"/>
              </a:spcAft>
              <a:buSzPts val="1440"/>
              <a:buChar char="►"/>
            </a:pPr>
            <a:r>
              <a:rPr lang="en-US"/>
              <a:t>System development</a:t>
            </a:r>
            <a:endParaRPr/>
          </a:p>
          <a:p>
            <a:pPr marL="457200" lvl="0" indent="-320040" algn="l" rtl="0">
              <a:spcBef>
                <a:spcPts val="0"/>
              </a:spcBef>
              <a:spcAft>
                <a:spcPts val="0"/>
              </a:spcAft>
              <a:buSzPts val="1440"/>
              <a:buChar char="►"/>
            </a:pPr>
            <a:r>
              <a:rPr lang="en-US"/>
              <a:t>Hosting, infrastructure, security</a:t>
            </a:r>
            <a:endParaRPr/>
          </a:p>
          <a:p>
            <a:pPr marL="457200" lvl="0" indent="-320040" algn="l" rtl="0">
              <a:spcBef>
                <a:spcPts val="0"/>
              </a:spcBef>
              <a:spcAft>
                <a:spcPts val="0"/>
              </a:spcAft>
              <a:buSzPts val="1440"/>
              <a:buChar char="►"/>
            </a:pPr>
            <a:r>
              <a:rPr lang="en-US"/>
              <a:t>Single Sign-On</a:t>
            </a:r>
            <a:endParaRPr/>
          </a:p>
          <a:p>
            <a:pPr marL="457200" lvl="0" indent="-320040" algn="l" rtl="0">
              <a:spcBef>
                <a:spcPts val="0"/>
              </a:spcBef>
              <a:spcAft>
                <a:spcPts val="0"/>
              </a:spcAft>
              <a:buSzPts val="1440"/>
              <a:buChar char="►"/>
            </a:pPr>
            <a:r>
              <a:rPr lang="en-US"/>
              <a:t>The integration of local data using MiDataHub</a:t>
            </a:r>
            <a:endParaRPr/>
          </a:p>
          <a:p>
            <a:pPr marL="457200" lvl="0" indent="-320040" algn="l" rtl="0">
              <a:spcBef>
                <a:spcPts val="0"/>
              </a:spcBef>
              <a:spcAft>
                <a:spcPts val="0"/>
              </a:spcAft>
              <a:buSzPts val="1440"/>
              <a:buChar char="►"/>
            </a:pPr>
            <a:r>
              <a:rPr lang="en-US"/>
              <a:t>Field engagement</a:t>
            </a:r>
            <a:endParaRPr/>
          </a:p>
          <a:p>
            <a:pPr marL="457200" lvl="0" indent="-320040" algn="l" rtl="0">
              <a:spcBef>
                <a:spcPts val="0"/>
              </a:spcBef>
              <a:spcAft>
                <a:spcPts val="0"/>
              </a:spcAft>
              <a:buSzPts val="1440"/>
              <a:buChar char="►"/>
            </a:pPr>
            <a:r>
              <a:rPr lang="en-US"/>
              <a:t>Communications</a:t>
            </a:r>
            <a:endParaRPr/>
          </a:p>
          <a:p>
            <a:pPr marL="457200" lvl="0" indent="-320040" algn="l" rtl="0">
              <a:spcBef>
                <a:spcPts val="0"/>
              </a:spcBef>
              <a:spcAft>
                <a:spcPts val="0"/>
              </a:spcAft>
              <a:buSzPts val="1440"/>
              <a:buChar char="►"/>
            </a:pPr>
            <a:r>
              <a:rPr lang="en-US"/>
              <a:t>Requirements</a:t>
            </a:r>
            <a:endParaRPr/>
          </a:p>
        </p:txBody>
      </p:sp>
      <p:pic>
        <p:nvPicPr>
          <p:cNvPr id="640" name="Google Shape;640;p52"/>
          <p:cNvPicPr preferRelativeResize="0"/>
          <p:nvPr/>
        </p:nvPicPr>
        <p:blipFill>
          <a:blip r:embed="rId3">
            <a:alphaModFix/>
          </a:blip>
          <a:stretch>
            <a:fillRect/>
          </a:stretch>
        </p:blipFill>
        <p:spPr>
          <a:xfrm>
            <a:off x="677329" y="224850"/>
            <a:ext cx="4474744" cy="1714624"/>
          </a:xfrm>
          <a:prstGeom prst="rect">
            <a:avLst/>
          </a:prstGeom>
          <a:noFill/>
          <a:ln w="19050" cap="flat" cmpd="sng">
            <a:solidFill>
              <a:srgbClr val="2E83C3"/>
            </a:solidFill>
            <a:prstDash val="solid"/>
            <a:round/>
            <a:headEnd type="none" w="sm" len="sm"/>
            <a:tailEnd type="none" w="sm" len="sm"/>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pic>
        <p:nvPicPr>
          <p:cNvPr id="646" name="Google Shape;646;p53"/>
          <p:cNvPicPr preferRelativeResize="0"/>
          <p:nvPr/>
        </p:nvPicPr>
        <p:blipFill rotWithShape="1">
          <a:blip r:embed="rId3">
            <a:alphaModFix/>
          </a:blip>
          <a:srcRect/>
          <a:stretch/>
        </p:blipFill>
        <p:spPr>
          <a:xfrm>
            <a:off x="152400" y="152400"/>
            <a:ext cx="9119035" cy="6553200"/>
          </a:xfrm>
          <a:prstGeom prst="rect">
            <a:avLst/>
          </a:prstGeom>
          <a:noFill/>
          <a:ln>
            <a:noFill/>
          </a:ln>
        </p:spPr>
      </p:pic>
      <p:pic>
        <p:nvPicPr>
          <p:cNvPr id="647" name="Google Shape;647;p53"/>
          <p:cNvPicPr preferRelativeResize="0"/>
          <p:nvPr/>
        </p:nvPicPr>
        <p:blipFill>
          <a:blip r:embed="rId4">
            <a:alphaModFix/>
          </a:blip>
          <a:stretch>
            <a:fillRect/>
          </a:stretch>
        </p:blipFill>
        <p:spPr>
          <a:xfrm>
            <a:off x="7164250" y="2653450"/>
            <a:ext cx="3419676" cy="1310350"/>
          </a:xfrm>
          <a:prstGeom prst="rect">
            <a:avLst/>
          </a:prstGeom>
          <a:noFill/>
          <a:ln w="19050" cap="flat" cmpd="sng">
            <a:solidFill>
              <a:srgbClr val="2E83C3"/>
            </a:solidFill>
            <a:prstDash val="solid"/>
            <a:round/>
            <a:headEnd type="none" w="sm" len="sm"/>
            <a:tailEnd type="none" w="sm" len="sm"/>
          </a:ln>
        </p:spPr>
      </p:pic>
      <p:pic>
        <p:nvPicPr>
          <p:cNvPr id="648" name="Google Shape;648;p53"/>
          <p:cNvPicPr preferRelativeResize="0"/>
          <p:nvPr/>
        </p:nvPicPr>
        <p:blipFill>
          <a:blip r:embed="rId4">
            <a:alphaModFix/>
          </a:blip>
          <a:stretch>
            <a:fillRect/>
          </a:stretch>
        </p:blipFill>
        <p:spPr>
          <a:xfrm>
            <a:off x="0" y="339750"/>
            <a:ext cx="1025825" cy="455999"/>
          </a:xfrm>
          <a:prstGeom prst="rect">
            <a:avLst/>
          </a:prstGeom>
          <a:noFill/>
          <a:ln w="19050" cap="flat" cmpd="sng">
            <a:solidFill>
              <a:srgbClr val="2E83C3"/>
            </a:solidFill>
            <a:prstDash val="solid"/>
            <a:round/>
            <a:headEnd type="none" w="sm" len="sm"/>
            <a:tailEnd type="none" w="sm" len="sm"/>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53"/>
        <p:cNvGrpSpPr/>
        <p:nvPr/>
      </p:nvGrpSpPr>
      <p:grpSpPr>
        <a:xfrm>
          <a:off x="0" y="0"/>
          <a:ext cx="0" cy="0"/>
          <a:chOff x="0" y="0"/>
          <a:chExt cx="0" cy="0"/>
        </a:xfrm>
      </p:grpSpPr>
      <p:pic>
        <p:nvPicPr>
          <p:cNvPr id="654" name="Google Shape;654;p54"/>
          <p:cNvPicPr preferRelativeResize="0"/>
          <p:nvPr/>
        </p:nvPicPr>
        <p:blipFill rotWithShape="1">
          <a:blip r:embed="rId3">
            <a:alphaModFix/>
          </a:blip>
          <a:srcRect/>
          <a:stretch/>
        </p:blipFill>
        <p:spPr>
          <a:xfrm>
            <a:off x="152400" y="152400"/>
            <a:ext cx="10099437" cy="6553200"/>
          </a:xfrm>
          <a:prstGeom prst="rect">
            <a:avLst/>
          </a:prstGeom>
          <a:noFill/>
          <a:ln>
            <a:noFill/>
          </a:ln>
        </p:spPr>
      </p:pic>
      <p:pic>
        <p:nvPicPr>
          <p:cNvPr id="655" name="Google Shape;655;p54"/>
          <p:cNvPicPr preferRelativeResize="0"/>
          <p:nvPr/>
        </p:nvPicPr>
        <p:blipFill>
          <a:blip r:embed="rId4">
            <a:alphaModFix/>
          </a:blip>
          <a:stretch>
            <a:fillRect/>
          </a:stretch>
        </p:blipFill>
        <p:spPr>
          <a:xfrm>
            <a:off x="0" y="402675"/>
            <a:ext cx="1178222" cy="523745"/>
          </a:xfrm>
          <a:prstGeom prst="rect">
            <a:avLst/>
          </a:prstGeom>
          <a:noFill/>
          <a:ln w="19050" cap="flat" cmpd="sng">
            <a:solidFill>
              <a:srgbClr val="2E83C3"/>
            </a:solidFill>
            <a:prstDash val="solid"/>
            <a:round/>
            <a:headEnd type="none" w="sm" len="sm"/>
            <a:tailEnd type="none" w="sm" len="sm"/>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1051688"/>
            <a:ext cx="8561747" cy="2541431"/>
          </a:xfrm>
        </p:spPr>
        <p:txBody>
          <a:bodyPr>
            <a:normAutofit/>
          </a:bodyPr>
          <a:lstStyle/>
          <a:p>
            <a:r>
              <a:rPr lang="en-US"/>
              <a:t>Q&amp;A</a:t>
            </a:r>
            <a:br>
              <a:rPr lang="en-US"/>
            </a:br>
            <a:endParaRPr lang="en-US"/>
          </a:p>
        </p:txBody>
      </p:sp>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6168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1359C-29AE-4056-AB20-932FE0EB5AEC}"/>
              </a:ext>
            </a:extLst>
          </p:cNvPr>
          <p:cNvSpPr>
            <a:spLocks noGrp="1"/>
          </p:cNvSpPr>
          <p:nvPr>
            <p:ph type="title"/>
          </p:nvPr>
        </p:nvSpPr>
        <p:spPr/>
        <p:txBody>
          <a:bodyPr/>
          <a:lstStyle/>
          <a:p>
            <a:r>
              <a:rPr lang="en-US" dirty="0"/>
              <a:t>Project Updates</a:t>
            </a:r>
          </a:p>
        </p:txBody>
      </p:sp>
      <p:sp>
        <p:nvSpPr>
          <p:cNvPr id="3" name="Content Placeholder 2">
            <a:extLst>
              <a:ext uri="{FF2B5EF4-FFF2-40B4-BE49-F238E27FC236}">
                <a16:creationId xmlns:a16="http://schemas.microsoft.com/office/drawing/2014/main" id="{74C217D3-7120-4161-9B6D-5F59433E4A96}"/>
              </a:ext>
            </a:extLst>
          </p:cNvPr>
          <p:cNvSpPr>
            <a:spLocks noGrp="1"/>
          </p:cNvSpPr>
          <p:nvPr>
            <p:ph idx="1"/>
          </p:nvPr>
        </p:nvSpPr>
        <p:spPr>
          <a:xfrm>
            <a:off x="684212" y="685800"/>
            <a:ext cx="9346756" cy="3615267"/>
          </a:xfrm>
        </p:spPr>
        <p:txBody>
          <a:bodyPr/>
          <a:lstStyle/>
          <a:p>
            <a:r>
              <a:rPr lang="en-US" dirty="0"/>
              <a:t>Section 22m Funding renewed for 2019-20</a:t>
            </a:r>
          </a:p>
          <a:p>
            <a:r>
              <a:rPr lang="en-US" dirty="0"/>
              <a:t>Tim Davis onboard as consolidated “Relations Manager”</a:t>
            </a:r>
          </a:p>
          <a:p>
            <a:pPr lvl="1"/>
            <a:r>
              <a:rPr lang="en-US" dirty="0"/>
              <a:t>Vendor Relations Manager (Previously Anne Crylen)</a:t>
            </a:r>
          </a:p>
          <a:p>
            <a:pPr lvl="1"/>
            <a:r>
              <a:rPr lang="en-US" dirty="0"/>
              <a:t>District Relations Manager to focus on 100% adoption</a:t>
            </a:r>
          </a:p>
          <a:p>
            <a:r>
              <a:rPr lang="en-US" dirty="0"/>
              <a:t>Vendor Request Form – Compliments of Ed-Fi Alliance</a:t>
            </a:r>
          </a:p>
          <a:p>
            <a:pPr lvl="1"/>
            <a:r>
              <a:rPr lang="en-US" dirty="0">
                <a:hlinkClick r:id="rId2"/>
              </a:rPr>
              <a:t>www.midatahub.org</a:t>
            </a:r>
            <a:r>
              <a:rPr lang="en-US" dirty="0"/>
              <a:t> &gt; Support &gt; Resources&gt; Ed-Fi Vendor Request Form</a:t>
            </a:r>
          </a:p>
        </p:txBody>
      </p:sp>
    </p:spTree>
    <p:extLst>
      <p:ext uri="{BB962C8B-B14F-4D97-AF65-F5344CB8AC3E}">
        <p14:creationId xmlns:p14="http://schemas.microsoft.com/office/powerpoint/2010/main" val="779012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1051688"/>
            <a:ext cx="8561747" cy="2541431"/>
          </a:xfrm>
        </p:spPr>
        <p:txBody>
          <a:bodyPr>
            <a:normAutofit/>
          </a:bodyPr>
          <a:lstStyle/>
          <a:p>
            <a:r>
              <a:rPr lang="en-US"/>
              <a:t>ITEMS IN Development</a:t>
            </a:r>
            <a:br>
              <a:rPr lang="en-US"/>
            </a:br>
            <a:endParaRPr lang="en-US"/>
          </a:p>
        </p:txBody>
      </p:sp>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8216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08B5FFA-229D-4213-B389-81E2D503FAF5}"/>
              </a:ext>
            </a:extLst>
          </p:cNvPr>
          <p:cNvSpPr>
            <a:spLocks noGrp="1"/>
          </p:cNvSpPr>
          <p:nvPr>
            <p:ph type="title"/>
          </p:nvPr>
        </p:nvSpPr>
        <p:spPr/>
        <p:txBody>
          <a:bodyPr/>
          <a:lstStyle/>
          <a:p>
            <a:r>
              <a:rPr lang="en-US"/>
              <a:t>Development Process</a:t>
            </a:r>
          </a:p>
        </p:txBody>
      </p:sp>
      <p:sp>
        <p:nvSpPr>
          <p:cNvPr id="5" name="Rectangle 4">
            <a:extLst>
              <a:ext uri="{FF2B5EF4-FFF2-40B4-BE49-F238E27FC236}">
                <a16:creationId xmlns:a16="http://schemas.microsoft.com/office/drawing/2014/main" id="{439E79BE-C440-4B7B-8E0A-65C0E576D247}"/>
              </a:ext>
            </a:extLst>
          </p:cNvPr>
          <p:cNvSpPr/>
          <p:nvPr/>
        </p:nvSpPr>
        <p:spPr>
          <a:xfrm>
            <a:off x="425207" y="1273628"/>
            <a:ext cx="2492828" cy="16328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DV</a:t>
            </a:r>
          </a:p>
          <a:p>
            <a:pPr algn="ctr"/>
            <a:r>
              <a:rPr lang="en-US"/>
              <a:t>Development testing environment (Double Line Partners)</a:t>
            </a:r>
          </a:p>
        </p:txBody>
      </p:sp>
      <p:sp>
        <p:nvSpPr>
          <p:cNvPr id="6" name="Rectangle 5">
            <a:extLst>
              <a:ext uri="{FF2B5EF4-FFF2-40B4-BE49-F238E27FC236}">
                <a16:creationId xmlns:a16="http://schemas.microsoft.com/office/drawing/2014/main" id="{823B49C9-4802-45B4-9E69-DFF40DF14388}"/>
              </a:ext>
            </a:extLst>
          </p:cNvPr>
          <p:cNvSpPr/>
          <p:nvPr/>
        </p:nvSpPr>
        <p:spPr>
          <a:xfrm>
            <a:off x="3324764" y="1273628"/>
            <a:ext cx="2492828" cy="163285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QA</a:t>
            </a:r>
          </a:p>
          <a:p>
            <a:pPr algn="ctr"/>
            <a:r>
              <a:rPr lang="en-US"/>
              <a:t>MiDataHub testing environment (KRESA, non SSO)</a:t>
            </a:r>
          </a:p>
        </p:txBody>
      </p:sp>
      <p:sp>
        <p:nvSpPr>
          <p:cNvPr id="7" name="Rectangle 6">
            <a:extLst>
              <a:ext uri="{FF2B5EF4-FFF2-40B4-BE49-F238E27FC236}">
                <a16:creationId xmlns:a16="http://schemas.microsoft.com/office/drawing/2014/main" id="{2EC4874B-6814-4C1F-950A-9F60CF76D458}"/>
              </a:ext>
            </a:extLst>
          </p:cNvPr>
          <p:cNvSpPr/>
          <p:nvPr/>
        </p:nvSpPr>
        <p:spPr>
          <a:xfrm>
            <a:off x="6279737" y="1273628"/>
            <a:ext cx="2492828" cy="163285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t>ST</a:t>
            </a:r>
          </a:p>
          <a:p>
            <a:pPr algn="ctr"/>
            <a:r>
              <a:rPr lang="en-US"/>
              <a:t>Staging environment (KRESA, with SSO)</a:t>
            </a:r>
          </a:p>
        </p:txBody>
      </p:sp>
      <p:sp>
        <p:nvSpPr>
          <p:cNvPr id="8" name="Rectangle 7">
            <a:extLst>
              <a:ext uri="{FF2B5EF4-FFF2-40B4-BE49-F238E27FC236}">
                <a16:creationId xmlns:a16="http://schemas.microsoft.com/office/drawing/2014/main" id="{407F7341-E174-4246-8C64-10CF2F337E22}"/>
              </a:ext>
            </a:extLst>
          </p:cNvPr>
          <p:cNvSpPr/>
          <p:nvPr/>
        </p:nvSpPr>
        <p:spPr>
          <a:xfrm>
            <a:off x="9179294" y="1273628"/>
            <a:ext cx="2492828" cy="163285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t>PROD</a:t>
            </a:r>
          </a:p>
          <a:p>
            <a:pPr algn="ctr"/>
            <a:r>
              <a:rPr lang="en-US"/>
              <a:t>Production Environment (All 5 Hubs)</a:t>
            </a:r>
          </a:p>
        </p:txBody>
      </p:sp>
      <p:cxnSp>
        <p:nvCxnSpPr>
          <p:cNvPr id="10" name="Straight Arrow Connector 9">
            <a:extLst>
              <a:ext uri="{FF2B5EF4-FFF2-40B4-BE49-F238E27FC236}">
                <a16:creationId xmlns:a16="http://schemas.microsoft.com/office/drawing/2014/main" id="{1D639A81-023A-46A6-84E2-C9CFCB55F303}"/>
              </a:ext>
            </a:extLst>
          </p:cNvPr>
          <p:cNvCxnSpPr>
            <a:cxnSpLocks/>
            <a:stCxn id="5" idx="3"/>
            <a:endCxn id="6" idx="1"/>
          </p:cNvCxnSpPr>
          <p:nvPr/>
        </p:nvCxnSpPr>
        <p:spPr>
          <a:xfrm>
            <a:off x="2918035" y="2090057"/>
            <a:ext cx="406729" cy="0"/>
          </a:xfrm>
          <a:prstGeom prst="straightConnector1">
            <a:avLst/>
          </a:prstGeom>
          <a:ln w="76200">
            <a:solidFill>
              <a:srgbClr val="FFFF00">
                <a:alpha val="6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F9F901F-97AB-42AE-9387-DCB5F273A63B}"/>
              </a:ext>
            </a:extLst>
          </p:cNvPr>
          <p:cNvCxnSpPr>
            <a:cxnSpLocks/>
            <a:stCxn id="6" idx="3"/>
            <a:endCxn id="7" idx="1"/>
          </p:cNvCxnSpPr>
          <p:nvPr/>
        </p:nvCxnSpPr>
        <p:spPr>
          <a:xfrm>
            <a:off x="5817592" y="2090057"/>
            <a:ext cx="462145" cy="0"/>
          </a:xfrm>
          <a:prstGeom prst="straightConnector1">
            <a:avLst/>
          </a:prstGeom>
          <a:ln w="76200">
            <a:solidFill>
              <a:srgbClr val="FFFF00">
                <a:alpha val="6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5A96AF20-7102-44DE-9036-BA55E7CD0658}"/>
              </a:ext>
            </a:extLst>
          </p:cNvPr>
          <p:cNvCxnSpPr>
            <a:cxnSpLocks/>
            <a:stCxn id="7" idx="3"/>
            <a:endCxn id="8" idx="1"/>
          </p:cNvCxnSpPr>
          <p:nvPr/>
        </p:nvCxnSpPr>
        <p:spPr>
          <a:xfrm>
            <a:off x="8772565" y="2090057"/>
            <a:ext cx="406729" cy="0"/>
          </a:xfrm>
          <a:prstGeom prst="straightConnector1">
            <a:avLst/>
          </a:prstGeom>
          <a:ln w="76200">
            <a:solidFill>
              <a:srgbClr val="FFFF00">
                <a:alpha val="60000"/>
              </a:srgb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3612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C23EC39B-7C4B-4FFE-9310-B9671723595F}"/>
              </a:ext>
            </a:extLst>
          </p:cNvPr>
          <p:cNvGraphicFramePr>
            <a:graphicFrameLocks noGrp="1"/>
          </p:cNvGraphicFramePr>
          <p:nvPr>
            <p:ph idx="4294967295"/>
            <p:extLst>
              <p:ext uri="{D42A27DB-BD31-4B8C-83A1-F6EECF244321}">
                <p14:modId xmlns:p14="http://schemas.microsoft.com/office/powerpoint/2010/main" val="2040900745"/>
              </p:ext>
            </p:extLst>
          </p:nvPr>
        </p:nvGraphicFramePr>
        <p:xfrm>
          <a:off x="282804" y="107014"/>
          <a:ext cx="11827553" cy="6324879"/>
        </p:xfrm>
        <a:graphic>
          <a:graphicData uri="http://schemas.openxmlformats.org/drawingml/2006/table">
            <a:tbl>
              <a:tblPr firstRow="1" bandRow="1">
                <a:tableStyleId>{5C22544A-7EE6-4342-B048-85BDC9FD1C3A}</a:tableStyleId>
              </a:tblPr>
              <a:tblGrid>
                <a:gridCol w="10126578">
                  <a:extLst>
                    <a:ext uri="{9D8B030D-6E8A-4147-A177-3AD203B41FA5}">
                      <a16:colId xmlns:a16="http://schemas.microsoft.com/office/drawing/2014/main" val="3025684218"/>
                    </a:ext>
                  </a:extLst>
                </a:gridCol>
                <a:gridCol w="1700975">
                  <a:extLst>
                    <a:ext uri="{9D8B030D-6E8A-4147-A177-3AD203B41FA5}">
                      <a16:colId xmlns:a16="http://schemas.microsoft.com/office/drawing/2014/main" val="3742191702"/>
                    </a:ext>
                  </a:extLst>
                </a:gridCol>
              </a:tblGrid>
              <a:tr h="409849">
                <a:tc>
                  <a:txBody>
                    <a:bodyPr/>
                    <a:lstStyle/>
                    <a:p>
                      <a:r>
                        <a:rPr lang="en-US"/>
                        <a:t>Feature</a:t>
                      </a:r>
                    </a:p>
                  </a:txBody>
                  <a:tcPr/>
                </a:tc>
                <a:tc>
                  <a:txBody>
                    <a:bodyPr/>
                    <a:lstStyle/>
                    <a:p>
                      <a:r>
                        <a:rPr lang="en-US"/>
                        <a:t>Timeline</a:t>
                      </a:r>
                    </a:p>
                  </a:txBody>
                  <a:tcPr/>
                </a:tc>
                <a:extLst>
                  <a:ext uri="{0D108BD9-81ED-4DB2-BD59-A6C34878D82A}">
                    <a16:rowId xmlns:a16="http://schemas.microsoft.com/office/drawing/2014/main" val="4195499216"/>
                  </a:ext>
                </a:extLst>
              </a:tr>
              <a:tr h="717235">
                <a:tc>
                  <a:txBody>
                    <a:bodyPr/>
                    <a:lstStyle/>
                    <a:p>
                      <a:r>
                        <a:rPr lang="en-US" b="1"/>
                        <a:t>EEM Data Use Functionality </a:t>
                      </a:r>
                      <a:r>
                        <a:rPr lang="en-US"/>
                        <a:t>– Update various pieces of data (school name, grade levels) with official EEM values</a:t>
                      </a:r>
                    </a:p>
                  </a:txBody>
                  <a:tcPr/>
                </a:tc>
                <a:tc>
                  <a:txBody>
                    <a:bodyPr/>
                    <a:lstStyle/>
                    <a:p>
                      <a:r>
                        <a:rPr lang="en-US" dirty="0"/>
                        <a:t>In QA</a:t>
                      </a:r>
                    </a:p>
                  </a:txBody>
                  <a:tcPr/>
                </a:tc>
                <a:extLst>
                  <a:ext uri="{0D108BD9-81ED-4DB2-BD59-A6C34878D82A}">
                    <a16:rowId xmlns:a16="http://schemas.microsoft.com/office/drawing/2014/main" val="158469406"/>
                  </a:ext>
                </a:extLst>
              </a:tr>
              <a:tr h="717235">
                <a:tc>
                  <a:txBody>
                    <a:bodyPr/>
                    <a:lstStyle/>
                    <a:p>
                      <a:r>
                        <a:rPr lang="en-US" b="1"/>
                        <a:t>Assessment API </a:t>
                      </a:r>
                      <a:r>
                        <a:rPr lang="en-US"/>
                        <a:t>– Ability to load most recent M-STEP data directly from MDE to MiDataHub ODS</a:t>
                      </a:r>
                    </a:p>
                  </a:txBody>
                  <a:tcPr/>
                </a:tc>
                <a:tc>
                  <a:txBody>
                    <a:bodyPr/>
                    <a:lstStyle/>
                    <a:p>
                      <a:r>
                        <a:rPr lang="en-US" dirty="0"/>
                        <a:t>PROD</a:t>
                      </a:r>
                    </a:p>
                  </a:txBody>
                  <a:tcPr/>
                </a:tc>
                <a:extLst>
                  <a:ext uri="{0D108BD9-81ED-4DB2-BD59-A6C34878D82A}">
                    <a16:rowId xmlns:a16="http://schemas.microsoft.com/office/drawing/2014/main" val="2566337045"/>
                  </a:ext>
                </a:extLst>
              </a:tr>
              <a:tr h="515392">
                <a:tc>
                  <a:txBody>
                    <a:bodyPr/>
                    <a:lstStyle/>
                    <a:p>
                      <a:r>
                        <a:rPr lang="en-US" b="1" dirty="0"/>
                        <a:t>Data Exchange </a:t>
                      </a:r>
                      <a:r>
                        <a:rPr lang="en-US" dirty="0"/>
                        <a:t>– Functionality to allow districts to opt-into sending data to a central exchange for common solutions such as MiRead</a:t>
                      </a:r>
                    </a:p>
                  </a:txBody>
                  <a:tcPr/>
                </a:tc>
                <a:tc>
                  <a:txBody>
                    <a:bodyPr/>
                    <a:lstStyle/>
                    <a:p>
                      <a:r>
                        <a:rPr lang="en-US" dirty="0"/>
                        <a:t>PROD</a:t>
                      </a:r>
                    </a:p>
                  </a:txBody>
                  <a:tcPr/>
                </a:tc>
                <a:extLst>
                  <a:ext uri="{0D108BD9-81ED-4DB2-BD59-A6C34878D82A}">
                    <a16:rowId xmlns:a16="http://schemas.microsoft.com/office/drawing/2014/main" val="3373507721"/>
                  </a:ext>
                </a:extLst>
              </a:tr>
              <a:tr h="409849">
                <a:tc>
                  <a:txBody>
                    <a:bodyPr/>
                    <a:lstStyle/>
                    <a:p>
                      <a:r>
                        <a:rPr lang="en-US" b="1"/>
                        <a:t>CSV Imports for STAR Assessments </a:t>
                      </a:r>
                      <a:r>
                        <a:rPr lang="en-US"/>
                        <a:t>– Ability to import standard CSV file from Renaissance STAR</a:t>
                      </a:r>
                    </a:p>
                  </a:txBody>
                  <a:tcPr/>
                </a:tc>
                <a:tc>
                  <a:txBody>
                    <a:bodyPr/>
                    <a:lstStyle/>
                    <a:p>
                      <a:r>
                        <a:rPr lang="en-US" dirty="0"/>
                        <a:t>PROD/Redesign</a:t>
                      </a:r>
                    </a:p>
                  </a:txBody>
                  <a:tcPr/>
                </a:tc>
                <a:extLst>
                  <a:ext uri="{0D108BD9-81ED-4DB2-BD59-A6C34878D82A}">
                    <a16:rowId xmlns:a16="http://schemas.microsoft.com/office/drawing/2014/main" val="813501339"/>
                  </a:ext>
                </a:extLst>
              </a:tr>
              <a:tr h="409849">
                <a:tc>
                  <a:txBody>
                    <a:bodyPr/>
                    <a:lstStyle/>
                    <a:p>
                      <a:r>
                        <a:rPr lang="en-US" b="1" dirty="0"/>
                        <a:t>Display API/Inbound Statistics </a:t>
                      </a:r>
                      <a:r>
                        <a:rPr lang="en-US" dirty="0"/>
                        <a:t>– Show on the cockpit page the usage information for the API for any API integrated connection, including error log details of errant transactions</a:t>
                      </a:r>
                    </a:p>
                  </a:txBody>
                  <a:tcPr/>
                </a:tc>
                <a:tc>
                  <a:txBody>
                    <a:bodyPr/>
                    <a:lstStyle/>
                    <a:p>
                      <a:r>
                        <a:rPr lang="en-US" dirty="0"/>
                        <a:t>Redesign</a:t>
                      </a:r>
                    </a:p>
                  </a:txBody>
                  <a:tcPr/>
                </a:tc>
                <a:extLst>
                  <a:ext uri="{0D108BD9-81ED-4DB2-BD59-A6C34878D82A}">
                    <a16:rowId xmlns:a16="http://schemas.microsoft.com/office/drawing/2014/main" val="2915014672"/>
                  </a:ext>
                </a:extLst>
              </a:tr>
              <a:tr h="409849">
                <a:tc>
                  <a:txBody>
                    <a:bodyPr/>
                    <a:lstStyle/>
                    <a:p>
                      <a:r>
                        <a:rPr lang="en-US" b="1"/>
                        <a:t>Power BI Dashboard Data Configuration </a:t>
                      </a:r>
                      <a:r>
                        <a:rPr lang="en-US"/>
                        <a:t>– Create data flow to drive monitoring dashboard</a:t>
                      </a:r>
                    </a:p>
                  </a:txBody>
                  <a:tcPr/>
                </a:tc>
                <a:tc>
                  <a:txBody>
                    <a:bodyPr/>
                    <a:lstStyle/>
                    <a:p>
                      <a:r>
                        <a:rPr lang="en-US" dirty="0"/>
                        <a:t>DV</a:t>
                      </a:r>
                    </a:p>
                  </a:txBody>
                  <a:tcPr/>
                </a:tc>
                <a:extLst>
                  <a:ext uri="{0D108BD9-81ED-4DB2-BD59-A6C34878D82A}">
                    <a16:rowId xmlns:a16="http://schemas.microsoft.com/office/drawing/2014/main" val="3150092445"/>
                  </a:ext>
                </a:extLst>
              </a:tr>
              <a:tr h="409849">
                <a:tc>
                  <a:txBody>
                    <a:bodyPr/>
                    <a:lstStyle/>
                    <a:p>
                      <a:r>
                        <a:rPr lang="en-US" b="1" dirty="0"/>
                        <a:t>OneRoster API ‘write’ functionality </a:t>
                      </a:r>
                      <a:r>
                        <a:rPr lang="en-US" dirty="0"/>
                        <a:t>– Support IMS Global OneRoster right for gradebook data.  May eventually support grade </a:t>
                      </a:r>
                      <a:r>
                        <a:rPr lang="en-US" dirty="0" err="1"/>
                        <a:t>passback</a:t>
                      </a:r>
                      <a:r>
                        <a:rPr lang="en-US" dirty="0"/>
                        <a:t> to SIS gradebooks from LMS.</a:t>
                      </a:r>
                    </a:p>
                  </a:txBody>
                  <a:tcPr/>
                </a:tc>
                <a:tc>
                  <a:txBody>
                    <a:bodyPr/>
                    <a:lstStyle/>
                    <a:p>
                      <a:r>
                        <a:rPr lang="en-US" dirty="0"/>
                        <a:t>In QA</a:t>
                      </a:r>
                    </a:p>
                  </a:txBody>
                  <a:tcPr/>
                </a:tc>
                <a:extLst>
                  <a:ext uri="{0D108BD9-81ED-4DB2-BD59-A6C34878D82A}">
                    <a16:rowId xmlns:a16="http://schemas.microsoft.com/office/drawing/2014/main" val="3289266866"/>
                  </a:ext>
                </a:extLst>
              </a:tr>
              <a:tr h="409849">
                <a:tc>
                  <a:txBody>
                    <a:bodyPr/>
                    <a:lstStyle/>
                    <a:p>
                      <a:r>
                        <a:rPr lang="en-US" b="1" dirty="0"/>
                        <a:t>Cockpit Timeout Extend to 30 Minutes </a:t>
                      </a:r>
                      <a:r>
                        <a:rPr lang="en-US" dirty="0"/>
                        <a:t>– Increases the timeout value, reducing the number of times a person needs to log in again</a:t>
                      </a:r>
                    </a:p>
                  </a:txBody>
                  <a:tcPr/>
                </a:tc>
                <a:tc>
                  <a:txBody>
                    <a:bodyPr/>
                    <a:lstStyle/>
                    <a:p>
                      <a:r>
                        <a:rPr lang="en-US" dirty="0"/>
                        <a:t>In QA</a:t>
                      </a:r>
                    </a:p>
                  </a:txBody>
                  <a:tcPr/>
                </a:tc>
                <a:extLst>
                  <a:ext uri="{0D108BD9-81ED-4DB2-BD59-A6C34878D82A}">
                    <a16:rowId xmlns:a16="http://schemas.microsoft.com/office/drawing/2014/main" val="1847269344"/>
                  </a:ext>
                </a:extLst>
              </a:tr>
              <a:tr h="409849">
                <a:tc>
                  <a:txBody>
                    <a:bodyPr/>
                    <a:lstStyle/>
                    <a:p>
                      <a:r>
                        <a:rPr lang="en-US" b="1" dirty="0"/>
                        <a:t>Button to Test API Credentials </a:t>
                      </a:r>
                      <a:r>
                        <a:rPr lang="en-US" dirty="0"/>
                        <a:t>– This button will provide an easy check to see if the API is working properly for the selected product.</a:t>
                      </a:r>
                    </a:p>
                  </a:txBody>
                  <a:tcPr/>
                </a:tc>
                <a:tc>
                  <a:txBody>
                    <a:bodyPr/>
                    <a:lstStyle/>
                    <a:p>
                      <a:r>
                        <a:rPr lang="en-US" dirty="0"/>
                        <a:t>In QA</a:t>
                      </a:r>
                    </a:p>
                  </a:txBody>
                  <a:tcPr/>
                </a:tc>
                <a:extLst>
                  <a:ext uri="{0D108BD9-81ED-4DB2-BD59-A6C34878D82A}">
                    <a16:rowId xmlns:a16="http://schemas.microsoft.com/office/drawing/2014/main" val="2885717667"/>
                  </a:ext>
                </a:extLst>
              </a:tr>
            </a:tbl>
          </a:graphicData>
        </a:graphic>
      </p:graphicFrame>
    </p:spTree>
    <p:extLst>
      <p:ext uri="{BB962C8B-B14F-4D97-AF65-F5344CB8AC3E}">
        <p14:creationId xmlns:p14="http://schemas.microsoft.com/office/powerpoint/2010/main" val="4060736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36943BB0-2ED5-44A7-B126-C8C20B8EA38A}"/>
              </a:ext>
            </a:extLst>
          </p:cNvPr>
          <p:cNvGraphicFramePr>
            <a:graphicFrameLocks/>
          </p:cNvGraphicFramePr>
          <p:nvPr>
            <p:extLst>
              <p:ext uri="{D42A27DB-BD31-4B8C-83A1-F6EECF244321}">
                <p14:modId xmlns:p14="http://schemas.microsoft.com/office/powerpoint/2010/main" val="3078322677"/>
              </p:ext>
            </p:extLst>
          </p:nvPr>
        </p:nvGraphicFramePr>
        <p:xfrm>
          <a:off x="129309" y="494532"/>
          <a:ext cx="11981048" cy="5147182"/>
        </p:xfrm>
        <a:graphic>
          <a:graphicData uri="http://schemas.openxmlformats.org/drawingml/2006/table">
            <a:tbl>
              <a:tblPr firstRow="1" bandRow="1">
                <a:tableStyleId>{5C22544A-7EE6-4342-B048-85BDC9FD1C3A}</a:tableStyleId>
              </a:tblPr>
              <a:tblGrid>
                <a:gridCol w="10202468">
                  <a:extLst>
                    <a:ext uri="{9D8B030D-6E8A-4147-A177-3AD203B41FA5}">
                      <a16:colId xmlns:a16="http://schemas.microsoft.com/office/drawing/2014/main" val="3025684218"/>
                    </a:ext>
                  </a:extLst>
                </a:gridCol>
                <a:gridCol w="1778580">
                  <a:extLst>
                    <a:ext uri="{9D8B030D-6E8A-4147-A177-3AD203B41FA5}">
                      <a16:colId xmlns:a16="http://schemas.microsoft.com/office/drawing/2014/main" val="3742191702"/>
                    </a:ext>
                  </a:extLst>
                </a:gridCol>
              </a:tblGrid>
              <a:tr h="409849">
                <a:tc>
                  <a:txBody>
                    <a:bodyPr/>
                    <a:lstStyle/>
                    <a:p>
                      <a:r>
                        <a:rPr lang="en-US"/>
                        <a:t>Feature</a:t>
                      </a:r>
                    </a:p>
                  </a:txBody>
                  <a:tcPr/>
                </a:tc>
                <a:tc>
                  <a:txBody>
                    <a:bodyPr/>
                    <a:lstStyle/>
                    <a:p>
                      <a:r>
                        <a:rPr lang="en-US" dirty="0"/>
                        <a:t>Timeline</a:t>
                      </a:r>
                    </a:p>
                  </a:txBody>
                  <a:tcPr/>
                </a:tc>
                <a:extLst>
                  <a:ext uri="{0D108BD9-81ED-4DB2-BD59-A6C34878D82A}">
                    <a16:rowId xmlns:a16="http://schemas.microsoft.com/office/drawing/2014/main" val="4195499216"/>
                  </a:ext>
                </a:extLst>
              </a:tr>
              <a:tr h="717235">
                <a:tc>
                  <a:txBody>
                    <a:bodyPr/>
                    <a:lstStyle/>
                    <a:p>
                      <a:r>
                        <a:rPr lang="en-US" b="1" dirty="0"/>
                        <a:t>CSV Integration for SWIS </a:t>
                      </a:r>
                      <a:r>
                        <a:rPr lang="en-US" dirty="0"/>
                        <a:t>– Ability to load discipline referral data from SWIS via SDEX/</a:t>
                      </a:r>
                      <a:r>
                        <a:rPr lang="en-US" dirty="0" err="1"/>
                        <a:t>DataLink</a:t>
                      </a:r>
                      <a:r>
                        <a:rPr lang="en-US" dirty="0"/>
                        <a:t> export</a:t>
                      </a:r>
                    </a:p>
                  </a:txBody>
                  <a:tcPr/>
                </a:tc>
                <a:tc>
                  <a:txBody>
                    <a:bodyPr/>
                    <a:lstStyle/>
                    <a:p>
                      <a:r>
                        <a:rPr lang="en-US" dirty="0"/>
                        <a:t>PROD/ Redesign</a:t>
                      </a:r>
                    </a:p>
                  </a:txBody>
                  <a:tcPr/>
                </a:tc>
                <a:extLst>
                  <a:ext uri="{0D108BD9-81ED-4DB2-BD59-A6C34878D82A}">
                    <a16:rowId xmlns:a16="http://schemas.microsoft.com/office/drawing/2014/main" val="2566337045"/>
                  </a:ext>
                </a:extLst>
              </a:tr>
              <a:tr h="487067">
                <a:tc>
                  <a:txBody>
                    <a:bodyPr/>
                    <a:lstStyle/>
                    <a:p>
                      <a:r>
                        <a:rPr lang="en-US" b="1"/>
                        <a:t>One Statewide Hub </a:t>
                      </a:r>
                      <a:r>
                        <a:rPr lang="en-US"/>
                        <a:t>– Begin work to consolidate the data layer into a single database with all districts, replicated for redundancy, performance and high availability</a:t>
                      </a:r>
                    </a:p>
                  </a:txBody>
                  <a:tcPr/>
                </a:tc>
                <a:tc>
                  <a:txBody>
                    <a:bodyPr/>
                    <a:lstStyle/>
                    <a:p>
                      <a:r>
                        <a:rPr lang="en-US" dirty="0"/>
                        <a:t>In Development</a:t>
                      </a:r>
                    </a:p>
                  </a:txBody>
                  <a:tcPr/>
                </a:tc>
                <a:extLst>
                  <a:ext uri="{0D108BD9-81ED-4DB2-BD59-A6C34878D82A}">
                    <a16:rowId xmlns:a16="http://schemas.microsoft.com/office/drawing/2014/main" val="2601888379"/>
                  </a:ext>
                </a:extLst>
              </a:tr>
              <a:tr h="515392">
                <a:tc>
                  <a:txBody>
                    <a:bodyPr/>
                    <a:lstStyle/>
                    <a:p>
                      <a:r>
                        <a:rPr lang="en-US" b="1" dirty="0"/>
                        <a:t>Alerts/Notifications Framework </a:t>
                      </a:r>
                      <a:r>
                        <a:rPr lang="en-US" dirty="0"/>
                        <a:t>– Ability to create notifications around rules set up in the environment.  Data freshness, missing data, MSDS error check, etc.</a:t>
                      </a:r>
                    </a:p>
                  </a:txBody>
                  <a:tcPr/>
                </a:tc>
                <a:tc>
                  <a:txBody>
                    <a:bodyPr/>
                    <a:lstStyle/>
                    <a:p>
                      <a:r>
                        <a:rPr lang="en-US" dirty="0"/>
                        <a:t>In QA</a:t>
                      </a:r>
                    </a:p>
                  </a:txBody>
                  <a:tcPr/>
                </a:tc>
                <a:extLst>
                  <a:ext uri="{0D108BD9-81ED-4DB2-BD59-A6C34878D82A}">
                    <a16:rowId xmlns:a16="http://schemas.microsoft.com/office/drawing/2014/main" val="3373507721"/>
                  </a:ext>
                </a:extLst>
              </a:tr>
              <a:tr h="409849">
                <a:tc>
                  <a:txBody>
                    <a:bodyPr/>
                    <a:lstStyle/>
                    <a:p>
                      <a:r>
                        <a:rPr lang="en-US" b="1"/>
                        <a:t>Upgrade Ed-Fi ODS/API from v 2.4 to v3.x </a:t>
                      </a:r>
                      <a:r>
                        <a:rPr lang="en-US"/>
                        <a:t>– Major update to Ed-Fi environment, which will require vendor side changes.  Brings us up to latest version.  Parallel run with v2.4</a:t>
                      </a:r>
                    </a:p>
                  </a:txBody>
                  <a:tcPr/>
                </a:tc>
                <a:tc>
                  <a:txBody>
                    <a:bodyPr/>
                    <a:lstStyle/>
                    <a:p>
                      <a:r>
                        <a:rPr lang="en-US" dirty="0"/>
                        <a:t>In QA-2 </a:t>
                      </a:r>
                    </a:p>
                    <a:p>
                      <a:r>
                        <a:rPr lang="en-US" dirty="0"/>
                        <a:t>ST-2 by 11/30</a:t>
                      </a:r>
                    </a:p>
                  </a:txBody>
                  <a:tcPr/>
                </a:tc>
                <a:extLst>
                  <a:ext uri="{0D108BD9-81ED-4DB2-BD59-A6C34878D82A}">
                    <a16:rowId xmlns:a16="http://schemas.microsoft.com/office/drawing/2014/main" val="813501339"/>
                  </a:ext>
                </a:extLst>
              </a:tr>
              <a:tr h="409849">
                <a:tc>
                  <a:txBody>
                    <a:bodyPr/>
                    <a:lstStyle/>
                    <a:p>
                      <a:r>
                        <a:rPr lang="en-US" b="1" dirty="0"/>
                        <a:t>Vendor Portal </a:t>
                      </a:r>
                      <a:r>
                        <a:rPr lang="en-US" dirty="0"/>
                        <a:t>– Create ability for vendors to log into a page, update product details, and view customer connection information.</a:t>
                      </a:r>
                    </a:p>
                  </a:txBody>
                  <a:tcPr/>
                </a:tc>
                <a:tc>
                  <a:txBody>
                    <a:bodyPr/>
                    <a:lstStyle/>
                    <a:p>
                      <a:r>
                        <a:rPr lang="en-US" dirty="0"/>
                        <a:t>Q3 Start</a:t>
                      </a:r>
                    </a:p>
                  </a:txBody>
                  <a:tcPr/>
                </a:tc>
                <a:extLst>
                  <a:ext uri="{0D108BD9-81ED-4DB2-BD59-A6C34878D82A}">
                    <a16:rowId xmlns:a16="http://schemas.microsoft.com/office/drawing/2014/main" val="3436265856"/>
                  </a:ext>
                </a:extLst>
              </a:tr>
              <a:tr h="40984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a:t>ADFS Claims Enrichment </a:t>
                      </a:r>
                      <a:r>
                        <a:rPr lang="en-US" dirty="0"/>
                        <a:t>– Allow for a “MiLearn” type of login from SIS systems to a broader range of applications.</a:t>
                      </a:r>
                    </a:p>
                  </a:txBody>
                  <a:tcPr/>
                </a:tc>
                <a:tc>
                  <a:txBody>
                    <a:bodyPr/>
                    <a:lstStyle/>
                    <a:p>
                      <a:r>
                        <a:rPr lang="en-US" dirty="0"/>
                        <a:t>11/30 to PROD</a:t>
                      </a:r>
                    </a:p>
                  </a:txBody>
                  <a:tcPr/>
                </a:tc>
                <a:extLst>
                  <a:ext uri="{0D108BD9-81ED-4DB2-BD59-A6C34878D82A}">
                    <a16:rowId xmlns:a16="http://schemas.microsoft.com/office/drawing/2014/main" val="1293809174"/>
                  </a:ext>
                </a:extLst>
              </a:tr>
              <a:tr h="409849">
                <a:tc>
                  <a:txBody>
                    <a:bodyPr/>
                    <a:lstStyle/>
                    <a:p>
                      <a:r>
                        <a:rPr lang="en-US" b="1" dirty="0"/>
                        <a:t>CEPI “</a:t>
                      </a:r>
                      <a:r>
                        <a:rPr lang="en-US" b="1" dirty="0" err="1"/>
                        <a:t>SnackPack</a:t>
                      </a:r>
                      <a:r>
                        <a:rPr lang="en-US" b="1" dirty="0"/>
                        <a:t>” </a:t>
                      </a:r>
                      <a:r>
                        <a:rPr lang="en-US" dirty="0"/>
                        <a:t>– Ability for lookup of prior district/school data for a new student.</a:t>
                      </a:r>
                    </a:p>
                  </a:txBody>
                  <a:tcPr/>
                </a:tc>
                <a:tc>
                  <a:txBody>
                    <a:bodyPr/>
                    <a:lstStyle/>
                    <a:p>
                      <a:r>
                        <a:rPr lang="en-US" dirty="0"/>
                        <a:t>PROD</a:t>
                      </a:r>
                    </a:p>
                  </a:txBody>
                  <a:tcPr/>
                </a:tc>
                <a:extLst>
                  <a:ext uri="{0D108BD9-81ED-4DB2-BD59-A6C34878D82A}">
                    <a16:rowId xmlns:a16="http://schemas.microsoft.com/office/drawing/2014/main" val="956191486"/>
                  </a:ext>
                </a:extLst>
              </a:tr>
              <a:tr h="409849">
                <a:tc>
                  <a:txBody>
                    <a:bodyPr/>
                    <a:lstStyle/>
                    <a:p>
                      <a:r>
                        <a:rPr lang="en-US" b="1" dirty="0"/>
                        <a:t>MSDS 2019-20 Updates </a:t>
                      </a:r>
                      <a:r>
                        <a:rPr lang="en-US" dirty="0"/>
                        <a:t>– New fields, error check rules and generation processes.</a:t>
                      </a:r>
                    </a:p>
                  </a:txBody>
                  <a:tcPr/>
                </a:tc>
                <a:tc>
                  <a:txBody>
                    <a:bodyPr/>
                    <a:lstStyle/>
                    <a:p>
                      <a:r>
                        <a:rPr lang="en-US" dirty="0"/>
                        <a:t>In QA</a:t>
                      </a:r>
                    </a:p>
                  </a:txBody>
                  <a:tcPr/>
                </a:tc>
                <a:extLst>
                  <a:ext uri="{0D108BD9-81ED-4DB2-BD59-A6C34878D82A}">
                    <a16:rowId xmlns:a16="http://schemas.microsoft.com/office/drawing/2014/main" val="985773646"/>
                  </a:ext>
                </a:extLst>
              </a:tr>
            </a:tbl>
          </a:graphicData>
        </a:graphic>
      </p:graphicFrame>
    </p:spTree>
    <p:extLst>
      <p:ext uri="{BB962C8B-B14F-4D97-AF65-F5344CB8AC3E}">
        <p14:creationId xmlns:p14="http://schemas.microsoft.com/office/powerpoint/2010/main" val="102163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1051688"/>
            <a:ext cx="8561747" cy="2541431"/>
          </a:xfrm>
        </p:spPr>
        <p:txBody>
          <a:bodyPr>
            <a:normAutofit/>
          </a:bodyPr>
          <a:lstStyle/>
          <a:p>
            <a:r>
              <a:rPr lang="en-US"/>
              <a:t>New AND updated Integrations</a:t>
            </a:r>
            <a:br>
              <a:rPr lang="en-US"/>
            </a:br>
            <a:endParaRPr lang="en-US"/>
          </a:p>
        </p:txBody>
      </p:sp>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1353117"/>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acet">
  <a:themeElements>
    <a:clrScheme name="Facet">
      <a:dk1>
        <a:srgbClr val="000000"/>
      </a:dk1>
      <a:lt1>
        <a:srgbClr val="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5278E262F842D47985BE431E7267AD5" ma:contentTypeVersion="13" ma:contentTypeDescription="Create a new document." ma:contentTypeScope="" ma:versionID="0f839a13eed3e4e33e833785baf8f7af">
  <xsd:schema xmlns:xsd="http://www.w3.org/2001/XMLSchema" xmlns:xs="http://www.w3.org/2001/XMLSchema" xmlns:p="http://schemas.microsoft.com/office/2006/metadata/properties" xmlns:ns3="35adbbd0-e287-4848-be3a-a93854580a17" xmlns:ns4="bfb020cc-598d-4df9-84e2-70b954ff129b" targetNamespace="http://schemas.microsoft.com/office/2006/metadata/properties" ma:root="true" ma:fieldsID="34c81bcac7d91be81d0ae6fb71b6a85b" ns3:_="" ns4:_="">
    <xsd:import namespace="35adbbd0-e287-4848-be3a-a93854580a17"/>
    <xsd:import namespace="bfb020cc-598d-4df9-84e2-70b954ff129b"/>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adbbd0-e287-4848-be3a-a93854580a17"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fb020cc-598d-4df9-84e2-70b954ff129b" elementFormDefault="qualified">
    <xsd:import namespace="http://schemas.microsoft.com/office/2006/documentManagement/types"/>
    <xsd:import namespace="http://schemas.microsoft.com/office/infopath/2007/PartnerControls"/>
    <xsd:element name="SharedWithUsers" ma:index="13"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description="" ma:internalName="SharedWithDetails" ma:readOnly="true">
      <xsd:simpleType>
        <xsd:restriction base="dms:Note">
          <xsd:maxLength value="255"/>
        </xsd:restriction>
      </xsd:simpleType>
    </xsd:element>
    <xsd:element name="SharingHintHash" ma:index="15" nillable="true" ma:displayName="Sharing Hint Hash"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F334F61-9155-41FE-AAD0-AC0EC117E4AC}">
  <ds:schemaRefs>
    <ds:schemaRef ds:uri="http://schemas.microsoft.com/sharepoint/v3/contenttype/forms"/>
  </ds:schemaRefs>
</ds:datastoreItem>
</file>

<file path=customXml/itemProps2.xml><?xml version="1.0" encoding="utf-8"?>
<ds:datastoreItem xmlns:ds="http://schemas.openxmlformats.org/officeDocument/2006/customXml" ds:itemID="{05D50454-FEF4-4FE5-AA06-18D48B7A2AF2}">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bfb020cc-598d-4df9-84e2-70b954ff129b"/>
    <ds:schemaRef ds:uri="35adbbd0-e287-4848-be3a-a93854580a17"/>
    <ds:schemaRef ds:uri="http://www.w3.org/XML/1998/namespace"/>
  </ds:schemaRefs>
</ds:datastoreItem>
</file>

<file path=customXml/itemProps3.xml><?xml version="1.0" encoding="utf-8"?>
<ds:datastoreItem xmlns:ds="http://schemas.openxmlformats.org/officeDocument/2006/customXml" ds:itemID="{A7E2FDAC-3D01-4500-95AB-15A5FE10C7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5adbbd0-e287-4848-be3a-a93854580a17"/>
    <ds:schemaRef ds:uri="bfb020cc-598d-4df9-84e2-70b954ff12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1531</TotalTime>
  <Words>1631</Words>
  <Application>Microsoft Office PowerPoint</Application>
  <PresentationFormat>Widescreen</PresentationFormat>
  <Paragraphs>244</Paragraphs>
  <Slides>35</Slides>
  <Notes>18</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35</vt:i4>
      </vt:variant>
    </vt:vector>
  </HeadingPairs>
  <TitlesOfParts>
    <vt:vector size="46" baseType="lpstr">
      <vt:lpstr>Arial</vt:lpstr>
      <vt:lpstr>Arial Narrow</vt:lpstr>
      <vt:lpstr>Calibri</vt:lpstr>
      <vt:lpstr>Century Gothic</vt:lpstr>
      <vt:lpstr>Courier New</vt:lpstr>
      <vt:lpstr>Noto Sans Symbols</vt:lpstr>
      <vt:lpstr>Trebuchet MS</vt:lpstr>
      <vt:lpstr>Wingdings 3</vt:lpstr>
      <vt:lpstr>Slice</vt:lpstr>
      <vt:lpstr>3_Office Theme</vt:lpstr>
      <vt:lpstr>Facet</vt:lpstr>
      <vt:lpstr>District UPDATE Webinar November 2019 </vt:lpstr>
      <vt:lpstr>Agenda</vt:lpstr>
      <vt:lpstr>PowerPoint Presentation</vt:lpstr>
      <vt:lpstr>Project Updates</vt:lpstr>
      <vt:lpstr>ITEMS IN Development </vt:lpstr>
      <vt:lpstr>Development Process</vt:lpstr>
      <vt:lpstr>PowerPoint Presentation</vt:lpstr>
      <vt:lpstr>PowerPoint Presentation</vt:lpstr>
      <vt:lpstr>New AND updated Integrations </vt:lpstr>
      <vt:lpstr>PowerPoint Presentation</vt:lpstr>
      <vt:lpstr>Ed-Fi API Integrations In Place</vt:lpstr>
      <vt:lpstr>How to Handle the Rapidly Growing and Changing List of School Data Systems</vt:lpstr>
      <vt:lpstr>PowerPoint Presentation</vt:lpstr>
      <vt:lpstr>PowerPoint Presentation</vt:lpstr>
      <vt:lpstr>OneRoster API Integrations In Place</vt:lpstr>
      <vt:lpstr>PowerPoint Presentation</vt:lpstr>
      <vt:lpstr>File-Based Integrations In Place</vt:lpstr>
      <vt:lpstr>PowerPoint Presentation</vt:lpstr>
      <vt:lpstr>SAS EVAAS Update</vt:lpstr>
      <vt:lpstr>new functionality</vt:lpstr>
      <vt:lpstr>New functionality</vt:lpstr>
      <vt:lpstr>When a New Student Enrolls, Schools Don’t Always Get His/Her Records In A Timely Manner</vt:lpstr>
      <vt:lpstr>The Issue</vt:lpstr>
      <vt:lpstr>PowerPoint Presentation</vt:lpstr>
      <vt:lpstr>PowerPoint Presentation</vt:lpstr>
      <vt:lpstr>PowerPoint Presentation</vt:lpstr>
      <vt:lpstr>PowerPoint Presentation</vt:lpstr>
      <vt:lpstr>SSO Functionality</vt:lpstr>
      <vt:lpstr>SSO Functionality</vt:lpstr>
      <vt:lpstr>The School Improvement Process Needs to Be Improved – Should We Do an RFP?</vt:lpstr>
      <vt:lpstr>Michigan Integrated Continuous Improvement Process (MICIP)</vt:lpstr>
      <vt:lpstr>PowerPoint Presentation</vt:lpstr>
      <vt:lpstr>PowerPoint Presentation</vt:lpstr>
      <vt:lpstr>PowerPoint Presentation</vt:lpstr>
      <vt:lpstr>Q&amp;A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District UPDATE Webinar May 2019 </dc:title>
  <dc:creator>Don Dailey</dc:creator>
  <cp:lastModifiedBy>Kevin Bullard</cp:lastModifiedBy>
  <cp:revision>2</cp:revision>
  <dcterms:created xsi:type="dcterms:W3CDTF">2019-05-29T13:24:03Z</dcterms:created>
  <dcterms:modified xsi:type="dcterms:W3CDTF">2019-11-21T16:57:45Z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0x01010005278E262F842D47985BE431E7267AD5</vt:lpwstr>
  </property>
</Properties>
</file>