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9"/>
  </p:notesMasterIdLst>
  <p:sldIdLst>
    <p:sldId id="256" r:id="rId2"/>
    <p:sldId id="413" r:id="rId3"/>
    <p:sldId id="419" r:id="rId4"/>
    <p:sldId id="427" r:id="rId5"/>
    <p:sldId id="426" r:id="rId6"/>
    <p:sldId id="424" r:id="rId7"/>
    <p:sldId id="411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33"/>
    <a:srgbClr val="5ADC44"/>
    <a:srgbClr val="3975B8"/>
    <a:srgbClr val="0A7600"/>
    <a:srgbClr val="292929"/>
    <a:srgbClr val="FF6600"/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4" d="100"/>
          <a:sy n="104" d="100"/>
        </p:scale>
        <p:origin x="228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on Dailey" userId="3342ba4d-c330-458d-8155-cc0e7cebf7c5" providerId="ADAL" clId="{53AE57D6-8F7C-4309-A435-181C3DD4031B}"/>
    <pc:docChg chg="custSel modSld">
      <pc:chgData name="Don Dailey" userId="3342ba4d-c330-458d-8155-cc0e7cebf7c5" providerId="ADAL" clId="{53AE57D6-8F7C-4309-A435-181C3DD4031B}" dt="2018-02-27T19:56:42.815" v="486" actId="20577"/>
      <pc:docMkLst>
        <pc:docMk/>
      </pc:docMkLst>
      <pc:sldChg chg="modSp">
        <pc:chgData name="Don Dailey" userId="3342ba4d-c330-458d-8155-cc0e7cebf7c5" providerId="ADAL" clId="{53AE57D6-8F7C-4309-A435-181C3DD4031B}" dt="2018-02-27T17:34:05.254" v="9" actId="14100"/>
        <pc:sldMkLst>
          <pc:docMk/>
          <pc:sldMk cId="1698903729" sldId="256"/>
        </pc:sldMkLst>
        <pc:spChg chg="mod">
          <ac:chgData name="Don Dailey" userId="3342ba4d-c330-458d-8155-cc0e7cebf7c5" providerId="ADAL" clId="{53AE57D6-8F7C-4309-A435-181C3DD4031B}" dt="2018-02-27T17:34:05.254" v="9" actId="14100"/>
          <ac:spMkLst>
            <pc:docMk/>
            <pc:sldMk cId="1698903729" sldId="256"/>
            <ac:spMk id="2" creationId="{00000000-0000-0000-0000-000000000000}"/>
          </ac:spMkLst>
        </pc:spChg>
      </pc:sldChg>
      <pc:sldChg chg="modSp">
        <pc:chgData name="Don Dailey" userId="3342ba4d-c330-458d-8155-cc0e7cebf7c5" providerId="ADAL" clId="{53AE57D6-8F7C-4309-A435-181C3DD4031B}" dt="2018-02-27T19:56:42.815" v="486" actId="20577"/>
        <pc:sldMkLst>
          <pc:docMk/>
          <pc:sldMk cId="1196807111" sldId="413"/>
        </pc:sldMkLst>
        <pc:spChg chg="mod">
          <ac:chgData name="Don Dailey" userId="3342ba4d-c330-458d-8155-cc0e7cebf7c5" providerId="ADAL" clId="{53AE57D6-8F7C-4309-A435-181C3DD4031B}" dt="2018-02-27T19:56:42.815" v="486" actId="20577"/>
          <ac:spMkLst>
            <pc:docMk/>
            <pc:sldMk cId="1196807111" sldId="413"/>
            <ac:spMk id="3" creationId="{00000000-0000-0000-0000-000000000000}"/>
          </ac:spMkLst>
        </pc:spChg>
      </pc:sldChg>
      <pc:sldChg chg="modSp">
        <pc:chgData name="Don Dailey" userId="3342ba4d-c330-458d-8155-cc0e7cebf7c5" providerId="ADAL" clId="{53AE57D6-8F7C-4309-A435-181C3DD4031B}" dt="2018-02-27T17:41:22.807" v="230" actId="20577"/>
        <pc:sldMkLst>
          <pc:docMk/>
          <pc:sldMk cId="2060729264" sldId="419"/>
        </pc:sldMkLst>
        <pc:spChg chg="mod">
          <ac:chgData name="Don Dailey" userId="3342ba4d-c330-458d-8155-cc0e7cebf7c5" providerId="ADAL" clId="{53AE57D6-8F7C-4309-A435-181C3DD4031B}" dt="2018-02-27T17:41:22.807" v="230" actId="20577"/>
          <ac:spMkLst>
            <pc:docMk/>
            <pc:sldMk cId="2060729264" sldId="419"/>
            <ac:spMk id="3" creationId="{00000000-0000-0000-0000-000000000000}"/>
          </ac:spMkLst>
        </pc:spChg>
      </pc:sldChg>
      <pc:sldChg chg="modSp">
        <pc:chgData name="Don Dailey" userId="3342ba4d-c330-458d-8155-cc0e7cebf7c5" providerId="ADAL" clId="{53AE57D6-8F7C-4309-A435-181C3DD4031B}" dt="2018-02-27T17:52:48.873" v="460" actId="20577"/>
        <pc:sldMkLst>
          <pc:docMk/>
          <pc:sldMk cId="2628957563" sldId="424"/>
        </pc:sldMkLst>
        <pc:spChg chg="mod">
          <ac:chgData name="Don Dailey" userId="3342ba4d-c330-458d-8155-cc0e7cebf7c5" providerId="ADAL" clId="{53AE57D6-8F7C-4309-A435-181C3DD4031B}" dt="2018-02-27T17:52:48.873" v="460" actId="20577"/>
          <ac:spMkLst>
            <pc:docMk/>
            <pc:sldMk cId="2628957563" sldId="424"/>
            <ac:spMk id="3" creationId="{00000000-0000-0000-0000-000000000000}"/>
          </ac:spMkLst>
        </pc:spChg>
      </pc:sldChg>
      <pc:sldChg chg="modSp">
        <pc:chgData name="Don Dailey" userId="3342ba4d-c330-458d-8155-cc0e7cebf7c5" providerId="ADAL" clId="{53AE57D6-8F7C-4309-A435-181C3DD4031B}" dt="2018-02-27T17:42:32.340" v="362" actId="20577"/>
        <pc:sldMkLst>
          <pc:docMk/>
          <pc:sldMk cId="195030874" sldId="426"/>
        </pc:sldMkLst>
        <pc:spChg chg="mod">
          <ac:chgData name="Don Dailey" userId="3342ba4d-c330-458d-8155-cc0e7cebf7c5" providerId="ADAL" clId="{53AE57D6-8F7C-4309-A435-181C3DD4031B}" dt="2018-02-27T17:41:56.655" v="231"/>
          <ac:spMkLst>
            <pc:docMk/>
            <pc:sldMk cId="195030874" sldId="426"/>
            <ac:spMk id="3" creationId="{5C548438-54CF-448B-92C1-1EE4D7789B32}"/>
          </ac:spMkLst>
        </pc:spChg>
        <pc:spChg chg="mod">
          <ac:chgData name="Don Dailey" userId="3342ba4d-c330-458d-8155-cc0e7cebf7c5" providerId="ADAL" clId="{53AE57D6-8F7C-4309-A435-181C3DD4031B}" dt="2018-02-27T17:42:32.340" v="362" actId="20577"/>
          <ac:spMkLst>
            <pc:docMk/>
            <pc:sldMk cId="195030874" sldId="426"/>
            <ac:spMk id="4" creationId="{6E7EBC0B-1B75-4936-83BC-63768C3CD63D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485D7B8-0C75-41D6-80FA-DCAD2800A038}" type="datetimeFigureOut">
              <a:rPr lang="en-US" smtClean="0"/>
              <a:t>2/27/2018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4DF8D8C-2030-4050-912D-33F6B5BB1B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09258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DF8D8C-2030-4050-912D-33F6B5BB1B9B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72155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93105" y="802298"/>
            <a:ext cx="8561747" cy="2541431"/>
          </a:xfrm>
        </p:spPr>
        <p:txBody>
          <a:bodyPr bIns="0" anchor="b">
            <a:normAutofit/>
          </a:bodyPr>
          <a:lstStyle>
            <a:lvl1pPr algn="l">
              <a:defRPr sz="6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93106" y="3531204"/>
            <a:ext cx="8561746" cy="977621"/>
          </a:xfrm>
        </p:spPr>
        <p:txBody>
          <a:bodyPr tIns="91440" bIns="91440">
            <a:normAutofit/>
          </a:bodyPr>
          <a:lstStyle>
            <a:lvl1pPr marL="0" indent="0" algn="l">
              <a:buNone/>
              <a:defRPr sz="1800" b="0" cap="all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23BF71-38B7-8642-BFCE-EDAE9BD0CBAF}" type="datetimeFigureOut">
              <a:rPr lang="en-US" dirty="0"/>
              <a:t>2/27/2018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93105" y="329307"/>
            <a:ext cx="4897310" cy="30920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37664" y="798973"/>
            <a:ext cx="811019" cy="503578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2334637" y="798973"/>
            <a:ext cx="0" cy="2544756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B025CB-9D18-264E-A945-2D020344C9DA}" type="datetimeFigureOut">
              <a:rPr lang="en-US" dirty="0"/>
              <a:t>2/27/2018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1371687" y="798973"/>
            <a:ext cx="0" cy="1067168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39111" y="883863"/>
            <a:ext cx="1615742" cy="45749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34694" y="883863"/>
            <a:ext cx="7738807" cy="4574999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7EFB6C-7E96-8F41-8872-189CA1C59F84}" type="datetimeFigureOut">
              <a:rPr lang="en-US" dirty="0"/>
              <a:t>2/27/2018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 flipH="1">
            <a:off x="9439111" y="719272"/>
            <a:ext cx="1615742" cy="0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81CDE-9BE7-C544-8ACB-7077DFC4270F}" type="datetimeFigureOut">
              <a:rPr lang="en-US" dirty="0"/>
              <a:t>2/27/2018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1371687" y="798973"/>
            <a:ext cx="0" cy="1067168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34813" y="1756130"/>
            <a:ext cx="8562580" cy="1887950"/>
          </a:xfrm>
        </p:spPr>
        <p:txBody>
          <a:bodyPr anchor="b">
            <a:normAutofit/>
          </a:bodyPr>
          <a:lstStyle>
            <a:lvl1pPr algn="l"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34695" y="3806195"/>
            <a:ext cx="8549990" cy="1012929"/>
          </a:xfrm>
        </p:spPr>
        <p:txBody>
          <a:bodyPr tIns="91440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5BA285-9698-1B45-8319-D90A8C63F150}" type="datetimeFigureOut">
              <a:rPr lang="en-US" dirty="0"/>
              <a:t>2/27/2018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1371687" y="798973"/>
            <a:ext cx="0" cy="2845107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34695" y="804889"/>
            <a:ext cx="9520157" cy="105930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34695" y="2010878"/>
            <a:ext cx="4608576" cy="343814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54793" y="2017343"/>
            <a:ext cx="4604130" cy="344152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86CD42-43FF-B740-998F-DCC3802C4CE3}" type="datetimeFigureOut">
              <a:rPr lang="en-US" dirty="0"/>
              <a:t>2/27/2018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371687" y="798973"/>
            <a:ext cx="0" cy="1067168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34695" y="804163"/>
            <a:ext cx="9520157" cy="105631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34695" y="2019549"/>
            <a:ext cx="4608576" cy="80194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34695" y="2824269"/>
            <a:ext cx="4608576" cy="264445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54791" y="2023003"/>
            <a:ext cx="4608576" cy="80223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54792" y="2821491"/>
            <a:ext cx="4608576" cy="263737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A0FFBD-2EE4-8547-BBAE-A1AC91C8D77E}" type="datetimeFigureOut">
              <a:rPr lang="en-US" dirty="0"/>
              <a:t>2/27/2018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1371687" y="798973"/>
            <a:ext cx="0" cy="1067168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5A2352-D7AC-F242-9256-A4477BCBF354}" type="datetimeFigureOut">
              <a:rPr lang="en-US" dirty="0"/>
              <a:t>2/27/2018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1371687" y="798973"/>
            <a:ext cx="0" cy="1067168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FCFC6A-9AE6-404D-9FDD-168B477B9C90}" type="datetimeFigureOut">
              <a:rPr lang="en-US" dirty="0"/>
              <a:t>2/27/2018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34642" y="798973"/>
            <a:ext cx="3183128" cy="2247117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43714" y="798974"/>
            <a:ext cx="6012470" cy="4658826"/>
          </a:xfrm>
        </p:spPr>
        <p:txBody>
          <a:bodyPr anchor="ctr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34695" y="3205491"/>
            <a:ext cx="3184989" cy="2248181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CFCDFD-B4CF-A241-8D71-E814B10BEAF4}" type="datetimeFigureOut">
              <a:rPr lang="en-US" dirty="0"/>
              <a:t>2/27/2018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371687" y="798973"/>
            <a:ext cx="0" cy="2247117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7477387" y="482170"/>
            <a:ext cx="4074533" cy="5149101"/>
            <a:chOff x="7477387" y="482170"/>
            <a:chExt cx="4074533" cy="5149101"/>
          </a:xfrm>
        </p:grpSpPr>
        <p:sp>
          <p:nvSpPr>
            <p:cNvPr id="18" name="Rectangle 17"/>
            <p:cNvSpPr/>
            <p:nvPr/>
          </p:nvSpPr>
          <p:spPr>
            <a:xfrm>
              <a:off x="7477387" y="482170"/>
              <a:ext cx="4074533" cy="5149101"/>
            </a:xfrm>
            <a:prstGeom prst="rect">
              <a:avLst/>
            </a:prstGeom>
            <a:gradFill>
              <a:gsLst>
                <a:gs pos="0">
                  <a:schemeClr val="bg2">
                    <a:lumMod val="10000"/>
                  </a:schemeClr>
                </a:gs>
                <a:gs pos="100000">
                  <a:schemeClr val="bg2">
                    <a:lumMod val="10000"/>
                  </a:schemeClr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 prstMaterial="matte">
              <a:bevelT w="133350" h="50800" prst="divo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>
            <a:xfrm>
              <a:off x="7790446" y="812506"/>
              <a:ext cx="3450289" cy="4466452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35694" y="1129513"/>
            <a:ext cx="5447840" cy="1830584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124389" y="1122542"/>
            <a:ext cx="2791171" cy="3866327"/>
          </a:xfrm>
          <a:solidFill>
            <a:schemeClr val="bg1">
              <a:lumMod val="8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34695" y="3145992"/>
            <a:ext cx="5440037" cy="2003742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534695" y="5469856"/>
            <a:ext cx="5440038" cy="320123"/>
          </a:xfrm>
        </p:spPr>
        <p:txBody>
          <a:bodyPr/>
          <a:lstStyle>
            <a:lvl1pPr algn="l">
              <a:defRPr/>
            </a:lvl1pPr>
          </a:lstStyle>
          <a:p>
            <a:fld id="{26A7B589-FD4B-7E46-869A-CBADC5FC564E}" type="datetimeFigureOut">
              <a:rPr lang="en-US" dirty="0"/>
              <a:t>2/27/2018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534910" y="318640"/>
            <a:ext cx="5453475" cy="320931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71687" y="798973"/>
            <a:ext cx="0" cy="2161124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2015732"/>
            <a:ext cx="12192000" cy="4118829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3"/>
          <a:srcRect t="2769" b="-2769"/>
          <a:stretch/>
        </p:blipFill>
        <p:spPr>
          <a:xfrm>
            <a:off x="0" y="6135624"/>
            <a:ext cx="12192000" cy="7429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534696" y="804519"/>
            <a:ext cx="9520158" cy="1049235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34696" y="2015732"/>
            <a:ext cx="9520158" cy="34506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D8A92E-5FF9-8143-81B3-CCB531513398}" type="datetimeFigureOut">
              <a:rPr lang="en-US" dirty="0"/>
              <a:t>2/27/2018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34695" y="329307"/>
            <a:ext cx="5855719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0060" y="798973"/>
            <a:ext cx="811019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800">
                <a:solidFill>
                  <a:schemeClr val="accent1"/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/>
          </a:p>
        </p:txBody>
      </p:sp>
      <p:cxnSp>
        <p:nvCxnSpPr>
          <p:cNvPr id="12" name="Straight Connector 11"/>
          <p:cNvCxnSpPr/>
          <p:nvPr/>
        </p:nvCxnSpPr>
        <p:spPr>
          <a:xfrm>
            <a:off x="0" y="6141705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0" i="0" kern="1200" cap="none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8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4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mailto:dirk.Bradley@kresa.org" TargetMode="External"/><Relationship Id="rId2" Type="http://schemas.openxmlformats.org/officeDocument/2006/relationships/hyperlink" Target="mailto:Don.Dailey@kresa.org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hyperlink" Target="mailto:tom.johnson@kresa.org" TargetMode="External"/><Relationship Id="rId4" Type="http://schemas.openxmlformats.org/officeDocument/2006/relationships/hyperlink" Target="mailto:Kevin.Bullard@kresa.org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622" y="1433879"/>
            <a:ext cx="2067318" cy="89821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622" y="667382"/>
            <a:ext cx="1992890" cy="76649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" y="6142427"/>
            <a:ext cx="12192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defTabSz="914400">
              <a:spcBef>
                <a:spcPct val="20000"/>
              </a:spcBef>
              <a:defRPr/>
            </a:pPr>
            <a:r>
              <a:rPr lang="en-US" sz="2000" b="1" dirty="0">
                <a:cs typeface="Aharoni" panose="02010803020104030203" pitchFamily="2" charset="-79"/>
              </a:rPr>
              <a:t>Don Dailey, </a:t>
            </a:r>
            <a:r>
              <a:rPr lang="en-US" sz="2000" dirty="0">
                <a:cs typeface="Aharoni" panose="02010803020104030203" pitchFamily="2" charset="-79"/>
              </a:rPr>
              <a:t>Data Hub Project Manager – </a:t>
            </a:r>
            <a:r>
              <a:rPr lang="en-US" sz="2000" b="1" dirty="0">
                <a:cs typeface="Aharoni" panose="02010803020104030203" pitchFamily="2" charset="-79"/>
              </a:rPr>
              <a:t>Kevin Bullard</a:t>
            </a:r>
            <a:r>
              <a:rPr lang="en-US" sz="2000" dirty="0">
                <a:cs typeface="Aharoni" panose="02010803020104030203" pitchFamily="2" charset="-79"/>
              </a:rPr>
              <a:t>, Data Hub Support Manager</a:t>
            </a:r>
          </a:p>
          <a:p>
            <a:pPr lvl="0" algn="ctr" defTabSz="914400">
              <a:spcBef>
                <a:spcPct val="20000"/>
              </a:spcBef>
              <a:defRPr/>
            </a:pPr>
            <a:r>
              <a:rPr lang="en-US" sz="2000" dirty="0">
                <a:cs typeface="Aharoni" panose="02010803020104030203" pitchFamily="2" charset="-79"/>
              </a:rPr>
              <a:t> – </a:t>
            </a:r>
            <a:r>
              <a:rPr lang="en-US" sz="2000" b="1" dirty="0">
                <a:cs typeface="Aharoni" panose="02010803020104030203" pitchFamily="2" charset="-79"/>
              </a:rPr>
              <a:t>Dirk Bradley</a:t>
            </a:r>
            <a:r>
              <a:rPr lang="en-US" sz="2000" dirty="0">
                <a:cs typeface="Aharoni" panose="02010803020104030203" pitchFamily="2" charset="-79"/>
              </a:rPr>
              <a:t>, Operations Manager – </a:t>
            </a:r>
            <a:r>
              <a:rPr lang="en-US" sz="2000" b="1" dirty="0">
                <a:cs typeface="Aharoni" panose="02010803020104030203" pitchFamily="2" charset="-79"/>
              </a:rPr>
              <a:t>Tom Johnson</a:t>
            </a:r>
            <a:r>
              <a:rPr lang="en-US" sz="2000" dirty="0">
                <a:cs typeface="Aharoni" panose="02010803020104030203" pitchFamily="2" charset="-79"/>
              </a:rPr>
              <a:t>, Actionable Data Manager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93104" y="1051688"/>
            <a:ext cx="9565273" cy="2541431"/>
          </a:xfrm>
        </p:spPr>
        <p:txBody>
          <a:bodyPr>
            <a:normAutofit fontScale="90000"/>
          </a:bodyPr>
          <a:lstStyle/>
          <a:p>
            <a:r>
              <a:rPr lang="en-US" dirty="0"/>
              <a:t>Michigan Data Hub</a:t>
            </a:r>
            <a:br>
              <a:rPr lang="en-US" dirty="0"/>
            </a:br>
            <a:r>
              <a:rPr lang="en-US" dirty="0"/>
              <a:t>Vendor Update, February 2018 </a:t>
            </a:r>
            <a:br>
              <a:rPr lang="en-US" dirty="0"/>
            </a:b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3623" y="2332094"/>
            <a:ext cx="2188214" cy="1011636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546"/>
          <a:stretch/>
        </p:blipFill>
        <p:spPr>
          <a:xfrm>
            <a:off x="5209309" y="3019963"/>
            <a:ext cx="5380719" cy="266418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0BC5D615-55B0-4C85-AF27-6278541860A1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r="62536"/>
          <a:stretch/>
        </p:blipFill>
        <p:spPr>
          <a:xfrm>
            <a:off x="2804639" y="3296043"/>
            <a:ext cx="2404670" cy="21120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89037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Agenda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34696" y="2015732"/>
            <a:ext cx="9520158" cy="4105150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UIC Services Update</a:t>
            </a:r>
          </a:p>
          <a:p>
            <a:r>
              <a:rPr lang="en-US" dirty="0"/>
              <a:t>OneRoster Update</a:t>
            </a:r>
          </a:p>
          <a:p>
            <a:r>
              <a:rPr lang="en-US" dirty="0"/>
              <a:t>NWEA Assessment Data</a:t>
            </a:r>
          </a:p>
          <a:p>
            <a:r>
              <a:rPr lang="en-US" dirty="0"/>
              <a:t>Review Component Overview Spreadsheet</a:t>
            </a:r>
          </a:p>
          <a:p>
            <a:r>
              <a:rPr lang="en-US" dirty="0"/>
              <a:t>Component Review</a:t>
            </a:r>
          </a:p>
          <a:p>
            <a:pPr lvl="1"/>
            <a:r>
              <a:rPr lang="en-US" dirty="0"/>
              <a:t>Discipline</a:t>
            </a:r>
          </a:p>
          <a:p>
            <a:pPr lvl="1"/>
            <a:r>
              <a:rPr lang="en-US" dirty="0"/>
              <a:t>Homeless Demographics</a:t>
            </a:r>
          </a:p>
          <a:p>
            <a:pPr lvl="1"/>
            <a:r>
              <a:rPr lang="en-US" dirty="0"/>
              <a:t>Program Participation</a:t>
            </a:r>
          </a:p>
          <a:p>
            <a:pPr lvl="1"/>
            <a:r>
              <a:rPr lang="en-US" dirty="0"/>
              <a:t>SNE</a:t>
            </a:r>
          </a:p>
          <a:p>
            <a:pPr lvl="1"/>
            <a:r>
              <a:rPr lang="en-US" dirty="0"/>
              <a:t>Submitting Entity</a:t>
            </a:r>
          </a:p>
          <a:p>
            <a:r>
              <a:rPr lang="en-US" dirty="0"/>
              <a:t>Q&amp;A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2A78958-72C4-41EC-BD0F-3DAB7AC90C6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84229" y="6190794"/>
            <a:ext cx="2226128" cy="634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68071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UIC Web Services - Update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Documentation on website</a:t>
            </a:r>
          </a:p>
          <a:p>
            <a:pPr lvl="1"/>
            <a:r>
              <a:rPr lang="en-US" dirty="0"/>
              <a:t>Identities API v2</a:t>
            </a:r>
          </a:p>
          <a:p>
            <a:pPr lvl="1"/>
            <a:r>
              <a:rPr lang="en-US" dirty="0"/>
              <a:t>Request for UIC Creation/Retrieval</a:t>
            </a:r>
          </a:p>
          <a:p>
            <a:pPr lvl="1"/>
            <a:r>
              <a:rPr lang="en-US" dirty="0"/>
              <a:t>Swagger</a:t>
            </a:r>
          </a:p>
          <a:p>
            <a:r>
              <a:rPr lang="en-US" dirty="0"/>
              <a:t>MISTAR and Skyward Moving to Production Use</a:t>
            </a:r>
          </a:p>
          <a:p>
            <a:r>
              <a:rPr lang="en-US" dirty="0"/>
              <a:t>Concern on limiting ability to create UICs</a:t>
            </a:r>
          </a:p>
          <a:p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93F009B-F1A0-4993-8BAD-47750C76468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84229" y="6190794"/>
            <a:ext cx="2226128" cy="634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07292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DD44E4-E6F5-47F4-B6D9-0E2F0A1D1A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OneRoster API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417FF54-A103-48AB-9546-2D6EB5D815C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Version 1.0 and 1.1 </a:t>
            </a:r>
            <a:r>
              <a:rPr lang="en-US" dirty="0" err="1"/>
              <a:t>ReadOnly</a:t>
            </a:r>
            <a:r>
              <a:rPr lang="en-US" dirty="0"/>
              <a:t> is available for testing</a:t>
            </a:r>
          </a:p>
          <a:p>
            <a:r>
              <a:rPr lang="en-US" dirty="0"/>
              <a:t>Testing currently with</a:t>
            </a:r>
          </a:p>
          <a:p>
            <a:pPr lvl="1"/>
            <a:r>
              <a:rPr lang="en-US" dirty="0"/>
              <a:t>Follett Destiny Library</a:t>
            </a:r>
          </a:p>
          <a:p>
            <a:pPr lvl="1"/>
            <a:r>
              <a:rPr lang="en-US" dirty="0"/>
              <a:t>Microsoft Student Data Sync</a:t>
            </a:r>
          </a:p>
          <a:p>
            <a:r>
              <a:rPr lang="en-US" dirty="0"/>
              <a:t>Hoping this will open the door to significantly more integrated applications</a:t>
            </a:r>
          </a:p>
        </p:txBody>
      </p:sp>
    </p:spTree>
    <p:extLst>
      <p:ext uri="{BB962C8B-B14F-4D97-AF65-F5344CB8AC3E}">
        <p14:creationId xmlns:p14="http://schemas.microsoft.com/office/powerpoint/2010/main" val="25925885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665BA0-7214-4886-A988-D5B6908A4A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State reporting validation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C548438-54CF-448B-92C1-1EE4D7789B32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Follow-up from last meeting</a:t>
            </a:r>
          </a:p>
          <a:p>
            <a:pPr lvl="1"/>
            <a:r>
              <a:rPr lang="en-US" dirty="0"/>
              <a:t>Enrollment</a:t>
            </a:r>
          </a:p>
          <a:p>
            <a:pPr lvl="1"/>
            <a:r>
              <a:rPr lang="en-US" dirty="0"/>
              <a:t>Membership Component</a:t>
            </a:r>
          </a:p>
          <a:p>
            <a:pPr lvl="1"/>
            <a:r>
              <a:rPr lang="en-US" dirty="0"/>
              <a:t>Early Childhood Programs Component</a:t>
            </a:r>
          </a:p>
          <a:p>
            <a:pPr lvl="1"/>
            <a:r>
              <a:rPr lang="en-US" dirty="0"/>
              <a:t>Initial IFSP Component*</a:t>
            </a:r>
          </a:p>
          <a:p>
            <a:pPr lvl="1"/>
            <a:r>
              <a:rPr lang="en-US" dirty="0"/>
              <a:t>Assessment Component</a:t>
            </a:r>
          </a:p>
          <a:p>
            <a:pPr lvl="1"/>
            <a:r>
              <a:rPr lang="en-US" dirty="0"/>
              <a:t>Attendance Component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E7EBC0B-1B75-4936-83BC-63768C3CD63D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/>
              <a:t>Component Review</a:t>
            </a:r>
          </a:p>
          <a:p>
            <a:pPr lvl="1"/>
            <a:r>
              <a:rPr lang="en-US" dirty="0"/>
              <a:t>Discipline</a:t>
            </a:r>
          </a:p>
          <a:p>
            <a:pPr lvl="1"/>
            <a:r>
              <a:rPr lang="en-US" dirty="0"/>
              <a:t>Homeless Demographics</a:t>
            </a:r>
          </a:p>
          <a:p>
            <a:pPr lvl="1"/>
            <a:r>
              <a:rPr lang="en-US" dirty="0"/>
              <a:t>Program Participation</a:t>
            </a:r>
          </a:p>
          <a:p>
            <a:pPr lvl="1"/>
            <a:r>
              <a:rPr lang="en-US" dirty="0"/>
              <a:t>Supplemental Nutrition Eligibility (SNE)</a:t>
            </a:r>
          </a:p>
          <a:p>
            <a:pPr lvl="1"/>
            <a:r>
              <a:rPr lang="en-US" dirty="0"/>
              <a:t>Submitting Entity</a:t>
            </a:r>
          </a:p>
          <a:p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B9408F7-B26A-4F29-B679-0629FB55DD2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84229" y="6190794"/>
            <a:ext cx="2226128" cy="634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03087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Other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Military Connected – 9140 Program Participation Code not showing up in sandbox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751EFEE-6E89-4CB1-B88E-6415873D928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84229" y="6190794"/>
            <a:ext cx="2226128" cy="634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895756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6"/>
          <p:cNvSpPr txBox="1">
            <a:spLocks/>
          </p:cNvSpPr>
          <p:nvPr/>
        </p:nvSpPr>
        <p:spPr>
          <a:xfrm>
            <a:off x="5817578" y="864867"/>
            <a:ext cx="5969976" cy="567553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Tx/>
              <a:buNone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spcBef>
                <a:spcPct val="20000"/>
              </a:spcBef>
              <a:buFontTx/>
              <a:buNone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0" indent="0" algn="l" defTabSz="914400" rtl="0" eaLnBrk="1" latinLnBrk="0" hangingPunct="1">
              <a:spcBef>
                <a:spcPct val="20000"/>
              </a:spcBef>
              <a:buFontTx/>
              <a:buNone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0" indent="0" algn="l" defTabSz="914400" rtl="0" eaLnBrk="1" latinLnBrk="0" hangingPunct="1">
              <a:spcBef>
                <a:spcPct val="20000"/>
              </a:spcBef>
              <a:buFontTx/>
              <a:buNone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0" indent="0" algn="l" defTabSz="914400" rtl="0" eaLnBrk="1" latinLnBrk="0" hangingPunct="1">
              <a:spcBef>
                <a:spcPct val="20000"/>
              </a:spcBef>
              <a:buFontTx/>
              <a:buNone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200" b="0" i="0" u="none" strike="noStrike" kern="120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603341" y="249016"/>
            <a:ext cx="9520237" cy="63182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0" i="0" kern="1200" cap="none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haroni" panose="02010803020104030203" pitchFamily="2" charset="-79"/>
                <a:cs typeface="Aharoni" panose="02010803020104030203" pitchFamily="2" charset="-79"/>
              </a:rPr>
              <a:t>More Information:</a:t>
            </a:r>
          </a:p>
        </p:txBody>
      </p:sp>
      <p:sp>
        <p:nvSpPr>
          <p:cNvPr id="6" name="Rectangle 5"/>
          <p:cNvSpPr/>
          <p:nvPr/>
        </p:nvSpPr>
        <p:spPr>
          <a:xfrm>
            <a:off x="733901" y="1151081"/>
            <a:ext cx="11053653" cy="37733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defTabSz="914400">
              <a:spcBef>
                <a:spcPct val="20000"/>
              </a:spcBef>
              <a:defRPr/>
            </a:pPr>
            <a:r>
              <a:rPr lang="en-US" sz="2800" b="1" dirty="0">
                <a:solidFill>
                  <a:srgbClr val="0D9E00">
                    <a:lumMod val="75000"/>
                  </a:srgbClr>
                </a:solidFill>
                <a:latin typeface="+mj-lt"/>
                <a:cs typeface="Aharoni" panose="02010803020104030203" pitchFamily="2" charset="-79"/>
              </a:rPr>
              <a:t>Michigan Data Hub</a:t>
            </a:r>
          </a:p>
          <a:p>
            <a:pPr lvl="0" algn="ctr" defTabSz="914400">
              <a:spcBef>
                <a:spcPct val="20000"/>
              </a:spcBef>
              <a:defRPr/>
            </a:pPr>
            <a:r>
              <a:rPr lang="en-US" sz="2800" b="1" dirty="0">
                <a:solidFill>
                  <a:srgbClr val="0D9E00">
                    <a:lumMod val="75000"/>
                  </a:srgbClr>
                </a:solidFill>
                <a:latin typeface="+mj-lt"/>
                <a:cs typeface="Aharoni" panose="02010803020104030203" pitchFamily="2" charset="-79"/>
              </a:rPr>
              <a:t>Kalamazoo RESA, Fiscal Agent</a:t>
            </a:r>
          </a:p>
          <a:p>
            <a:pPr lvl="0" algn="ctr" defTabSz="914400">
              <a:spcBef>
                <a:spcPct val="20000"/>
              </a:spcBef>
              <a:defRPr/>
            </a:pPr>
            <a:r>
              <a:rPr lang="en-US" sz="2800" dirty="0">
                <a:solidFill>
                  <a:srgbClr val="0D9E00">
                    <a:lumMod val="75000"/>
                  </a:srgbClr>
                </a:solidFill>
                <a:latin typeface="+mj-lt"/>
                <a:cs typeface="Aharoni" panose="02010803020104030203" pitchFamily="2" charset="-79"/>
              </a:rPr>
              <a:t>1819 E. </a:t>
            </a:r>
            <a:r>
              <a:rPr lang="en-US" sz="2800" dirty="0" err="1">
                <a:solidFill>
                  <a:srgbClr val="0D9E00">
                    <a:lumMod val="75000"/>
                  </a:srgbClr>
                </a:solidFill>
                <a:latin typeface="+mj-lt"/>
                <a:cs typeface="Aharoni" panose="02010803020104030203" pitchFamily="2" charset="-79"/>
              </a:rPr>
              <a:t>Milham</a:t>
            </a:r>
            <a:r>
              <a:rPr lang="en-US" sz="2800" dirty="0">
                <a:solidFill>
                  <a:srgbClr val="0D9E00">
                    <a:lumMod val="75000"/>
                  </a:srgbClr>
                </a:solidFill>
                <a:latin typeface="+mj-lt"/>
                <a:cs typeface="Aharoni" panose="02010803020104030203" pitchFamily="2" charset="-79"/>
              </a:rPr>
              <a:t> Road</a:t>
            </a:r>
          </a:p>
          <a:p>
            <a:pPr lvl="0" algn="ctr" defTabSz="914400">
              <a:spcBef>
                <a:spcPct val="20000"/>
              </a:spcBef>
              <a:defRPr/>
            </a:pPr>
            <a:r>
              <a:rPr lang="en-US" sz="2800" dirty="0">
                <a:solidFill>
                  <a:srgbClr val="0D9E00">
                    <a:lumMod val="75000"/>
                  </a:srgbClr>
                </a:solidFill>
                <a:latin typeface="+mj-lt"/>
                <a:cs typeface="Aharoni" panose="02010803020104030203" pitchFamily="2" charset="-79"/>
              </a:rPr>
              <a:t>Portage, MI 49002</a:t>
            </a:r>
          </a:p>
          <a:p>
            <a:pPr lvl="0" defTabSz="914400">
              <a:spcBef>
                <a:spcPct val="20000"/>
              </a:spcBef>
              <a:defRPr/>
            </a:pPr>
            <a:endParaRPr lang="en-US" sz="2800" dirty="0">
              <a:solidFill>
                <a:srgbClr val="0D9E00">
                  <a:lumMod val="75000"/>
                </a:srgbClr>
              </a:solidFill>
              <a:latin typeface="+mj-lt"/>
              <a:cs typeface="Aharoni" panose="02010803020104030203" pitchFamily="2" charset="-79"/>
            </a:endParaRPr>
          </a:p>
          <a:p>
            <a:pPr lvl="0" defTabSz="914400">
              <a:spcBef>
                <a:spcPct val="20000"/>
              </a:spcBef>
              <a:defRPr/>
            </a:pPr>
            <a:r>
              <a:rPr lang="en-US" sz="1600" b="1" dirty="0">
                <a:solidFill>
                  <a:srgbClr val="0D9E00">
                    <a:lumMod val="75000"/>
                  </a:srgbClr>
                </a:solidFill>
                <a:latin typeface="+mj-lt"/>
                <a:cs typeface="Aharoni" panose="02010803020104030203" pitchFamily="2" charset="-79"/>
              </a:rPr>
              <a:t>Don Dailey		Dirk Bradley		Kevin Bullard		Tom Johnson</a:t>
            </a:r>
          </a:p>
          <a:p>
            <a:pPr lvl="0" defTabSz="914400">
              <a:spcBef>
                <a:spcPct val="20000"/>
              </a:spcBef>
              <a:defRPr/>
            </a:pPr>
            <a:r>
              <a:rPr lang="en-US" sz="1600" dirty="0">
                <a:solidFill>
                  <a:srgbClr val="0D9E00">
                    <a:lumMod val="75000"/>
                  </a:srgbClr>
                </a:solidFill>
                <a:latin typeface="+mj-lt"/>
                <a:cs typeface="Aharoni" panose="02010803020104030203" pitchFamily="2" charset="-79"/>
              </a:rPr>
              <a:t>Project Manager		Operations Manager		Support Manager		Actionable Data Manager</a:t>
            </a:r>
          </a:p>
          <a:p>
            <a:pPr lvl="0" defTabSz="914400">
              <a:spcBef>
                <a:spcPct val="20000"/>
              </a:spcBef>
              <a:defRPr/>
            </a:pPr>
            <a:r>
              <a:rPr lang="en-US" sz="1600" dirty="0">
                <a:solidFill>
                  <a:srgbClr val="0D9E00">
                    <a:lumMod val="75000"/>
                  </a:srgbClr>
                </a:solidFill>
                <a:latin typeface="+mj-lt"/>
                <a:cs typeface="Aharoni" panose="02010803020104030203" pitchFamily="2" charset="-79"/>
              </a:rPr>
              <a:t>Cell: 269-217-4427		Cell: 269-267-8632		Cell:  269-910-5343		Cell:  231-383-2668 </a:t>
            </a:r>
          </a:p>
          <a:p>
            <a:pPr lvl="0" defTabSz="914400">
              <a:spcBef>
                <a:spcPct val="20000"/>
              </a:spcBef>
              <a:defRPr/>
            </a:pPr>
            <a:r>
              <a:rPr lang="en-US" sz="1600" dirty="0">
                <a:solidFill>
                  <a:srgbClr val="7AB800">
                    <a:lumMod val="75000"/>
                  </a:srgbClr>
                </a:solidFill>
                <a:latin typeface="+mj-lt"/>
                <a:cs typeface="Aharoni" panose="02010803020104030203" pitchFamily="2" charset="-79"/>
                <a:hlinkClick r:id="rId2"/>
              </a:rPr>
              <a:t>Don.Dailey@kresa.org</a:t>
            </a:r>
            <a:r>
              <a:rPr lang="en-US" sz="1600" dirty="0">
                <a:solidFill>
                  <a:srgbClr val="7AB800">
                    <a:lumMod val="75000"/>
                  </a:srgbClr>
                </a:solidFill>
                <a:latin typeface="+mj-lt"/>
                <a:cs typeface="Aharoni" panose="02010803020104030203" pitchFamily="2" charset="-79"/>
              </a:rPr>
              <a:t> 	</a:t>
            </a:r>
            <a:r>
              <a:rPr lang="en-US" sz="1600" dirty="0">
                <a:solidFill>
                  <a:srgbClr val="7AB800">
                    <a:lumMod val="75000"/>
                  </a:srgbClr>
                </a:solidFill>
                <a:latin typeface="+mj-lt"/>
                <a:cs typeface="Aharoni" panose="02010803020104030203" pitchFamily="2" charset="-79"/>
                <a:hlinkClick r:id="rId3"/>
              </a:rPr>
              <a:t>dirk.Bradley@kresa.org</a:t>
            </a:r>
            <a:r>
              <a:rPr lang="en-US" sz="1600" dirty="0">
                <a:solidFill>
                  <a:srgbClr val="7AB800">
                    <a:lumMod val="75000"/>
                  </a:srgbClr>
                </a:solidFill>
                <a:latin typeface="+mj-lt"/>
                <a:cs typeface="Aharoni" panose="02010803020104030203" pitchFamily="2" charset="-79"/>
              </a:rPr>
              <a:t> 	</a:t>
            </a:r>
            <a:r>
              <a:rPr lang="en-US" sz="1600" dirty="0">
                <a:solidFill>
                  <a:srgbClr val="7AB800">
                    <a:lumMod val="75000"/>
                  </a:srgbClr>
                </a:solidFill>
                <a:latin typeface="+mj-lt"/>
                <a:cs typeface="Aharoni" panose="02010803020104030203" pitchFamily="2" charset="-79"/>
                <a:hlinkClick r:id="rId4"/>
              </a:rPr>
              <a:t>Kevin.Bullard@kresa.org</a:t>
            </a:r>
            <a:r>
              <a:rPr lang="en-US" sz="1600" dirty="0">
                <a:solidFill>
                  <a:srgbClr val="7AB800">
                    <a:lumMod val="75000"/>
                  </a:srgbClr>
                </a:solidFill>
                <a:latin typeface="+mj-lt"/>
                <a:cs typeface="Aharoni" panose="02010803020104030203" pitchFamily="2" charset="-79"/>
              </a:rPr>
              <a:t> 	</a:t>
            </a:r>
            <a:r>
              <a:rPr lang="en-US" sz="1600" dirty="0">
                <a:solidFill>
                  <a:srgbClr val="7AB800">
                    <a:lumMod val="75000"/>
                  </a:srgbClr>
                </a:solidFill>
                <a:latin typeface="+mj-lt"/>
                <a:cs typeface="Aharoni" panose="02010803020104030203" pitchFamily="2" charset="-79"/>
                <a:hlinkClick r:id="rId5"/>
              </a:rPr>
              <a:t>tom.johnson@kresa.org</a:t>
            </a:r>
            <a:r>
              <a:rPr lang="en-US" sz="1600" dirty="0">
                <a:solidFill>
                  <a:srgbClr val="7AB800">
                    <a:lumMod val="75000"/>
                  </a:srgbClr>
                </a:solidFill>
                <a:latin typeface="+mj-lt"/>
                <a:cs typeface="Aharoni" panose="02010803020104030203" pitchFamily="2" charset="-79"/>
              </a:rPr>
              <a:t> </a:t>
            </a:r>
          </a:p>
        </p:txBody>
      </p:sp>
      <p:sp>
        <p:nvSpPr>
          <p:cNvPr id="7" name="Rectangle 6"/>
          <p:cNvSpPr/>
          <p:nvPr/>
        </p:nvSpPr>
        <p:spPr>
          <a:xfrm>
            <a:off x="603341" y="6281855"/>
            <a:ext cx="1090391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dirty="0"/>
              <a:t>http://www.midatahub.org</a:t>
            </a:r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DC92F408-66DD-48DE-A2AB-9EC5FD9DF6E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884229" y="6190794"/>
            <a:ext cx="2226128" cy="634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3152830"/>
      </p:ext>
    </p:extLst>
  </p:cSld>
  <p:clrMapOvr>
    <a:masterClrMapping/>
  </p:clrMapOvr>
</p:sld>
</file>

<file path=ppt/theme/theme1.xml><?xml version="1.0" encoding="utf-8"?>
<a:theme xmlns:a="http://schemas.openxmlformats.org/drawingml/2006/main" name="Gallery">
  <a:themeElements>
    <a:clrScheme name="Gallery">
      <a:dk1>
        <a:sysClr val="windowText" lastClr="000000"/>
      </a:dk1>
      <a:lt1>
        <a:sysClr val="window" lastClr="FFFFFF"/>
      </a:lt1>
      <a:dk2>
        <a:srgbClr val="454545"/>
      </a:dk2>
      <a:lt2>
        <a:srgbClr val="EDEBE7"/>
      </a:lt2>
      <a:accent1>
        <a:srgbClr val="5FA534"/>
      </a:accent1>
      <a:accent2>
        <a:srgbClr val="DCAB34"/>
      </a:accent2>
      <a:accent3>
        <a:srgbClr val="D26D23"/>
      </a:accent3>
      <a:accent4>
        <a:srgbClr val="972323"/>
      </a:accent4>
      <a:accent5>
        <a:srgbClr val="236797"/>
      </a:accent5>
      <a:accent6>
        <a:srgbClr val="2FB6C6"/>
      </a:accent6>
      <a:hlink>
        <a:srgbClr val="8FC639"/>
      </a:hlink>
      <a:folHlink>
        <a:srgbClr val="E7C272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Gallery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allery" id="{BBFCD31E-59A1-489D-B089-A3EAD7CAE12E}" vid="{AC464412-510E-4F2B-8947-A0DDBD028997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1425</TotalTime>
  <Words>202</Words>
  <Application>Microsoft Office PowerPoint</Application>
  <PresentationFormat>Widescreen</PresentationFormat>
  <Paragraphs>56</Paragraphs>
  <Slides>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Aharoni</vt:lpstr>
      <vt:lpstr>Arial</vt:lpstr>
      <vt:lpstr>Calibri</vt:lpstr>
      <vt:lpstr>Gallery</vt:lpstr>
      <vt:lpstr>Michigan Data Hub Vendor Update, February 2018  </vt:lpstr>
      <vt:lpstr>Agenda</vt:lpstr>
      <vt:lpstr>UIC Web Services - Update</vt:lpstr>
      <vt:lpstr>OneRoster API</vt:lpstr>
      <vt:lpstr>State reporting validation</vt:lpstr>
      <vt:lpstr>Other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Michigan Data Hub Vendor Update </dc:title>
  <cp:lastModifiedBy>Don Dailey</cp:lastModifiedBy>
  <cp:revision>9</cp:revision>
  <dcterms:modified xsi:type="dcterms:W3CDTF">2018-02-27T20:38:27Z</dcterms:modified>
</cp:coreProperties>
</file>