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2"/>
  </p:sldMasterIdLst>
  <p:notesMasterIdLst>
    <p:notesMasterId r:id="rId19"/>
  </p:notesMasterIdLst>
  <p:sldIdLst>
    <p:sldId id="256" r:id="rId3"/>
    <p:sldId id="413" r:id="rId4"/>
    <p:sldId id="286" r:id="rId5"/>
    <p:sldId id="436" r:id="rId6"/>
    <p:sldId id="435" r:id="rId7"/>
    <p:sldId id="437" r:id="rId8"/>
    <p:sldId id="438" r:id="rId9"/>
    <p:sldId id="441" r:id="rId10"/>
    <p:sldId id="440" r:id="rId11"/>
    <p:sldId id="439" r:id="rId12"/>
    <p:sldId id="442" r:id="rId13"/>
    <p:sldId id="443" r:id="rId14"/>
    <p:sldId id="444" r:id="rId15"/>
    <p:sldId id="445" r:id="rId16"/>
    <p:sldId id="434" r:id="rId17"/>
    <p:sldId id="411"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33"/>
    <a:srgbClr val="5ADC44"/>
    <a:srgbClr val="3975B8"/>
    <a:srgbClr val="0A7600"/>
    <a:srgbClr val="292929"/>
    <a:srgbClr val="FF66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32"/>
    <p:restoredTop sz="94856"/>
  </p:normalViewPr>
  <p:slideViewPr>
    <p:cSldViewPr snapToGrid="0">
      <p:cViewPr varScale="1">
        <p:scale>
          <a:sx n="83" d="100"/>
          <a:sy n="83" d="100"/>
        </p:scale>
        <p:origin x="102" y="5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179DFB-AA55-8042-8FE2-7EE1771AD4FD}" type="doc">
      <dgm:prSet loTypeId="urn:microsoft.com/office/officeart/2005/8/layout/radial1" loCatId="relationship" qsTypeId="urn:microsoft.com/office/officeart/2005/8/quickstyle/simple1" qsCatId="simple" csTypeId="urn:microsoft.com/office/officeart/2005/8/colors/colorful4" csCatId="colorful" phldr="1"/>
      <dgm:spPr/>
      <dgm:t>
        <a:bodyPr/>
        <a:lstStyle/>
        <a:p>
          <a:endParaRPr lang="en-US"/>
        </a:p>
      </dgm:t>
    </dgm:pt>
    <dgm:pt modelId="{16B01CFB-14F2-1A41-B402-8435DBACF5F3}">
      <dgm:prSet phldrT="[Text]"/>
      <dgm:spPr/>
      <dgm:t>
        <a:bodyPr/>
        <a:lstStyle/>
        <a:p>
          <a:r>
            <a:rPr lang="en-US" dirty="0"/>
            <a:t>2646</a:t>
          </a:r>
        </a:p>
      </dgm:t>
    </dgm:pt>
    <dgm:pt modelId="{DDA20FA5-018F-9C4B-AB85-D34F3AA5053F}" type="parTrans" cxnId="{0A2B4FF7-F337-FC46-940E-62CB40BDFE84}">
      <dgm:prSet/>
      <dgm:spPr/>
      <dgm:t>
        <a:bodyPr/>
        <a:lstStyle/>
        <a:p>
          <a:endParaRPr lang="en-US"/>
        </a:p>
      </dgm:t>
    </dgm:pt>
    <dgm:pt modelId="{85034915-3C33-064E-946F-56F6DEBAF017}" type="sibTrans" cxnId="{0A2B4FF7-F337-FC46-940E-62CB40BDFE84}">
      <dgm:prSet/>
      <dgm:spPr/>
      <dgm:t>
        <a:bodyPr/>
        <a:lstStyle/>
        <a:p>
          <a:endParaRPr lang="en-US"/>
        </a:p>
      </dgm:t>
    </dgm:pt>
    <dgm:pt modelId="{38F9CC9D-833A-4345-BF35-90B979700F33}">
      <dgm:prSet phldrT="[Text]" custT="1"/>
      <dgm:spPr/>
      <dgm:t>
        <a:bodyPr/>
        <a:lstStyle/>
        <a:p>
          <a:r>
            <a:rPr lang="en-US" sz="1400" b="1" dirty="0"/>
            <a:t>SIS</a:t>
          </a:r>
          <a:endParaRPr lang="en-US" sz="1000" b="1" dirty="0"/>
        </a:p>
      </dgm:t>
    </dgm:pt>
    <dgm:pt modelId="{A3A14E65-B52A-5E4C-927B-84297EB9EE71}" type="parTrans" cxnId="{5E8FC062-A343-D248-8174-15BDBE7CC84C}">
      <dgm:prSet/>
      <dgm:spPr/>
      <dgm:t>
        <a:bodyPr/>
        <a:lstStyle/>
        <a:p>
          <a:endParaRPr lang="en-US"/>
        </a:p>
      </dgm:t>
    </dgm:pt>
    <dgm:pt modelId="{B93B35B5-192C-D24E-A28A-6533450A9BDF}" type="sibTrans" cxnId="{5E8FC062-A343-D248-8174-15BDBE7CC84C}">
      <dgm:prSet/>
      <dgm:spPr/>
      <dgm:t>
        <a:bodyPr/>
        <a:lstStyle/>
        <a:p>
          <a:endParaRPr lang="en-US"/>
        </a:p>
      </dgm:t>
    </dgm:pt>
    <dgm:pt modelId="{9D1F00F5-777F-8244-852C-A8844C3875B5}">
      <dgm:prSet phldrT="[Text]" custT="1"/>
      <dgm:spPr/>
      <dgm:t>
        <a:bodyPr/>
        <a:lstStyle/>
        <a:p>
          <a:r>
            <a:rPr lang="en-US" sz="1400" b="1"/>
            <a:t>Food</a:t>
          </a:r>
          <a:endParaRPr lang="en-US" sz="1000" b="1"/>
        </a:p>
      </dgm:t>
    </dgm:pt>
    <dgm:pt modelId="{F9ACC9B6-D48D-B34E-8C7C-D3A9C3EB20B8}" type="parTrans" cxnId="{AB7A3749-9E0A-FD45-A0D2-62D038CF7CBE}">
      <dgm:prSet/>
      <dgm:spPr/>
      <dgm:t>
        <a:bodyPr/>
        <a:lstStyle/>
        <a:p>
          <a:endParaRPr lang="en-US"/>
        </a:p>
      </dgm:t>
    </dgm:pt>
    <dgm:pt modelId="{10A5793D-21BF-DB45-89BF-DE8BE9967B11}" type="sibTrans" cxnId="{AB7A3749-9E0A-FD45-A0D2-62D038CF7CBE}">
      <dgm:prSet/>
      <dgm:spPr/>
      <dgm:t>
        <a:bodyPr/>
        <a:lstStyle/>
        <a:p>
          <a:endParaRPr lang="en-US"/>
        </a:p>
      </dgm:t>
    </dgm:pt>
    <dgm:pt modelId="{C11F92A2-A426-F544-BCF3-9010A026EEAE}">
      <dgm:prSet phldrT="[Text]" custT="1"/>
      <dgm:spPr/>
      <dgm:t>
        <a:bodyPr/>
        <a:lstStyle/>
        <a:p>
          <a:r>
            <a:rPr lang="en-US" sz="1050" b="1" err="1"/>
            <a:t>MiLearn</a:t>
          </a:r>
          <a:endParaRPr lang="en-US" sz="1000" b="1"/>
        </a:p>
      </dgm:t>
    </dgm:pt>
    <dgm:pt modelId="{FA4AAAA5-51CF-6645-B37A-2EE66AA7E2F7}" type="parTrans" cxnId="{F49390FE-A136-F84E-A685-5B36762AFE2B}">
      <dgm:prSet/>
      <dgm:spPr/>
      <dgm:t>
        <a:bodyPr/>
        <a:lstStyle/>
        <a:p>
          <a:endParaRPr lang="en-US"/>
        </a:p>
      </dgm:t>
    </dgm:pt>
    <dgm:pt modelId="{158B9DAA-628D-C24B-B8CC-624F18FD27C6}" type="sibTrans" cxnId="{F49390FE-A136-F84E-A685-5B36762AFE2B}">
      <dgm:prSet/>
      <dgm:spPr/>
      <dgm:t>
        <a:bodyPr/>
        <a:lstStyle/>
        <a:p>
          <a:endParaRPr lang="en-US"/>
        </a:p>
      </dgm:t>
    </dgm:pt>
    <dgm:pt modelId="{7615676E-0BF0-2D47-AB6F-9C1D3221F283}">
      <dgm:prSet phldrT="[Text]" custT="1"/>
      <dgm:spPr/>
      <dgm:t>
        <a:bodyPr/>
        <a:lstStyle/>
        <a:p>
          <a:r>
            <a:rPr lang="en-US" sz="800" b="1">
              <a:latin typeface="Arial Narrow" panose="020B0606020202030204" pitchFamily="34" charset="0"/>
            </a:rPr>
            <a:t>Dashboards</a:t>
          </a:r>
          <a:endParaRPr lang="en-US" sz="700" b="1">
            <a:latin typeface="Arial Narrow" panose="020B0606020202030204" pitchFamily="34" charset="0"/>
          </a:endParaRPr>
        </a:p>
      </dgm:t>
    </dgm:pt>
    <dgm:pt modelId="{E2C9DD4E-D283-0D48-ACA9-6E2CCFBBC722}" type="parTrans" cxnId="{47537D37-6AD2-E94F-BF90-F8E5D9630965}">
      <dgm:prSet/>
      <dgm:spPr/>
      <dgm:t>
        <a:bodyPr/>
        <a:lstStyle/>
        <a:p>
          <a:endParaRPr lang="en-US"/>
        </a:p>
      </dgm:t>
    </dgm:pt>
    <dgm:pt modelId="{E9DAABCC-3690-F849-9F6A-779C7EB6DB2A}" type="sibTrans" cxnId="{47537D37-6AD2-E94F-BF90-F8E5D9630965}">
      <dgm:prSet/>
      <dgm:spPr/>
      <dgm:t>
        <a:bodyPr/>
        <a:lstStyle/>
        <a:p>
          <a:endParaRPr lang="en-US"/>
        </a:p>
      </dgm:t>
    </dgm:pt>
    <dgm:pt modelId="{AF463202-D822-A64E-9A40-FDB7605350D0}" type="pres">
      <dgm:prSet presAssocID="{6F179DFB-AA55-8042-8FE2-7EE1771AD4FD}" presName="cycle" presStyleCnt="0">
        <dgm:presLayoutVars>
          <dgm:chMax val="1"/>
          <dgm:dir/>
          <dgm:animLvl val="ctr"/>
          <dgm:resizeHandles val="exact"/>
        </dgm:presLayoutVars>
      </dgm:prSet>
      <dgm:spPr/>
    </dgm:pt>
    <dgm:pt modelId="{7DE290F4-2975-6E43-8F34-0F539E622963}" type="pres">
      <dgm:prSet presAssocID="{16B01CFB-14F2-1A41-B402-8435DBACF5F3}" presName="centerShape" presStyleLbl="node0" presStyleIdx="0" presStyleCnt="1"/>
      <dgm:spPr/>
    </dgm:pt>
    <dgm:pt modelId="{635B92B6-86B3-7B49-9751-C7FDEE3AF6A1}" type="pres">
      <dgm:prSet presAssocID="{A3A14E65-B52A-5E4C-927B-84297EB9EE71}" presName="Name9" presStyleLbl="parChTrans1D2" presStyleIdx="0" presStyleCnt="4"/>
      <dgm:spPr/>
    </dgm:pt>
    <dgm:pt modelId="{BF849B43-B7DA-4B4F-9CDB-C5EA8516FA05}" type="pres">
      <dgm:prSet presAssocID="{A3A14E65-B52A-5E4C-927B-84297EB9EE71}" presName="connTx" presStyleLbl="parChTrans1D2" presStyleIdx="0" presStyleCnt="4"/>
      <dgm:spPr/>
    </dgm:pt>
    <dgm:pt modelId="{07A7FCB1-4232-1247-9382-AB3A04887B57}" type="pres">
      <dgm:prSet presAssocID="{38F9CC9D-833A-4345-BF35-90B979700F33}" presName="node" presStyleLbl="node1" presStyleIdx="0" presStyleCnt="4">
        <dgm:presLayoutVars>
          <dgm:bulletEnabled val="1"/>
        </dgm:presLayoutVars>
      </dgm:prSet>
      <dgm:spPr/>
    </dgm:pt>
    <dgm:pt modelId="{66E3F971-F1F8-BE41-8323-68DA3D03DF4E}" type="pres">
      <dgm:prSet presAssocID="{F9ACC9B6-D48D-B34E-8C7C-D3A9C3EB20B8}" presName="Name9" presStyleLbl="parChTrans1D2" presStyleIdx="1" presStyleCnt="4"/>
      <dgm:spPr/>
    </dgm:pt>
    <dgm:pt modelId="{BEC113B1-3C26-E643-AA8D-384BFD4175BB}" type="pres">
      <dgm:prSet presAssocID="{F9ACC9B6-D48D-B34E-8C7C-D3A9C3EB20B8}" presName="connTx" presStyleLbl="parChTrans1D2" presStyleIdx="1" presStyleCnt="4"/>
      <dgm:spPr/>
    </dgm:pt>
    <dgm:pt modelId="{78621A80-BD4B-024B-90E4-671EF9B02108}" type="pres">
      <dgm:prSet presAssocID="{9D1F00F5-777F-8244-852C-A8844C3875B5}" presName="node" presStyleLbl="node1" presStyleIdx="1" presStyleCnt="4">
        <dgm:presLayoutVars>
          <dgm:bulletEnabled val="1"/>
        </dgm:presLayoutVars>
      </dgm:prSet>
      <dgm:spPr/>
    </dgm:pt>
    <dgm:pt modelId="{7FF1334B-61F0-174B-A572-84EC9B6C6461}" type="pres">
      <dgm:prSet presAssocID="{FA4AAAA5-51CF-6645-B37A-2EE66AA7E2F7}" presName="Name9" presStyleLbl="parChTrans1D2" presStyleIdx="2" presStyleCnt="4"/>
      <dgm:spPr/>
    </dgm:pt>
    <dgm:pt modelId="{4B0AE7EE-FE70-FC4A-A16E-7DA84418BB72}" type="pres">
      <dgm:prSet presAssocID="{FA4AAAA5-51CF-6645-B37A-2EE66AA7E2F7}" presName="connTx" presStyleLbl="parChTrans1D2" presStyleIdx="2" presStyleCnt="4"/>
      <dgm:spPr/>
    </dgm:pt>
    <dgm:pt modelId="{573AD1F1-2C9D-C240-BD4D-F9EA65F59E53}" type="pres">
      <dgm:prSet presAssocID="{C11F92A2-A426-F544-BCF3-9010A026EEAE}" presName="node" presStyleLbl="node1" presStyleIdx="2" presStyleCnt="4">
        <dgm:presLayoutVars>
          <dgm:bulletEnabled val="1"/>
        </dgm:presLayoutVars>
      </dgm:prSet>
      <dgm:spPr/>
    </dgm:pt>
    <dgm:pt modelId="{89F2C56A-CFAE-3742-8C51-590FF7D493C7}" type="pres">
      <dgm:prSet presAssocID="{E2C9DD4E-D283-0D48-ACA9-6E2CCFBBC722}" presName="Name9" presStyleLbl="parChTrans1D2" presStyleIdx="3" presStyleCnt="4"/>
      <dgm:spPr/>
    </dgm:pt>
    <dgm:pt modelId="{DFFF844A-6ABD-5543-977C-030EDBF066D8}" type="pres">
      <dgm:prSet presAssocID="{E2C9DD4E-D283-0D48-ACA9-6E2CCFBBC722}" presName="connTx" presStyleLbl="parChTrans1D2" presStyleIdx="3" presStyleCnt="4"/>
      <dgm:spPr/>
    </dgm:pt>
    <dgm:pt modelId="{B05ADDB3-1B76-AF41-9032-5365781C4ABD}" type="pres">
      <dgm:prSet presAssocID="{7615676E-0BF0-2D47-AB6F-9C1D3221F283}" presName="node" presStyleLbl="node1" presStyleIdx="3" presStyleCnt="4">
        <dgm:presLayoutVars>
          <dgm:bulletEnabled val="1"/>
        </dgm:presLayoutVars>
      </dgm:prSet>
      <dgm:spPr/>
    </dgm:pt>
  </dgm:ptLst>
  <dgm:cxnLst>
    <dgm:cxn modelId="{D7170107-0E0B-A346-9C0A-79F2A2CCB31E}" type="presOf" srcId="{C11F92A2-A426-F544-BCF3-9010A026EEAE}" destId="{573AD1F1-2C9D-C240-BD4D-F9EA65F59E53}" srcOrd="0" destOrd="0" presId="urn:microsoft.com/office/officeart/2005/8/layout/radial1"/>
    <dgm:cxn modelId="{27A72F0A-1EAF-364D-8892-B12F0D203E04}" type="presOf" srcId="{A3A14E65-B52A-5E4C-927B-84297EB9EE71}" destId="{BF849B43-B7DA-4B4F-9CDB-C5EA8516FA05}" srcOrd="1" destOrd="0" presId="urn:microsoft.com/office/officeart/2005/8/layout/radial1"/>
    <dgm:cxn modelId="{78683B0C-6DF2-E54A-A405-3B4963A2F1BF}" type="presOf" srcId="{FA4AAAA5-51CF-6645-B37A-2EE66AA7E2F7}" destId="{7FF1334B-61F0-174B-A572-84EC9B6C6461}" srcOrd="0" destOrd="0" presId="urn:microsoft.com/office/officeart/2005/8/layout/radial1"/>
    <dgm:cxn modelId="{A2E06610-60E7-DC4B-8842-44C8A59928BA}" type="presOf" srcId="{E2C9DD4E-D283-0D48-ACA9-6E2CCFBBC722}" destId="{DFFF844A-6ABD-5543-977C-030EDBF066D8}" srcOrd="1" destOrd="0" presId="urn:microsoft.com/office/officeart/2005/8/layout/radial1"/>
    <dgm:cxn modelId="{E4148121-3AD3-6545-B523-DD33E3136C5A}" type="presOf" srcId="{9D1F00F5-777F-8244-852C-A8844C3875B5}" destId="{78621A80-BD4B-024B-90E4-671EF9B02108}" srcOrd="0" destOrd="0" presId="urn:microsoft.com/office/officeart/2005/8/layout/radial1"/>
    <dgm:cxn modelId="{45D5DB31-0897-CD48-BA38-68231B515A1B}" type="presOf" srcId="{6F179DFB-AA55-8042-8FE2-7EE1771AD4FD}" destId="{AF463202-D822-A64E-9A40-FDB7605350D0}" srcOrd="0" destOrd="0" presId="urn:microsoft.com/office/officeart/2005/8/layout/radial1"/>
    <dgm:cxn modelId="{47537D37-6AD2-E94F-BF90-F8E5D9630965}" srcId="{16B01CFB-14F2-1A41-B402-8435DBACF5F3}" destId="{7615676E-0BF0-2D47-AB6F-9C1D3221F283}" srcOrd="3" destOrd="0" parTransId="{E2C9DD4E-D283-0D48-ACA9-6E2CCFBBC722}" sibTransId="{E9DAABCC-3690-F849-9F6A-779C7EB6DB2A}"/>
    <dgm:cxn modelId="{4BB22538-50FF-D448-905D-EAB960C6C412}" type="presOf" srcId="{E2C9DD4E-D283-0D48-ACA9-6E2CCFBBC722}" destId="{89F2C56A-CFAE-3742-8C51-590FF7D493C7}" srcOrd="0" destOrd="0" presId="urn:microsoft.com/office/officeart/2005/8/layout/radial1"/>
    <dgm:cxn modelId="{5E8FC062-A343-D248-8174-15BDBE7CC84C}" srcId="{16B01CFB-14F2-1A41-B402-8435DBACF5F3}" destId="{38F9CC9D-833A-4345-BF35-90B979700F33}" srcOrd="0" destOrd="0" parTransId="{A3A14E65-B52A-5E4C-927B-84297EB9EE71}" sibTransId="{B93B35B5-192C-D24E-A28A-6533450A9BDF}"/>
    <dgm:cxn modelId="{AB7A3749-9E0A-FD45-A0D2-62D038CF7CBE}" srcId="{16B01CFB-14F2-1A41-B402-8435DBACF5F3}" destId="{9D1F00F5-777F-8244-852C-A8844C3875B5}" srcOrd="1" destOrd="0" parTransId="{F9ACC9B6-D48D-B34E-8C7C-D3A9C3EB20B8}" sibTransId="{10A5793D-21BF-DB45-89BF-DE8BE9967B11}"/>
    <dgm:cxn modelId="{0C005C51-7A96-8C40-A734-380383D71FC9}" type="presOf" srcId="{7615676E-0BF0-2D47-AB6F-9C1D3221F283}" destId="{B05ADDB3-1B76-AF41-9032-5365781C4ABD}" srcOrd="0" destOrd="0" presId="urn:microsoft.com/office/officeart/2005/8/layout/radial1"/>
    <dgm:cxn modelId="{1954E18E-D699-DA4E-AB08-583D89A2D177}" type="presOf" srcId="{FA4AAAA5-51CF-6645-B37A-2EE66AA7E2F7}" destId="{4B0AE7EE-FE70-FC4A-A16E-7DA84418BB72}" srcOrd="1" destOrd="0" presId="urn:microsoft.com/office/officeart/2005/8/layout/radial1"/>
    <dgm:cxn modelId="{600C3EA7-F28B-874F-A717-05E48C9CD621}" type="presOf" srcId="{38F9CC9D-833A-4345-BF35-90B979700F33}" destId="{07A7FCB1-4232-1247-9382-AB3A04887B57}" srcOrd="0" destOrd="0" presId="urn:microsoft.com/office/officeart/2005/8/layout/radial1"/>
    <dgm:cxn modelId="{3838F1B4-1202-BC4C-AC7E-99D44944AC65}" type="presOf" srcId="{16B01CFB-14F2-1A41-B402-8435DBACF5F3}" destId="{7DE290F4-2975-6E43-8F34-0F539E622963}" srcOrd="0" destOrd="0" presId="urn:microsoft.com/office/officeart/2005/8/layout/radial1"/>
    <dgm:cxn modelId="{44DF7FB9-CDD4-DE48-A2DF-A6092DD3CD70}" type="presOf" srcId="{F9ACC9B6-D48D-B34E-8C7C-D3A9C3EB20B8}" destId="{BEC113B1-3C26-E643-AA8D-384BFD4175BB}" srcOrd="1" destOrd="0" presId="urn:microsoft.com/office/officeart/2005/8/layout/radial1"/>
    <dgm:cxn modelId="{FEFEFFC1-4AE6-2A4C-9BEF-9F25BE11A507}" type="presOf" srcId="{F9ACC9B6-D48D-B34E-8C7C-D3A9C3EB20B8}" destId="{66E3F971-F1F8-BE41-8323-68DA3D03DF4E}" srcOrd="0" destOrd="0" presId="urn:microsoft.com/office/officeart/2005/8/layout/radial1"/>
    <dgm:cxn modelId="{1B7B8DE1-871D-7B4C-BB6F-3C06C1BACA53}" type="presOf" srcId="{A3A14E65-B52A-5E4C-927B-84297EB9EE71}" destId="{635B92B6-86B3-7B49-9751-C7FDEE3AF6A1}" srcOrd="0" destOrd="0" presId="urn:microsoft.com/office/officeart/2005/8/layout/radial1"/>
    <dgm:cxn modelId="{0A2B4FF7-F337-FC46-940E-62CB40BDFE84}" srcId="{6F179DFB-AA55-8042-8FE2-7EE1771AD4FD}" destId="{16B01CFB-14F2-1A41-B402-8435DBACF5F3}" srcOrd="0" destOrd="0" parTransId="{DDA20FA5-018F-9C4B-AB85-D34F3AA5053F}" sibTransId="{85034915-3C33-064E-946F-56F6DEBAF017}"/>
    <dgm:cxn modelId="{F49390FE-A136-F84E-A685-5B36762AFE2B}" srcId="{16B01CFB-14F2-1A41-B402-8435DBACF5F3}" destId="{C11F92A2-A426-F544-BCF3-9010A026EEAE}" srcOrd="2" destOrd="0" parTransId="{FA4AAAA5-51CF-6645-B37A-2EE66AA7E2F7}" sibTransId="{158B9DAA-628D-C24B-B8CC-624F18FD27C6}"/>
    <dgm:cxn modelId="{C3A5DB36-7328-8E48-8493-E82AFE89A85B}" type="presParOf" srcId="{AF463202-D822-A64E-9A40-FDB7605350D0}" destId="{7DE290F4-2975-6E43-8F34-0F539E622963}" srcOrd="0" destOrd="0" presId="urn:microsoft.com/office/officeart/2005/8/layout/radial1"/>
    <dgm:cxn modelId="{E7434F86-C128-4744-A7D1-0632832211F6}" type="presParOf" srcId="{AF463202-D822-A64E-9A40-FDB7605350D0}" destId="{635B92B6-86B3-7B49-9751-C7FDEE3AF6A1}" srcOrd="1" destOrd="0" presId="urn:microsoft.com/office/officeart/2005/8/layout/radial1"/>
    <dgm:cxn modelId="{EF1D0033-7BD9-4348-BF1C-D7F892950973}" type="presParOf" srcId="{635B92B6-86B3-7B49-9751-C7FDEE3AF6A1}" destId="{BF849B43-B7DA-4B4F-9CDB-C5EA8516FA05}" srcOrd="0" destOrd="0" presId="urn:microsoft.com/office/officeart/2005/8/layout/radial1"/>
    <dgm:cxn modelId="{68851166-32A1-B842-BDBE-6DF097545BF0}" type="presParOf" srcId="{AF463202-D822-A64E-9A40-FDB7605350D0}" destId="{07A7FCB1-4232-1247-9382-AB3A04887B57}" srcOrd="2" destOrd="0" presId="urn:microsoft.com/office/officeart/2005/8/layout/radial1"/>
    <dgm:cxn modelId="{CBA5CBF2-EDD9-4846-AA38-5597CE2082A1}" type="presParOf" srcId="{AF463202-D822-A64E-9A40-FDB7605350D0}" destId="{66E3F971-F1F8-BE41-8323-68DA3D03DF4E}" srcOrd="3" destOrd="0" presId="urn:microsoft.com/office/officeart/2005/8/layout/radial1"/>
    <dgm:cxn modelId="{19290CD6-02B8-3D41-87A0-2042EF903B4E}" type="presParOf" srcId="{66E3F971-F1F8-BE41-8323-68DA3D03DF4E}" destId="{BEC113B1-3C26-E643-AA8D-384BFD4175BB}" srcOrd="0" destOrd="0" presId="urn:microsoft.com/office/officeart/2005/8/layout/radial1"/>
    <dgm:cxn modelId="{D1CE1B8A-9C5A-D647-9377-0753683C539D}" type="presParOf" srcId="{AF463202-D822-A64E-9A40-FDB7605350D0}" destId="{78621A80-BD4B-024B-90E4-671EF9B02108}" srcOrd="4" destOrd="0" presId="urn:microsoft.com/office/officeart/2005/8/layout/radial1"/>
    <dgm:cxn modelId="{17BE4160-A71A-A745-A9B9-E939933BA18A}" type="presParOf" srcId="{AF463202-D822-A64E-9A40-FDB7605350D0}" destId="{7FF1334B-61F0-174B-A572-84EC9B6C6461}" srcOrd="5" destOrd="0" presId="urn:microsoft.com/office/officeart/2005/8/layout/radial1"/>
    <dgm:cxn modelId="{2FBBEF65-C089-8F4E-BE53-E109CB84373A}" type="presParOf" srcId="{7FF1334B-61F0-174B-A572-84EC9B6C6461}" destId="{4B0AE7EE-FE70-FC4A-A16E-7DA84418BB72}" srcOrd="0" destOrd="0" presId="urn:microsoft.com/office/officeart/2005/8/layout/radial1"/>
    <dgm:cxn modelId="{F7F9A9D3-051C-FF46-A4EF-F867B83FFD2A}" type="presParOf" srcId="{AF463202-D822-A64E-9A40-FDB7605350D0}" destId="{573AD1F1-2C9D-C240-BD4D-F9EA65F59E53}" srcOrd="6" destOrd="0" presId="urn:microsoft.com/office/officeart/2005/8/layout/radial1"/>
    <dgm:cxn modelId="{CCE52025-BF22-CE4C-8933-710F2E625423}" type="presParOf" srcId="{AF463202-D822-A64E-9A40-FDB7605350D0}" destId="{89F2C56A-CFAE-3742-8C51-590FF7D493C7}" srcOrd="7" destOrd="0" presId="urn:microsoft.com/office/officeart/2005/8/layout/radial1"/>
    <dgm:cxn modelId="{DD4353CF-58D8-4B40-8412-862EB7BC7569}" type="presParOf" srcId="{89F2C56A-CFAE-3742-8C51-590FF7D493C7}" destId="{DFFF844A-6ABD-5543-977C-030EDBF066D8}" srcOrd="0" destOrd="0" presId="urn:microsoft.com/office/officeart/2005/8/layout/radial1"/>
    <dgm:cxn modelId="{FBD6F92B-ED43-C44B-B2A6-AA8F0ADF1C21}" type="presParOf" srcId="{AF463202-D822-A64E-9A40-FDB7605350D0}" destId="{B05ADDB3-1B76-AF41-9032-5365781C4ABD}" srcOrd="8"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E290F4-2975-6E43-8F34-0F539E622963}">
      <dsp:nvSpPr>
        <dsp:cNvPr id="0" name=""/>
        <dsp:cNvSpPr/>
      </dsp:nvSpPr>
      <dsp:spPr>
        <a:xfrm>
          <a:off x="1481752" y="1067364"/>
          <a:ext cx="810992" cy="810992"/>
        </a:xfrm>
        <a:prstGeom prst="ellipse">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kern="1200" dirty="0"/>
            <a:t>2646</a:t>
          </a:r>
        </a:p>
      </dsp:txBody>
      <dsp:txXfrm>
        <a:off x="1600519" y="1186131"/>
        <a:ext cx="573458" cy="573458"/>
      </dsp:txXfrm>
    </dsp:sp>
    <dsp:sp modelId="{635B92B6-86B3-7B49-9751-C7FDEE3AF6A1}">
      <dsp:nvSpPr>
        <dsp:cNvPr id="0" name=""/>
        <dsp:cNvSpPr/>
      </dsp:nvSpPr>
      <dsp:spPr>
        <a:xfrm rot="16200000">
          <a:off x="1765060" y="925838"/>
          <a:ext cx="244377" cy="38674"/>
        </a:xfrm>
        <a:custGeom>
          <a:avLst/>
          <a:gdLst/>
          <a:ahLst/>
          <a:cxnLst/>
          <a:rect l="0" t="0" r="0" b="0"/>
          <a:pathLst>
            <a:path>
              <a:moveTo>
                <a:pt x="0" y="19337"/>
              </a:moveTo>
              <a:lnTo>
                <a:pt x="244377" y="19337"/>
              </a:lnTo>
            </a:path>
          </a:pathLst>
        </a:cu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881139" y="939066"/>
        <a:ext cx="12218" cy="12218"/>
      </dsp:txXfrm>
    </dsp:sp>
    <dsp:sp modelId="{07A7FCB1-4232-1247-9382-AB3A04887B57}">
      <dsp:nvSpPr>
        <dsp:cNvPr id="0" name=""/>
        <dsp:cNvSpPr/>
      </dsp:nvSpPr>
      <dsp:spPr>
        <a:xfrm>
          <a:off x="1481752" y="11995"/>
          <a:ext cx="810992" cy="810992"/>
        </a:xfrm>
        <a:prstGeom prst="ellipse">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t>SIS</a:t>
          </a:r>
          <a:endParaRPr lang="en-US" sz="1000" b="1" kern="1200" dirty="0"/>
        </a:p>
      </dsp:txBody>
      <dsp:txXfrm>
        <a:off x="1600519" y="130762"/>
        <a:ext cx="573458" cy="573458"/>
      </dsp:txXfrm>
    </dsp:sp>
    <dsp:sp modelId="{66E3F971-F1F8-BE41-8323-68DA3D03DF4E}">
      <dsp:nvSpPr>
        <dsp:cNvPr id="0" name=""/>
        <dsp:cNvSpPr/>
      </dsp:nvSpPr>
      <dsp:spPr>
        <a:xfrm>
          <a:off x="2292745" y="1453523"/>
          <a:ext cx="244377" cy="38674"/>
        </a:xfrm>
        <a:custGeom>
          <a:avLst/>
          <a:gdLst/>
          <a:ahLst/>
          <a:cxnLst/>
          <a:rect l="0" t="0" r="0" b="0"/>
          <a:pathLst>
            <a:path>
              <a:moveTo>
                <a:pt x="0" y="19337"/>
              </a:moveTo>
              <a:lnTo>
                <a:pt x="244377" y="19337"/>
              </a:lnTo>
            </a:path>
          </a:pathLst>
        </a:cu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408824" y="1466751"/>
        <a:ext cx="12218" cy="12218"/>
      </dsp:txXfrm>
    </dsp:sp>
    <dsp:sp modelId="{78621A80-BD4B-024B-90E4-671EF9B02108}">
      <dsp:nvSpPr>
        <dsp:cNvPr id="0" name=""/>
        <dsp:cNvSpPr/>
      </dsp:nvSpPr>
      <dsp:spPr>
        <a:xfrm>
          <a:off x="2537122" y="1067364"/>
          <a:ext cx="810992" cy="810992"/>
        </a:xfrm>
        <a:prstGeom prst="ellipse">
          <a:avLst/>
        </a:prstGeom>
        <a:solidFill>
          <a:schemeClr val="accent4">
            <a:hueOff val="4096579"/>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a:t>Food</a:t>
          </a:r>
          <a:endParaRPr lang="en-US" sz="1000" b="1" kern="1200"/>
        </a:p>
      </dsp:txBody>
      <dsp:txXfrm>
        <a:off x="2655889" y="1186131"/>
        <a:ext cx="573458" cy="573458"/>
      </dsp:txXfrm>
    </dsp:sp>
    <dsp:sp modelId="{7FF1334B-61F0-174B-A572-84EC9B6C6461}">
      <dsp:nvSpPr>
        <dsp:cNvPr id="0" name=""/>
        <dsp:cNvSpPr/>
      </dsp:nvSpPr>
      <dsp:spPr>
        <a:xfrm rot="5400000">
          <a:off x="1765060" y="1981208"/>
          <a:ext cx="244377" cy="38674"/>
        </a:xfrm>
        <a:custGeom>
          <a:avLst/>
          <a:gdLst/>
          <a:ahLst/>
          <a:cxnLst/>
          <a:rect l="0" t="0" r="0" b="0"/>
          <a:pathLst>
            <a:path>
              <a:moveTo>
                <a:pt x="0" y="19337"/>
              </a:moveTo>
              <a:lnTo>
                <a:pt x="244377" y="19337"/>
              </a:lnTo>
            </a:path>
          </a:pathLst>
        </a:cu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881139" y="1994436"/>
        <a:ext cx="12218" cy="12218"/>
      </dsp:txXfrm>
    </dsp:sp>
    <dsp:sp modelId="{573AD1F1-2C9D-C240-BD4D-F9EA65F59E53}">
      <dsp:nvSpPr>
        <dsp:cNvPr id="0" name=""/>
        <dsp:cNvSpPr/>
      </dsp:nvSpPr>
      <dsp:spPr>
        <a:xfrm>
          <a:off x="1481752" y="2122734"/>
          <a:ext cx="810992" cy="810992"/>
        </a:xfrm>
        <a:prstGeom prst="ellipse">
          <a:avLst/>
        </a:prstGeom>
        <a:solidFill>
          <a:schemeClr val="accent4">
            <a:hueOff val="8193159"/>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66725">
            <a:lnSpc>
              <a:spcPct val="90000"/>
            </a:lnSpc>
            <a:spcBef>
              <a:spcPct val="0"/>
            </a:spcBef>
            <a:spcAft>
              <a:spcPct val="35000"/>
            </a:spcAft>
            <a:buNone/>
          </a:pPr>
          <a:r>
            <a:rPr lang="en-US" sz="1050" b="1" kern="1200" err="1"/>
            <a:t>MiLearn</a:t>
          </a:r>
          <a:endParaRPr lang="en-US" sz="1000" b="1" kern="1200"/>
        </a:p>
      </dsp:txBody>
      <dsp:txXfrm>
        <a:off x="1600519" y="2241501"/>
        <a:ext cx="573458" cy="573458"/>
      </dsp:txXfrm>
    </dsp:sp>
    <dsp:sp modelId="{89F2C56A-CFAE-3742-8C51-590FF7D493C7}">
      <dsp:nvSpPr>
        <dsp:cNvPr id="0" name=""/>
        <dsp:cNvSpPr/>
      </dsp:nvSpPr>
      <dsp:spPr>
        <a:xfrm rot="10800000">
          <a:off x="1237375" y="1453523"/>
          <a:ext cx="244377" cy="38674"/>
        </a:xfrm>
        <a:custGeom>
          <a:avLst/>
          <a:gdLst/>
          <a:ahLst/>
          <a:cxnLst/>
          <a:rect l="0" t="0" r="0" b="0"/>
          <a:pathLst>
            <a:path>
              <a:moveTo>
                <a:pt x="0" y="19337"/>
              </a:moveTo>
              <a:lnTo>
                <a:pt x="244377" y="19337"/>
              </a:lnTo>
            </a:path>
          </a:pathLst>
        </a:custGeom>
        <a:noFill/>
        <a:ln w="15875"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1353454" y="1466751"/>
        <a:ext cx="12218" cy="12218"/>
      </dsp:txXfrm>
    </dsp:sp>
    <dsp:sp modelId="{B05ADDB3-1B76-AF41-9032-5365781C4ABD}">
      <dsp:nvSpPr>
        <dsp:cNvPr id="0" name=""/>
        <dsp:cNvSpPr/>
      </dsp:nvSpPr>
      <dsp:spPr>
        <a:xfrm>
          <a:off x="426383" y="1067364"/>
          <a:ext cx="810992" cy="810992"/>
        </a:xfrm>
        <a:prstGeom prst="ellipse">
          <a:avLst/>
        </a:prstGeom>
        <a:solidFill>
          <a:schemeClr val="accent4">
            <a:hueOff val="12289737"/>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b="1" kern="1200">
              <a:latin typeface="Arial Narrow" panose="020B0606020202030204" pitchFamily="34" charset="0"/>
            </a:rPr>
            <a:t>Dashboards</a:t>
          </a:r>
          <a:endParaRPr lang="en-US" sz="700" b="1" kern="1200">
            <a:latin typeface="Arial Narrow" panose="020B0606020202030204" pitchFamily="34" charset="0"/>
          </a:endParaRPr>
        </a:p>
      </dsp:txBody>
      <dsp:txXfrm>
        <a:off x="545150" y="1186131"/>
        <a:ext cx="573458" cy="573458"/>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85D7B8-0C75-41D6-80FA-DCAD2800A038}" type="datetimeFigureOut">
              <a:rPr lang="en-US" smtClean="0"/>
              <a:t>4/24/2019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DF8D8C-2030-4050-912D-33F6B5BB1B9B}" type="slidenum">
              <a:rPr lang="en-US" smtClean="0"/>
              <a:t>‹#›</a:t>
            </a:fld>
            <a:endParaRPr lang="en-US"/>
          </a:p>
        </p:txBody>
      </p:sp>
    </p:spTree>
    <p:extLst>
      <p:ext uri="{BB962C8B-B14F-4D97-AF65-F5344CB8AC3E}">
        <p14:creationId xmlns:p14="http://schemas.microsoft.com/office/powerpoint/2010/main" val="13809258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4DF8D8C-2030-4050-912D-33F6B5BB1B9B}" type="slidenum">
              <a:rPr lang="en-US" smtClean="0"/>
              <a:t>1</a:t>
            </a:fld>
            <a:endParaRPr lang="en-US"/>
          </a:p>
        </p:txBody>
      </p:sp>
    </p:spTree>
    <p:extLst>
      <p:ext uri="{BB962C8B-B14F-4D97-AF65-F5344CB8AC3E}">
        <p14:creationId xmlns:p14="http://schemas.microsoft.com/office/powerpoint/2010/main" val="12472155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4DF8D8C-2030-4050-912D-33F6B5BB1B9B}" type="slidenum">
              <a:rPr lang="en-US" smtClean="0"/>
              <a:t>3</a:t>
            </a:fld>
            <a:endParaRPr lang="en-US"/>
          </a:p>
        </p:txBody>
      </p:sp>
    </p:spTree>
    <p:extLst>
      <p:ext uri="{BB962C8B-B14F-4D97-AF65-F5344CB8AC3E}">
        <p14:creationId xmlns:p14="http://schemas.microsoft.com/office/powerpoint/2010/main" val="6752494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93105" y="802298"/>
            <a:ext cx="8561747" cy="2541431"/>
          </a:xfrm>
        </p:spPr>
        <p:txBody>
          <a:bodyPr bIns="0" anchor="b">
            <a:normAutofit/>
          </a:bodyPr>
          <a:lstStyle>
            <a:lvl1pPr algn="l">
              <a:defRPr sz="6600"/>
            </a:lvl1pPr>
          </a:lstStyle>
          <a:p>
            <a:r>
              <a:rPr lang="en-US"/>
              <a:t>Click to edit Master title style</a:t>
            </a:r>
          </a:p>
        </p:txBody>
      </p:sp>
      <p:sp>
        <p:nvSpPr>
          <p:cNvPr id="3" name="Subtitle 2"/>
          <p:cNvSpPr>
            <a:spLocks noGrp="1"/>
          </p:cNvSpPr>
          <p:nvPr>
            <p:ph type="subTitle" idx="1"/>
          </p:nvPr>
        </p:nvSpPr>
        <p:spPr>
          <a:xfrm>
            <a:off x="2493106" y="3531204"/>
            <a:ext cx="8561746"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423BF71-38B7-8642-BFCE-EDAE9BD0CBAF}" type="datetimeFigureOut">
              <a:rPr lang="en-US" dirty="0"/>
              <a:t>4/24/2019</a:t>
            </a:fld>
            <a:endParaRPr lang="en-US"/>
          </a:p>
        </p:txBody>
      </p:sp>
      <p:sp>
        <p:nvSpPr>
          <p:cNvPr id="5" name="Footer Placeholder 4"/>
          <p:cNvSpPr>
            <a:spLocks noGrp="1"/>
          </p:cNvSpPr>
          <p:nvPr>
            <p:ph type="ftr" sz="quarter" idx="11"/>
          </p:nvPr>
        </p:nvSpPr>
        <p:spPr>
          <a:xfrm>
            <a:off x="2493105" y="329307"/>
            <a:ext cx="4897310"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a:p>
        </p:txBody>
      </p:sp>
      <p:cxnSp>
        <p:nvCxnSpPr>
          <p:cNvPr id="8" name="Straight Connector 7"/>
          <p:cNvCxnSpPr/>
          <p:nvPr/>
        </p:nvCxnSpPr>
        <p:spPr>
          <a:xfrm>
            <a:off x="2334637" y="798973"/>
            <a:ext cx="0" cy="2544756"/>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B025CB-9D18-264E-A945-2D020344C9DA}" type="datetimeFigureOut">
              <a:rPr lang="en-US" dirty="0"/>
              <a:t>4/24/2019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a:p>
        </p:txBody>
      </p:sp>
      <p:cxnSp>
        <p:nvCxnSpPr>
          <p:cNvPr id="8" name="Straight Connector 7"/>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883863"/>
            <a:ext cx="1615742" cy="4574999"/>
          </a:xfrm>
        </p:spPr>
        <p:txBody>
          <a:bodyPr vert="eaVert"/>
          <a:lstStyle>
            <a:lvl1pPr algn="l">
              <a:defRPr/>
            </a:lvl1pPr>
          </a:lstStyle>
          <a:p>
            <a:r>
              <a:rPr lang="en-US"/>
              <a:t>Click to edit Master title style</a:t>
            </a:r>
          </a:p>
        </p:txBody>
      </p:sp>
      <p:sp>
        <p:nvSpPr>
          <p:cNvPr id="3" name="Vertical Text Placeholder 2"/>
          <p:cNvSpPr>
            <a:spLocks noGrp="1"/>
          </p:cNvSpPr>
          <p:nvPr>
            <p:ph type="body" orient="vert" idx="1"/>
          </p:nvPr>
        </p:nvSpPr>
        <p:spPr>
          <a:xfrm>
            <a:off x="1534694" y="883863"/>
            <a:ext cx="7738807" cy="457499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7EFB6C-7E96-8F41-8872-189CA1C59F84}" type="datetimeFigureOut">
              <a:rPr lang="en-US" dirty="0"/>
              <a:t>4/24/2019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a:p>
        </p:txBody>
      </p:sp>
      <p:cxnSp>
        <p:nvCxnSpPr>
          <p:cNvPr id="8" name="Straight Connector 7"/>
          <p:cNvCxnSpPr/>
          <p:nvPr/>
        </p:nvCxnSpPr>
        <p:spPr>
          <a:xfrm flipH="1">
            <a:off x="9439111" y="719272"/>
            <a:ext cx="1615742" cy="0"/>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641852"/>
            <a:ext cx="9144000" cy="1257717"/>
          </a:xfrm>
          <a:prstGeom prst="rect">
            <a:avLst/>
          </a:prstGeom>
        </p:spPr>
      </p:pic>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3013049" y="5641849"/>
            <a:ext cx="9178953" cy="1244654"/>
          </a:xfrm>
          <a:prstGeom prst="rect">
            <a:avLst/>
          </a:prstGeom>
        </p:spPr>
      </p:pic>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6" y="6089904"/>
            <a:ext cx="1669553" cy="731520"/>
          </a:xfrm>
          <a:prstGeom prst="rect">
            <a:avLst/>
          </a:prstGeom>
        </p:spPr>
      </p:pic>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55916" y="5914397"/>
            <a:ext cx="914400" cy="914400"/>
          </a:xfrm>
          <a:prstGeom prst="rect">
            <a:avLst/>
          </a:prstGeom>
        </p:spPr>
      </p:pic>
      <p:sp>
        <p:nvSpPr>
          <p:cNvPr id="2" name="Title 1"/>
          <p:cNvSpPr>
            <a:spLocks noGrp="1"/>
          </p:cNvSpPr>
          <p:nvPr>
            <p:ph type="ctrTitle"/>
          </p:nvPr>
        </p:nvSpPr>
        <p:spPr>
          <a:xfrm>
            <a:off x="640080" y="1122363"/>
            <a:ext cx="10917936" cy="2387600"/>
          </a:xfrm>
        </p:spPr>
        <p:txBody>
          <a:bodyPr anchor="b"/>
          <a:lstStyle>
            <a:lvl1pPr algn="ctr">
              <a:defRPr sz="6000">
                <a:solidFill>
                  <a:srgbClr val="067EBD"/>
                </a:solidFill>
              </a:defRPr>
            </a:lvl1pPr>
          </a:lstStyle>
          <a:p>
            <a:r>
              <a:rPr lang="en-US" dirty="0"/>
              <a:t>Click to edit Master title style</a:t>
            </a:r>
          </a:p>
        </p:txBody>
      </p:sp>
      <p:sp>
        <p:nvSpPr>
          <p:cNvPr id="3" name="Subtitle 2"/>
          <p:cNvSpPr>
            <a:spLocks noGrp="1"/>
          </p:cNvSpPr>
          <p:nvPr>
            <p:ph type="subTitle" idx="1"/>
          </p:nvPr>
        </p:nvSpPr>
        <p:spPr>
          <a:xfrm>
            <a:off x="640080" y="3602038"/>
            <a:ext cx="10917936"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p>
        </p:txBody>
      </p:sp>
    </p:spTree>
    <p:extLst>
      <p:ext uri="{BB962C8B-B14F-4D97-AF65-F5344CB8AC3E}">
        <p14:creationId xmlns:p14="http://schemas.microsoft.com/office/powerpoint/2010/main" val="137596566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vl1pPr>
          </a:lstStyle>
          <a:p>
            <a:r>
              <a:rPr lang="en-US" dirty="0"/>
              <a:t>Click to edit Master title style</a:t>
            </a:r>
          </a:p>
        </p:txBody>
      </p:sp>
      <p:sp>
        <p:nvSpPr>
          <p:cNvPr id="3" name="Text Placeholder 2"/>
          <p:cNvSpPr>
            <a:spLocks noGrp="1"/>
          </p:cNvSpPr>
          <p:nvPr>
            <p:ph idx="1" hasCustomPrompt="1"/>
          </p:nvPr>
        </p:nvSpPr>
        <p:spPr>
          <a:xfrm>
            <a:off x="838200" y="1280163"/>
            <a:ext cx="10515600" cy="4896803"/>
          </a:xfrm>
          <a:prstGeom prst="rect">
            <a:avLst/>
          </a:prstGeom>
        </p:spPr>
        <p:txBody>
          <a:bodyPr vert="horz" lIns="91440" tIns="45720" rIns="91440" bIns="45720" rtlCol="0">
            <a:normAutofit/>
          </a:bodyPr>
          <a:lstStyle>
            <a:lvl1pPr>
              <a:defRPr sz="2800"/>
            </a:lvl1pPr>
            <a:lvl2pPr marL="914377" indent="-457189">
              <a:buFont typeface="Courier New" panose="02070309020205020404" pitchFamily="49" charset="0"/>
              <a:buChar char="o"/>
              <a:defRPr sz="2400"/>
            </a:lvl2pPr>
            <a:lvl3pPr marL="1257269" indent="-342891">
              <a:buFont typeface="Arial" panose="020B0604020202020204" pitchFamily="34" charset="0"/>
              <a:buChar char="•"/>
              <a:defRPr sz="2000"/>
            </a:lvl3pPr>
          </a:lstStyle>
          <a:p>
            <a:pPr lvl="0"/>
            <a:r>
              <a:rPr lang="en-US" dirty="0"/>
              <a:t>Click to edit Master text styles</a:t>
            </a:r>
          </a:p>
          <a:p>
            <a:pPr lvl="1"/>
            <a:r>
              <a:rPr lang="en-US" dirty="0"/>
              <a:t>Second level</a:t>
            </a:r>
          </a:p>
          <a:p>
            <a:pPr lvl="2"/>
            <a:r>
              <a:rPr lang="en-US" dirty="0"/>
              <a:t>Third level</a:t>
            </a:r>
          </a:p>
        </p:txBody>
      </p:sp>
      <p:sp>
        <p:nvSpPr>
          <p:cNvPr id="4" name="Slide Number Placeholder 3"/>
          <p:cNvSpPr>
            <a:spLocks noGrp="1"/>
          </p:cNvSpPr>
          <p:nvPr>
            <p:ph type="sldNum" sz="quarter" idx="10"/>
          </p:nvPr>
        </p:nvSpPr>
        <p:spPr>
          <a:xfrm>
            <a:off x="11603738" y="6355705"/>
            <a:ext cx="435863" cy="365125"/>
          </a:xfrm>
        </p:spPr>
        <p:txBody>
          <a:bodyPr/>
          <a:lstStyle>
            <a:lvl1pPr algn="ctr">
              <a:defRPr b="0"/>
            </a:lvl1pPr>
          </a:lstStyle>
          <a:p>
            <a:pPr>
              <a:defRPr/>
            </a:pPr>
            <a:fld id="{B71038AC-B710-4B8B-BF3B-94AC1F5C79FE}" type="slidenum">
              <a:rPr lang="en-US" smtClean="0">
                <a:solidFill>
                  <a:prstClr val="white"/>
                </a:solidFill>
              </a:rPr>
              <a:pPr>
                <a:defRPr/>
              </a:pPr>
              <a:t>‹#›</a:t>
            </a:fld>
            <a:endParaRPr lang="en-US" dirty="0">
              <a:solidFill>
                <a:prstClr val="white"/>
              </a:solidFill>
            </a:endParaRPr>
          </a:p>
        </p:txBody>
      </p:sp>
    </p:spTree>
    <p:extLst>
      <p:ext uri="{BB962C8B-B14F-4D97-AF65-F5344CB8AC3E}">
        <p14:creationId xmlns:p14="http://schemas.microsoft.com/office/powerpoint/2010/main" val="22488984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981CDE-9BE7-C544-8ACB-7077DFC4270F}" type="datetimeFigureOut">
              <a:rPr lang="en-US" dirty="0"/>
              <a:t>4/24/2019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a:p>
        </p:txBody>
      </p:sp>
      <p:cxnSp>
        <p:nvCxnSpPr>
          <p:cNvPr id="8" name="Straight Connector 7"/>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534813" y="1756130"/>
            <a:ext cx="8562580" cy="1887950"/>
          </a:xfrm>
        </p:spPr>
        <p:txBody>
          <a:bodyPr anchor="b">
            <a:normAutofit/>
          </a:bodyPr>
          <a:lstStyle>
            <a:lvl1pPr algn="l">
              <a:defRPr sz="3600"/>
            </a:lvl1pPr>
          </a:lstStyle>
          <a:p>
            <a:r>
              <a:rPr lang="en-US"/>
              <a:t>Click to edit Master title style</a:t>
            </a:r>
          </a:p>
        </p:txBody>
      </p:sp>
      <p:sp>
        <p:nvSpPr>
          <p:cNvPr id="3" name="Text Placeholder 2"/>
          <p:cNvSpPr>
            <a:spLocks noGrp="1"/>
          </p:cNvSpPr>
          <p:nvPr>
            <p:ph type="body" idx="1"/>
          </p:nvPr>
        </p:nvSpPr>
        <p:spPr>
          <a:xfrm>
            <a:off x="1534695" y="3806195"/>
            <a:ext cx="8549990"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55BA285-9698-1B45-8319-D90A8C63F150}" type="datetimeFigureOut">
              <a:rPr lang="en-US" dirty="0"/>
              <a:t>4/24/2019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a:p>
        </p:txBody>
      </p:sp>
      <p:cxnSp>
        <p:nvCxnSpPr>
          <p:cNvPr id="8" name="Straight Connector 7"/>
          <p:cNvCxnSpPr/>
          <p:nvPr/>
        </p:nvCxnSpPr>
        <p:spPr>
          <a:xfrm>
            <a:off x="1371687" y="798973"/>
            <a:ext cx="0" cy="2845107"/>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34695" y="804889"/>
            <a:ext cx="9520157" cy="1059305"/>
          </a:xfrm>
        </p:spPr>
        <p:txBody>
          <a:bodyPr/>
          <a:lstStyle/>
          <a:p>
            <a:r>
              <a:rPr lang="en-US"/>
              <a:t>Click to edit Master title style</a:t>
            </a:r>
          </a:p>
        </p:txBody>
      </p:sp>
      <p:sp>
        <p:nvSpPr>
          <p:cNvPr id="3" name="Content Placeholder 2"/>
          <p:cNvSpPr>
            <a:spLocks noGrp="1"/>
          </p:cNvSpPr>
          <p:nvPr>
            <p:ph sz="half" idx="1"/>
          </p:nvPr>
        </p:nvSpPr>
        <p:spPr>
          <a:xfrm>
            <a:off x="1534695" y="2010878"/>
            <a:ext cx="4608576" cy="343814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454793" y="2017343"/>
            <a:ext cx="4604130" cy="34415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A86CD42-43FF-B740-998F-DCC3802C4CE3}" type="datetimeFigureOut">
              <a:rPr lang="en-US" dirty="0"/>
              <a:t>4/24/2019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a:p>
        </p:txBody>
      </p:sp>
      <p:cxnSp>
        <p:nvCxnSpPr>
          <p:cNvPr id="9" name="Straight Connector 8"/>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34695" y="804163"/>
            <a:ext cx="9520157" cy="1056319"/>
          </a:xfrm>
        </p:spPr>
        <p:txBody>
          <a:bodyPr/>
          <a:lstStyle/>
          <a:p>
            <a:r>
              <a:rPr lang="en-US"/>
              <a:t>Click to edit Master title style</a:t>
            </a:r>
          </a:p>
        </p:txBody>
      </p:sp>
      <p:sp>
        <p:nvSpPr>
          <p:cNvPr id="3" name="Text Placeholder 2"/>
          <p:cNvSpPr>
            <a:spLocks noGrp="1"/>
          </p:cNvSpPr>
          <p:nvPr>
            <p:ph type="body" idx="1"/>
          </p:nvPr>
        </p:nvSpPr>
        <p:spPr>
          <a:xfrm>
            <a:off x="1534695" y="2019549"/>
            <a:ext cx="4608576"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34695" y="2824269"/>
            <a:ext cx="4608576"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454791" y="2023003"/>
            <a:ext cx="4608576"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454792" y="2821491"/>
            <a:ext cx="4608576"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EA0FFBD-2EE4-8547-BBAE-A1AC91C8D77E}" type="datetimeFigureOut">
              <a:rPr lang="en-US" dirty="0"/>
              <a:t>4/24/2019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a:p>
        </p:txBody>
      </p:sp>
      <p:cxnSp>
        <p:nvCxnSpPr>
          <p:cNvPr id="11" name="Straight Connector 10"/>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55A2352-D7AC-F242-9256-A4477BCBF354}" type="datetimeFigureOut">
              <a:rPr lang="en-US" dirty="0"/>
              <a:t>4/24/2019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a:p>
        </p:txBody>
      </p:sp>
      <p:cxnSp>
        <p:nvCxnSpPr>
          <p:cNvPr id="7" name="Straight Connector 6"/>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FCFC6A-9AE6-404D-9FDD-168B477B9C90}" type="datetimeFigureOut">
              <a:rPr lang="en-US" dirty="0"/>
              <a:t>4/24/2019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34642" y="798973"/>
            <a:ext cx="3183128" cy="2247117"/>
          </a:xfrm>
        </p:spPr>
        <p:txBody>
          <a:bodyPr anchor="b">
            <a:normAutofit/>
          </a:bodyPr>
          <a:lstStyle>
            <a:lvl1pPr algn="l">
              <a:defRPr sz="2400"/>
            </a:lvl1pPr>
          </a:lstStyle>
          <a:p>
            <a:r>
              <a:rPr lang="en-US"/>
              <a:t>Click to edit Master title style</a:t>
            </a:r>
          </a:p>
        </p:txBody>
      </p:sp>
      <p:sp>
        <p:nvSpPr>
          <p:cNvPr id="3" name="Content Placeholder 2"/>
          <p:cNvSpPr>
            <a:spLocks noGrp="1"/>
          </p:cNvSpPr>
          <p:nvPr>
            <p:ph idx="1"/>
          </p:nvPr>
        </p:nvSpPr>
        <p:spPr>
          <a:xfrm>
            <a:off x="5043714" y="798974"/>
            <a:ext cx="6012470"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34695" y="3205491"/>
            <a:ext cx="3184989"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1CFCDFD-B4CF-A241-8D71-E814B10BEAF4}" type="datetimeFigureOut">
              <a:rPr lang="en-US" dirty="0"/>
              <a:t>4/24/2019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a:p>
        </p:txBody>
      </p:sp>
      <p:cxnSp>
        <p:nvCxnSpPr>
          <p:cNvPr id="9" name="Straight Connector 8"/>
          <p:cNvCxnSpPr/>
          <p:nvPr/>
        </p:nvCxnSpPr>
        <p:spPr>
          <a:xfrm>
            <a:off x="1371687" y="798973"/>
            <a:ext cx="0" cy="2247117"/>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a:xfrm>
              <a:off x="7477387" y="482170"/>
              <a:ext cx="4074533" cy="5149101"/>
            </a:xfrm>
            <a:prstGeom prst="rect">
              <a:avLst/>
            </a:prstGeom>
            <a:gradFill>
              <a:gsLst>
                <a:gs pos="0">
                  <a:schemeClr val="bg2">
                    <a:lumMod val="10000"/>
                  </a:schemeClr>
                </a:gs>
                <a:gs pos="100000">
                  <a:schemeClr val="bg2">
                    <a:lumMod val="10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prstMaterial="matte">
              <a:bevelT w="133350" h="50800" prst="divot"/>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535694" y="1129513"/>
            <a:ext cx="5447840" cy="1830584"/>
          </a:xfrm>
        </p:spPr>
        <p:txBody>
          <a:bodyPr anchor="b">
            <a:normAutofit/>
          </a:bodyPr>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534695" y="3145992"/>
            <a:ext cx="5440037"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1534695" y="5469856"/>
            <a:ext cx="5440038" cy="320123"/>
          </a:xfrm>
        </p:spPr>
        <p:txBody>
          <a:bodyPr/>
          <a:lstStyle>
            <a:lvl1pPr algn="l">
              <a:defRPr/>
            </a:lvl1pPr>
          </a:lstStyle>
          <a:p>
            <a:fld id="{26A7B589-FD4B-7E46-869A-CBADC5FC564E}" type="datetimeFigureOut">
              <a:rPr lang="en-US" dirty="0"/>
              <a:t>4/24/2019</a:t>
            </a:fld>
            <a:endParaRPr lang="en-US"/>
          </a:p>
        </p:txBody>
      </p:sp>
      <p:sp>
        <p:nvSpPr>
          <p:cNvPr id="6" name="Footer Placeholder 5"/>
          <p:cNvSpPr>
            <a:spLocks noGrp="1"/>
          </p:cNvSpPr>
          <p:nvPr>
            <p:ph type="ftr" sz="quarter" idx="11"/>
          </p:nvPr>
        </p:nvSpPr>
        <p:spPr>
          <a:xfrm>
            <a:off x="1534910" y="318640"/>
            <a:ext cx="5453475" cy="320931"/>
          </a:xfrm>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a:p>
        </p:txBody>
      </p:sp>
      <p:cxnSp>
        <p:nvCxnSpPr>
          <p:cNvPr id="14" name="Straight Connector 13"/>
          <p:cNvCxnSpPr/>
          <p:nvPr/>
        </p:nvCxnSpPr>
        <p:spPr>
          <a:xfrm>
            <a:off x="1371687" y="798973"/>
            <a:ext cx="0" cy="2161124"/>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Rectangle 8"/>
          <p:cNvSpPr/>
          <p:nvPr/>
        </p:nvSpPr>
        <p:spPr>
          <a:xfrm>
            <a:off x="0" y="2015732"/>
            <a:ext cx="12192000" cy="4118829"/>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srcRect t="2769" b="-2769"/>
          <a:stretch/>
        </p:blipFill>
        <p:spPr>
          <a:xfrm>
            <a:off x="0" y="6135624"/>
            <a:ext cx="12192000" cy="742950"/>
          </a:xfrm>
          <a:prstGeom prst="rect">
            <a:avLst/>
          </a:prstGeom>
        </p:spPr>
      </p:pic>
      <p:sp>
        <p:nvSpPr>
          <p:cNvPr id="2" name="Title Placeholder 1"/>
          <p:cNvSpPr>
            <a:spLocks noGrp="1"/>
          </p:cNvSpPr>
          <p:nvPr>
            <p:ph type="title"/>
          </p:nvPr>
        </p:nvSpPr>
        <p:spPr>
          <a:xfrm>
            <a:off x="1534696" y="804519"/>
            <a:ext cx="9520158" cy="1049235"/>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1534696" y="2015732"/>
            <a:ext cx="9520158" cy="345061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CD8A92E-5FF9-8143-81B3-CCB531513398}" type="datetimeFigureOut">
              <a:rPr lang="en-US" dirty="0"/>
              <a:t>4/24/2019</a:t>
            </a:fld>
            <a:endParaRPr lang="en-US"/>
          </a:p>
        </p:txBody>
      </p:sp>
      <p:sp>
        <p:nvSpPr>
          <p:cNvPr id="5" name="Footer Placeholder 4"/>
          <p:cNvSpPr>
            <a:spLocks noGrp="1"/>
          </p:cNvSpPr>
          <p:nvPr>
            <p:ph type="ftr" sz="quarter" idx="3"/>
          </p:nvPr>
        </p:nvSpPr>
        <p:spPr>
          <a:xfrm>
            <a:off x="1534695" y="329307"/>
            <a:ext cx="5855719"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a:p>
        </p:txBody>
      </p:sp>
      <p:cxnSp>
        <p:nvCxnSpPr>
          <p:cNvPr id="12" name="Straight Connector 11"/>
          <p:cNvCxnSpPr/>
          <p:nvPr/>
        </p:nvCxnSpPr>
        <p:spPr>
          <a:xfrm>
            <a:off x="0" y="6141705"/>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3200" b="0" i="0" kern="1200" cap="none">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146309"/>
            <a:ext cx="10515600" cy="886967"/>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280163"/>
            <a:ext cx="10515600" cy="489680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p:txBody>
      </p:sp>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5980180"/>
            <a:ext cx="9144000" cy="919389"/>
          </a:xfrm>
          <a:prstGeom prst="rect">
            <a:avLst/>
          </a:prstGeom>
        </p:spPr>
      </p:pic>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flipH="1">
            <a:off x="3013047" y="5980179"/>
            <a:ext cx="9178953" cy="906327"/>
          </a:xfrm>
          <a:prstGeom prst="rect">
            <a:avLst/>
          </a:prstGeom>
        </p:spPr>
      </p:pic>
      <p:sp>
        <p:nvSpPr>
          <p:cNvPr id="4" name="Slide Number Placeholder 3"/>
          <p:cNvSpPr>
            <a:spLocks noGrp="1"/>
          </p:cNvSpPr>
          <p:nvPr>
            <p:ph type="sldNum" sz="quarter" idx="4"/>
          </p:nvPr>
        </p:nvSpPr>
        <p:spPr>
          <a:xfrm>
            <a:off x="9296399" y="6355705"/>
            <a:ext cx="2743200" cy="365125"/>
          </a:xfrm>
          <a:prstGeom prst="rect">
            <a:avLst/>
          </a:prstGeom>
        </p:spPr>
        <p:txBody>
          <a:bodyPr vert="horz" lIns="91440" tIns="45720" rIns="91440" bIns="45720" rtlCol="0" anchor="ctr"/>
          <a:lstStyle>
            <a:lvl1pPr algn="r">
              <a:defRPr sz="1200" b="1">
                <a:solidFill>
                  <a:schemeClr val="bg1"/>
                </a:solidFill>
              </a:defRPr>
            </a:lvl1pPr>
          </a:lstStyle>
          <a:p>
            <a:pPr defTabSz="914377">
              <a:defRPr/>
            </a:pPr>
            <a:fld id="{B71038AC-B710-4B8B-BF3B-94AC1F5C79FE}" type="slidenum">
              <a:rPr lang="en-US" smtClean="0">
                <a:solidFill>
                  <a:prstClr val="white"/>
                </a:solidFill>
              </a:rPr>
              <a:pPr defTabSz="914377">
                <a:defRPr/>
              </a:pPr>
              <a:t>‹#›</a:t>
            </a:fld>
            <a:endParaRPr lang="en-US" dirty="0">
              <a:solidFill>
                <a:prstClr val="white"/>
              </a:solidFill>
            </a:endParaRPr>
          </a:p>
        </p:txBody>
      </p:sp>
    </p:spTree>
    <p:extLst>
      <p:ext uri="{BB962C8B-B14F-4D97-AF65-F5344CB8AC3E}">
        <p14:creationId xmlns:p14="http://schemas.microsoft.com/office/powerpoint/2010/main" val="2164729549"/>
      </p:ext>
    </p:extLst>
  </p:cSld>
  <p:clrMap bg1="lt1" tx1="dk1" bg2="lt2" tx2="dk2" accent1="accent1" accent2="accent2" accent3="accent3" accent4="accent4" accent5="accent5" accent6="accent6" hlink="hlink" folHlink="folHlink"/>
  <p:sldLayoutIdLst>
    <p:sldLayoutId id="2147483661" r:id="rId1"/>
    <p:sldLayoutId id="2147483662" r:id="rId2"/>
  </p:sldLayoutIdLst>
  <p:hf hdr="0" dt="0"/>
  <p:txStyles>
    <p:titleStyle>
      <a:lvl1pPr algn="l" defTabSz="914377" rtl="0" eaLnBrk="1" latinLnBrk="0" hangingPunct="1">
        <a:lnSpc>
          <a:spcPct val="90000"/>
        </a:lnSpc>
        <a:spcBef>
          <a:spcPct val="0"/>
        </a:spcBef>
        <a:buNone/>
        <a:defRPr sz="4400" b="1" i="0" kern="1200">
          <a:solidFill>
            <a:schemeClr val="tx1"/>
          </a:solidFill>
          <a:latin typeface="+mn-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Courier New" panose="02070309020205020404" pitchFamily="49" charset="0"/>
        <a:buChar char="o"/>
        <a:defRPr sz="28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hyperlink" Target="mailto:dirk.Bradley@kresa.org" TargetMode="External"/><Relationship Id="rId7" Type="http://schemas.openxmlformats.org/officeDocument/2006/relationships/image" Target="../media/image10.png"/><Relationship Id="rId2" Type="http://schemas.openxmlformats.org/officeDocument/2006/relationships/hyperlink" Target="mailto:Don.Dailey@kresa.org" TargetMode="External"/><Relationship Id="rId1" Type="http://schemas.openxmlformats.org/officeDocument/2006/relationships/slideLayout" Target="../slideLayouts/slideLayout7.xml"/><Relationship Id="rId6" Type="http://schemas.openxmlformats.org/officeDocument/2006/relationships/hyperlink" Target="mailto:Anne.Crylen@midatahub.org" TargetMode="External"/><Relationship Id="rId5" Type="http://schemas.openxmlformats.org/officeDocument/2006/relationships/hyperlink" Target="mailto:tom.johnson@kresa.org" TargetMode="External"/><Relationship Id="rId4" Type="http://schemas.openxmlformats.org/officeDocument/2006/relationships/hyperlink" Target="mailto:Kevin.Bullard@kresa.org"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www.midatahub.org/product-catalog/" TargetMode="External"/><Relationship Id="rId1" Type="http://schemas.openxmlformats.org/officeDocument/2006/relationships/slideLayout" Target="../slideLayouts/slideLayout2.xml"/><Relationship Id="rId4" Type="http://schemas.openxmlformats.org/officeDocument/2006/relationships/image" Target="../media/image1.jpg"/></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https://drive.google.com/open?id=15Md-d8Uha6at2NhiMHNkOimDlho_sQqk&amp;authuser=anne.crylen@fulbrightmail.org&amp;usp=drive_fs" TargetMode="Externa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hyperlink" Target="http://www.midatahub.or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622" y="1433879"/>
            <a:ext cx="2067318" cy="898214"/>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3622" y="667382"/>
            <a:ext cx="1992890" cy="766496"/>
          </a:xfrm>
          <a:prstGeom prst="rect">
            <a:avLst/>
          </a:prstGeom>
        </p:spPr>
      </p:pic>
      <p:sp>
        <p:nvSpPr>
          <p:cNvPr id="3" name="TextBox 2"/>
          <p:cNvSpPr txBox="1"/>
          <p:nvPr/>
        </p:nvSpPr>
        <p:spPr>
          <a:xfrm>
            <a:off x="1" y="6142427"/>
            <a:ext cx="12192000" cy="769441"/>
          </a:xfrm>
          <a:prstGeom prst="rect">
            <a:avLst/>
          </a:prstGeom>
          <a:noFill/>
        </p:spPr>
        <p:txBody>
          <a:bodyPr wrap="square" rtlCol="0">
            <a:spAutoFit/>
          </a:bodyPr>
          <a:lstStyle/>
          <a:p>
            <a:pPr lvl="0" algn="ctr" defTabSz="914400">
              <a:spcBef>
                <a:spcPct val="20000"/>
              </a:spcBef>
              <a:defRPr/>
            </a:pPr>
            <a:r>
              <a:rPr lang="en-US" sz="2000" b="1" dirty="0">
                <a:cs typeface="Aharoni" panose="02010803020104030203" pitchFamily="2" charset="-79"/>
              </a:rPr>
              <a:t>Don Dailey, </a:t>
            </a:r>
            <a:r>
              <a:rPr lang="en-US" sz="2000" dirty="0">
                <a:cs typeface="Aharoni" panose="02010803020104030203" pitchFamily="2" charset="-79"/>
              </a:rPr>
              <a:t>Data Hub Project Manager – </a:t>
            </a:r>
            <a:r>
              <a:rPr lang="en-US" sz="2000" b="1" dirty="0">
                <a:cs typeface="Aharoni" panose="02010803020104030203" pitchFamily="2" charset="-79"/>
              </a:rPr>
              <a:t>Kevin Bullard</a:t>
            </a:r>
            <a:r>
              <a:rPr lang="en-US" sz="2000" dirty="0">
                <a:cs typeface="Aharoni" panose="02010803020104030203" pitchFamily="2" charset="-79"/>
              </a:rPr>
              <a:t>, Data Hub Integration Support Manager</a:t>
            </a:r>
          </a:p>
          <a:p>
            <a:pPr lvl="0" algn="ctr" defTabSz="914400">
              <a:spcBef>
                <a:spcPct val="20000"/>
              </a:spcBef>
              <a:defRPr/>
            </a:pPr>
            <a:r>
              <a:rPr lang="en-US" sz="2000" dirty="0">
                <a:cs typeface="Aharoni" panose="02010803020104030203" pitchFamily="2" charset="-79"/>
              </a:rPr>
              <a:t> </a:t>
            </a:r>
            <a:r>
              <a:rPr lang="en-US" sz="2000" b="1" dirty="0">
                <a:cs typeface="Aharoni" panose="02010803020104030203" pitchFamily="2" charset="-79"/>
              </a:rPr>
              <a:t>Dirk Bradley</a:t>
            </a:r>
            <a:r>
              <a:rPr lang="en-US" sz="2000" dirty="0">
                <a:cs typeface="Aharoni" panose="02010803020104030203" pitchFamily="2" charset="-79"/>
              </a:rPr>
              <a:t>, Operations Manager – </a:t>
            </a:r>
            <a:r>
              <a:rPr lang="en-US" sz="2000" b="1" dirty="0">
                <a:cs typeface="Aharoni" panose="02010803020104030203" pitchFamily="2" charset="-79"/>
              </a:rPr>
              <a:t>Tom Johnson</a:t>
            </a:r>
            <a:r>
              <a:rPr lang="en-US" sz="2000" dirty="0">
                <a:cs typeface="Aharoni" panose="02010803020104030203" pitchFamily="2" charset="-79"/>
              </a:rPr>
              <a:t>, Actionable Data Manager – </a:t>
            </a:r>
            <a:r>
              <a:rPr lang="en-US" sz="2000" b="1" dirty="0">
                <a:cs typeface="Aharoni" panose="02010803020104030203" pitchFamily="2" charset="-79"/>
              </a:rPr>
              <a:t>Anne Crylen,</a:t>
            </a:r>
            <a:r>
              <a:rPr lang="en-US" sz="2000" dirty="0">
                <a:cs typeface="Aharoni" panose="02010803020104030203" pitchFamily="2" charset="-79"/>
              </a:rPr>
              <a:t> Vendor Relations</a:t>
            </a:r>
          </a:p>
        </p:txBody>
      </p:sp>
      <p:sp>
        <p:nvSpPr>
          <p:cNvPr id="2" name="Title 1"/>
          <p:cNvSpPr>
            <a:spLocks noGrp="1"/>
          </p:cNvSpPr>
          <p:nvPr>
            <p:ph type="ctrTitle"/>
          </p:nvPr>
        </p:nvSpPr>
        <p:spPr>
          <a:xfrm>
            <a:off x="2493104" y="1051688"/>
            <a:ext cx="9565273" cy="2541431"/>
          </a:xfrm>
        </p:spPr>
        <p:txBody>
          <a:bodyPr>
            <a:normAutofit fontScale="90000"/>
          </a:bodyPr>
          <a:lstStyle/>
          <a:p>
            <a:r>
              <a:rPr lang="en-US" dirty="0"/>
              <a:t>Michigan Data Hub</a:t>
            </a:r>
            <a:br>
              <a:rPr lang="en-US" dirty="0"/>
            </a:br>
            <a:r>
              <a:rPr lang="en-US" dirty="0"/>
              <a:t>Vendor Update, April 2019 </a:t>
            </a:r>
            <a:br>
              <a:rPr lang="en-US" dirty="0"/>
            </a:br>
            <a:endParaRPr lang="en-US" dirty="0"/>
          </a:p>
        </p:txBody>
      </p:sp>
      <p:pic>
        <p:nvPicPr>
          <p:cNvPr id="9" name="Picture 8"/>
          <p:cNvPicPr>
            <a:picLocks noChangeAspect="1"/>
          </p:cNvPicPr>
          <p:nvPr/>
        </p:nvPicPr>
        <p:blipFill>
          <a:blip r:embed="rId5"/>
          <a:stretch>
            <a:fillRect/>
          </a:stretch>
        </p:blipFill>
        <p:spPr>
          <a:xfrm>
            <a:off x="133623" y="2332094"/>
            <a:ext cx="2188214" cy="1011636"/>
          </a:xfrm>
          <a:prstGeom prst="rect">
            <a:avLst/>
          </a:prstGeom>
        </p:spPr>
      </p:pic>
      <p:pic>
        <p:nvPicPr>
          <p:cNvPr id="4" name="Picture 3"/>
          <p:cNvPicPr>
            <a:picLocks noChangeAspect="1"/>
          </p:cNvPicPr>
          <p:nvPr/>
        </p:nvPicPr>
        <p:blipFill rotWithShape="1">
          <a:blip r:embed="rId6">
            <a:extLst>
              <a:ext uri="{28A0092B-C50C-407E-A947-70E740481C1C}">
                <a14:useLocalDpi xmlns:a14="http://schemas.microsoft.com/office/drawing/2010/main" val="0"/>
              </a:ext>
            </a:extLst>
          </a:blip>
          <a:srcRect l="33546"/>
          <a:stretch/>
        </p:blipFill>
        <p:spPr>
          <a:xfrm>
            <a:off x="5209309" y="3019963"/>
            <a:ext cx="5380719" cy="2664185"/>
          </a:xfrm>
          <a:prstGeom prst="rect">
            <a:avLst/>
          </a:prstGeom>
        </p:spPr>
      </p:pic>
      <p:pic>
        <p:nvPicPr>
          <p:cNvPr id="7" name="Picture 6">
            <a:extLst>
              <a:ext uri="{FF2B5EF4-FFF2-40B4-BE49-F238E27FC236}">
                <a16:creationId xmlns:a16="http://schemas.microsoft.com/office/drawing/2014/main" id="{0BC5D615-55B0-4C85-AF27-6278541860A1}"/>
              </a:ext>
            </a:extLst>
          </p:cNvPr>
          <p:cNvPicPr>
            <a:picLocks noChangeAspect="1"/>
          </p:cNvPicPr>
          <p:nvPr/>
        </p:nvPicPr>
        <p:blipFill rotWithShape="1">
          <a:blip r:embed="rId7"/>
          <a:srcRect r="62536"/>
          <a:stretch/>
        </p:blipFill>
        <p:spPr>
          <a:xfrm>
            <a:off x="2804639" y="3296043"/>
            <a:ext cx="2404670" cy="2112024"/>
          </a:xfrm>
          <a:prstGeom prst="rect">
            <a:avLst/>
          </a:prstGeom>
        </p:spPr>
      </p:pic>
    </p:spTree>
    <p:extLst>
      <p:ext uri="{BB962C8B-B14F-4D97-AF65-F5344CB8AC3E}">
        <p14:creationId xmlns:p14="http://schemas.microsoft.com/office/powerpoint/2010/main" val="16989037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FDC7AE0-B838-472A-963C-C4AFFB202F6A}"/>
              </a:ext>
            </a:extLst>
          </p:cNvPr>
          <p:cNvSpPr txBox="1"/>
          <p:nvPr/>
        </p:nvSpPr>
        <p:spPr>
          <a:xfrm>
            <a:off x="0" y="6334065"/>
            <a:ext cx="12192000" cy="400110"/>
          </a:xfrm>
          <a:prstGeom prst="rect">
            <a:avLst/>
          </a:prstGeom>
          <a:noFill/>
        </p:spPr>
        <p:txBody>
          <a:bodyPr wrap="square" rtlCol="0">
            <a:spAutoFit/>
          </a:bodyPr>
          <a:lstStyle/>
          <a:p>
            <a:pPr lvl="0" algn="ctr" defTabSz="914400">
              <a:spcBef>
                <a:spcPct val="20000"/>
              </a:spcBef>
              <a:defRPr/>
            </a:pPr>
            <a:r>
              <a:rPr lang="en-US" sz="2000" b="1" dirty="0">
                <a:cs typeface="Aharoni" panose="02010803020104030203" pitchFamily="2" charset="-79"/>
              </a:rPr>
              <a:t>Development Items of Interest</a:t>
            </a:r>
            <a:endParaRPr lang="en-US" sz="2000" dirty="0">
              <a:cs typeface="Aharoni" panose="02010803020104030203" pitchFamily="2" charset="-79"/>
            </a:endParaRPr>
          </a:p>
        </p:txBody>
      </p:sp>
      <p:graphicFrame>
        <p:nvGraphicFramePr>
          <p:cNvPr id="4" name="Content Placeholder 6">
            <a:extLst>
              <a:ext uri="{FF2B5EF4-FFF2-40B4-BE49-F238E27FC236}">
                <a16:creationId xmlns:a16="http://schemas.microsoft.com/office/drawing/2014/main" id="{756CF574-0F7A-4377-ABE6-A87336E547AA}"/>
              </a:ext>
            </a:extLst>
          </p:cNvPr>
          <p:cNvGraphicFramePr>
            <a:graphicFrameLocks/>
          </p:cNvGraphicFramePr>
          <p:nvPr>
            <p:extLst>
              <p:ext uri="{D42A27DB-BD31-4B8C-83A1-F6EECF244321}">
                <p14:modId xmlns:p14="http://schemas.microsoft.com/office/powerpoint/2010/main" val="2235181331"/>
              </p:ext>
            </p:extLst>
          </p:nvPr>
        </p:nvGraphicFramePr>
        <p:xfrm>
          <a:off x="129309" y="494532"/>
          <a:ext cx="11981048" cy="4404639"/>
        </p:xfrm>
        <a:graphic>
          <a:graphicData uri="http://schemas.openxmlformats.org/drawingml/2006/table">
            <a:tbl>
              <a:tblPr firstRow="1" bandRow="1">
                <a:tableStyleId>{5C22544A-7EE6-4342-B048-85BDC9FD1C3A}</a:tableStyleId>
              </a:tblPr>
              <a:tblGrid>
                <a:gridCol w="10280073">
                  <a:extLst>
                    <a:ext uri="{9D8B030D-6E8A-4147-A177-3AD203B41FA5}">
                      <a16:colId xmlns:a16="http://schemas.microsoft.com/office/drawing/2014/main" val="3025684218"/>
                    </a:ext>
                  </a:extLst>
                </a:gridCol>
                <a:gridCol w="1700975">
                  <a:extLst>
                    <a:ext uri="{9D8B030D-6E8A-4147-A177-3AD203B41FA5}">
                      <a16:colId xmlns:a16="http://schemas.microsoft.com/office/drawing/2014/main" val="3742191702"/>
                    </a:ext>
                  </a:extLst>
                </a:gridCol>
              </a:tblGrid>
              <a:tr h="409849">
                <a:tc>
                  <a:txBody>
                    <a:bodyPr/>
                    <a:lstStyle/>
                    <a:p>
                      <a:r>
                        <a:rPr lang="en-US" dirty="0"/>
                        <a:t>Feature</a:t>
                      </a:r>
                    </a:p>
                  </a:txBody>
                  <a:tcPr/>
                </a:tc>
                <a:tc>
                  <a:txBody>
                    <a:bodyPr/>
                    <a:lstStyle/>
                    <a:p>
                      <a:r>
                        <a:rPr lang="en-US" dirty="0"/>
                        <a:t>Timeline</a:t>
                      </a:r>
                    </a:p>
                  </a:txBody>
                  <a:tcPr/>
                </a:tc>
                <a:extLst>
                  <a:ext uri="{0D108BD9-81ED-4DB2-BD59-A6C34878D82A}">
                    <a16:rowId xmlns:a16="http://schemas.microsoft.com/office/drawing/2014/main" val="4195499216"/>
                  </a:ext>
                </a:extLst>
              </a:tr>
              <a:tr h="717235">
                <a:tc>
                  <a:txBody>
                    <a:bodyPr/>
                    <a:lstStyle/>
                    <a:p>
                      <a:r>
                        <a:rPr lang="en-US" b="1" dirty="0"/>
                        <a:t>Username Creation for Account Generation </a:t>
                      </a:r>
                      <a:r>
                        <a:rPr lang="en-US" dirty="0"/>
                        <a:t>– Ability to specify rules to create username values by formula (</a:t>
                      </a:r>
                      <a:r>
                        <a:rPr lang="en-US" dirty="0" err="1"/>
                        <a:t>ie</a:t>
                      </a:r>
                      <a:r>
                        <a:rPr lang="en-US" dirty="0"/>
                        <a:t>.  First 8 of Last name with first 3 of First name).</a:t>
                      </a:r>
                    </a:p>
                  </a:txBody>
                  <a:tcPr/>
                </a:tc>
                <a:tc>
                  <a:txBody>
                    <a:bodyPr/>
                    <a:lstStyle/>
                    <a:p>
                      <a:r>
                        <a:rPr lang="en-US" dirty="0"/>
                        <a:t>4/30 to DV</a:t>
                      </a:r>
                    </a:p>
                  </a:txBody>
                  <a:tcPr/>
                </a:tc>
                <a:extLst>
                  <a:ext uri="{0D108BD9-81ED-4DB2-BD59-A6C34878D82A}">
                    <a16:rowId xmlns:a16="http://schemas.microsoft.com/office/drawing/2014/main" val="158469406"/>
                  </a:ext>
                </a:extLst>
              </a:tr>
              <a:tr h="71723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OneRoster API ‘write’ functionality </a:t>
                      </a:r>
                      <a:r>
                        <a:rPr lang="en-US" dirty="0"/>
                        <a:t>– Support IMS Global OneRoster right for gradebook data.  May eventually support grade </a:t>
                      </a:r>
                      <a:r>
                        <a:rPr lang="en-US" dirty="0" err="1"/>
                        <a:t>passback</a:t>
                      </a:r>
                      <a:r>
                        <a:rPr lang="en-US" dirty="0"/>
                        <a:t> to SIS gradebooks from LMS.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4/30 to DV</a:t>
                      </a:r>
                    </a:p>
                    <a:p>
                      <a:endParaRPr lang="en-US" dirty="0"/>
                    </a:p>
                  </a:txBody>
                  <a:tcPr/>
                </a:tc>
                <a:extLst>
                  <a:ext uri="{0D108BD9-81ED-4DB2-BD59-A6C34878D82A}">
                    <a16:rowId xmlns:a16="http://schemas.microsoft.com/office/drawing/2014/main" val="2566337045"/>
                  </a:ext>
                </a:extLst>
              </a:tr>
              <a:tr h="487067">
                <a:tc>
                  <a:txBody>
                    <a:bodyPr/>
                    <a:lstStyle/>
                    <a:p>
                      <a:r>
                        <a:rPr lang="en-US" b="1" dirty="0"/>
                        <a:t>One Statewide Hub </a:t>
                      </a:r>
                      <a:r>
                        <a:rPr lang="en-US" dirty="0"/>
                        <a:t>– Begin work to consolidate the data layer into a single database with all districts, replicated for redundancy, performance and high availability</a:t>
                      </a:r>
                    </a:p>
                  </a:txBody>
                  <a:tcPr/>
                </a:tc>
                <a:tc>
                  <a:txBody>
                    <a:bodyPr/>
                    <a:lstStyle/>
                    <a:p>
                      <a:r>
                        <a:rPr lang="en-US" dirty="0"/>
                        <a:t>Q2 Start</a:t>
                      </a:r>
                    </a:p>
                  </a:txBody>
                  <a:tcPr/>
                </a:tc>
                <a:extLst>
                  <a:ext uri="{0D108BD9-81ED-4DB2-BD59-A6C34878D82A}">
                    <a16:rowId xmlns:a16="http://schemas.microsoft.com/office/drawing/2014/main" val="2601888379"/>
                  </a:ext>
                </a:extLst>
              </a:tr>
              <a:tr h="515392">
                <a:tc>
                  <a:txBody>
                    <a:bodyPr/>
                    <a:lstStyle/>
                    <a:p>
                      <a:r>
                        <a:rPr lang="en-US" b="1" dirty="0"/>
                        <a:t>Alerts/Notifications Framework </a:t>
                      </a:r>
                      <a:r>
                        <a:rPr lang="en-US" dirty="0"/>
                        <a:t>– Ability to create notifications around rules set up in the environment.  Data freshness, missing data, MSDS error check, etc.</a:t>
                      </a:r>
                    </a:p>
                  </a:txBody>
                  <a:tcPr/>
                </a:tc>
                <a:tc>
                  <a:txBody>
                    <a:bodyPr/>
                    <a:lstStyle/>
                    <a:p>
                      <a:r>
                        <a:rPr lang="en-US" dirty="0"/>
                        <a:t>5/15 to DV</a:t>
                      </a:r>
                    </a:p>
                  </a:txBody>
                  <a:tcPr/>
                </a:tc>
                <a:extLst>
                  <a:ext uri="{0D108BD9-81ED-4DB2-BD59-A6C34878D82A}">
                    <a16:rowId xmlns:a16="http://schemas.microsoft.com/office/drawing/2014/main" val="3373507721"/>
                  </a:ext>
                </a:extLst>
              </a:tr>
              <a:tr h="40984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Display API/Inbound Statistics </a:t>
                      </a:r>
                      <a:r>
                        <a:rPr lang="en-US" dirty="0"/>
                        <a:t>– Show on the cockpit page the usage information for the API for any API integrated connection, including error log details of errant transactions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5/1 to QA</a:t>
                      </a:r>
                    </a:p>
                    <a:p>
                      <a:endParaRPr lang="en-US" dirty="0"/>
                    </a:p>
                  </a:txBody>
                  <a:tcPr/>
                </a:tc>
                <a:extLst>
                  <a:ext uri="{0D108BD9-81ED-4DB2-BD59-A6C34878D82A}">
                    <a16:rowId xmlns:a16="http://schemas.microsoft.com/office/drawing/2014/main" val="813501339"/>
                  </a:ext>
                </a:extLst>
              </a:tr>
              <a:tr h="409849">
                <a:tc>
                  <a:txBody>
                    <a:bodyPr/>
                    <a:lstStyle/>
                    <a:p>
                      <a:r>
                        <a:rPr lang="en-US" b="1" dirty="0"/>
                        <a:t>Vendor Portal </a:t>
                      </a:r>
                      <a:r>
                        <a:rPr lang="en-US" dirty="0"/>
                        <a:t>– Create ability for vendors to log into a page, update product details, and view customer connection information.</a:t>
                      </a:r>
                    </a:p>
                  </a:txBody>
                  <a:tcPr/>
                </a:tc>
                <a:tc>
                  <a:txBody>
                    <a:bodyPr/>
                    <a:lstStyle/>
                    <a:p>
                      <a:r>
                        <a:rPr lang="en-US" dirty="0"/>
                        <a:t>Q3 Start</a:t>
                      </a:r>
                    </a:p>
                  </a:txBody>
                  <a:tcPr/>
                </a:tc>
                <a:extLst>
                  <a:ext uri="{0D108BD9-81ED-4DB2-BD59-A6C34878D82A}">
                    <a16:rowId xmlns:a16="http://schemas.microsoft.com/office/drawing/2014/main" val="3436265856"/>
                  </a:ext>
                </a:extLst>
              </a:tr>
            </a:tbl>
          </a:graphicData>
        </a:graphic>
      </p:graphicFrame>
    </p:spTree>
    <p:extLst>
      <p:ext uri="{BB962C8B-B14F-4D97-AF65-F5344CB8AC3E}">
        <p14:creationId xmlns:p14="http://schemas.microsoft.com/office/powerpoint/2010/main" val="12794775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1FBBE5B-A6F8-459B-B505-C9AD90ADE2DE}"/>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096464" y="157130"/>
            <a:ext cx="7999072" cy="5861705"/>
          </a:xfrm>
          <a:prstGeom prst="rect">
            <a:avLst/>
          </a:prstGeom>
          <a:noFill/>
          <a:ln>
            <a:noFill/>
          </a:ln>
        </p:spPr>
      </p:pic>
    </p:spTree>
    <p:extLst>
      <p:ext uri="{BB962C8B-B14F-4D97-AF65-F5344CB8AC3E}">
        <p14:creationId xmlns:p14="http://schemas.microsoft.com/office/powerpoint/2010/main" val="5154767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582A357-E2F4-4D8D-B6B5-67144DF7FCEE}"/>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40236" y="236794"/>
            <a:ext cx="10711528" cy="4809768"/>
          </a:xfrm>
          <a:prstGeom prst="rect">
            <a:avLst/>
          </a:prstGeom>
          <a:noFill/>
          <a:ln>
            <a:noFill/>
          </a:ln>
        </p:spPr>
      </p:pic>
    </p:spTree>
    <p:extLst>
      <p:ext uri="{BB962C8B-B14F-4D97-AF65-F5344CB8AC3E}">
        <p14:creationId xmlns:p14="http://schemas.microsoft.com/office/powerpoint/2010/main" val="31460299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2FA6545-C671-4233-A389-363E00BDA158}"/>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123141" y="117522"/>
            <a:ext cx="7945717" cy="5831865"/>
          </a:xfrm>
          <a:prstGeom prst="rect">
            <a:avLst/>
          </a:prstGeom>
          <a:noFill/>
          <a:ln>
            <a:noFill/>
          </a:ln>
        </p:spPr>
      </p:pic>
    </p:spTree>
    <p:extLst>
      <p:ext uri="{BB962C8B-B14F-4D97-AF65-F5344CB8AC3E}">
        <p14:creationId xmlns:p14="http://schemas.microsoft.com/office/powerpoint/2010/main" val="13666691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A65A408-09AD-4D49-82F4-66E504D2314C}"/>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92238" y="0"/>
            <a:ext cx="11007524" cy="6858000"/>
          </a:xfrm>
          <a:prstGeom prst="rect">
            <a:avLst/>
          </a:prstGeom>
          <a:noFill/>
          <a:ln>
            <a:noFill/>
          </a:ln>
        </p:spPr>
      </p:pic>
    </p:spTree>
    <p:extLst>
      <p:ext uri="{BB962C8B-B14F-4D97-AF65-F5344CB8AC3E}">
        <p14:creationId xmlns:p14="http://schemas.microsoft.com/office/powerpoint/2010/main" val="16631723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24222-F8C0-4F18-A4DF-33A89320741D}"/>
              </a:ext>
            </a:extLst>
          </p:cNvPr>
          <p:cNvSpPr>
            <a:spLocks noGrp="1"/>
          </p:cNvSpPr>
          <p:nvPr>
            <p:ph type="title"/>
          </p:nvPr>
        </p:nvSpPr>
        <p:spPr/>
        <p:txBody>
          <a:bodyPr/>
          <a:lstStyle/>
          <a:p>
            <a:r>
              <a:rPr lang="en-US" dirty="0"/>
              <a:t>Vendor Items for Discussion</a:t>
            </a:r>
          </a:p>
        </p:txBody>
      </p:sp>
    </p:spTree>
    <p:extLst>
      <p:ext uri="{BB962C8B-B14F-4D97-AF65-F5344CB8AC3E}">
        <p14:creationId xmlns:p14="http://schemas.microsoft.com/office/powerpoint/2010/main" val="199372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6"/>
          <p:cNvSpPr txBox="1">
            <a:spLocks/>
          </p:cNvSpPr>
          <p:nvPr/>
        </p:nvSpPr>
        <p:spPr>
          <a:xfrm>
            <a:off x="5817578" y="864867"/>
            <a:ext cx="5969976" cy="5675531"/>
          </a:xfrm>
          <a:prstGeom prst="rect">
            <a:avLst/>
          </a:prstGeom>
        </p:spPr>
        <p:txBody>
          <a:bodyPr vert="horz" lIns="91440" tIns="45720" rIns="91440" bIns="45720" rtlCol="0">
            <a:noAutofit/>
          </a:bodyPr>
          <a:lstStyle>
            <a:lvl1pPr marL="0" indent="0" algn="l" defTabSz="914400" rtl="0" eaLnBrk="1" latinLnBrk="0" hangingPunct="1">
              <a:spcBef>
                <a:spcPct val="20000"/>
              </a:spcBef>
              <a:buFontTx/>
              <a:buNone/>
              <a:defRPr sz="1800" kern="1200">
                <a:solidFill>
                  <a:schemeClr val="bg1"/>
                </a:solidFill>
                <a:latin typeface="+mn-lt"/>
                <a:ea typeface="+mn-ea"/>
                <a:cs typeface="+mn-cs"/>
              </a:defRPr>
            </a:lvl1pPr>
            <a:lvl2pPr marL="0" indent="0" algn="l" defTabSz="914400" rtl="0" eaLnBrk="1" latinLnBrk="0" hangingPunct="1">
              <a:spcBef>
                <a:spcPct val="20000"/>
              </a:spcBef>
              <a:buFontTx/>
              <a:buNone/>
              <a:defRPr sz="1800" kern="1200">
                <a:solidFill>
                  <a:schemeClr val="bg1"/>
                </a:solidFill>
                <a:latin typeface="+mn-lt"/>
                <a:ea typeface="+mn-ea"/>
                <a:cs typeface="+mn-cs"/>
              </a:defRPr>
            </a:lvl2pPr>
            <a:lvl3pPr marL="0" indent="0" algn="l" defTabSz="914400" rtl="0" eaLnBrk="1" latinLnBrk="0" hangingPunct="1">
              <a:spcBef>
                <a:spcPct val="20000"/>
              </a:spcBef>
              <a:buFontTx/>
              <a:buNone/>
              <a:defRPr sz="1800" kern="1200">
                <a:solidFill>
                  <a:schemeClr val="bg1"/>
                </a:solidFill>
                <a:latin typeface="+mn-lt"/>
                <a:ea typeface="+mn-ea"/>
                <a:cs typeface="+mn-cs"/>
              </a:defRPr>
            </a:lvl3pPr>
            <a:lvl4pPr marL="0" indent="0" algn="l" defTabSz="914400" rtl="0" eaLnBrk="1" latinLnBrk="0" hangingPunct="1">
              <a:spcBef>
                <a:spcPct val="20000"/>
              </a:spcBef>
              <a:buFontTx/>
              <a:buNone/>
              <a:defRPr sz="1800" kern="1200">
                <a:solidFill>
                  <a:schemeClr val="bg1"/>
                </a:solidFill>
                <a:latin typeface="+mn-lt"/>
                <a:ea typeface="+mn-ea"/>
                <a:cs typeface="+mn-cs"/>
              </a:defRPr>
            </a:lvl4pPr>
            <a:lvl5pPr marL="0" indent="0" algn="l" defTabSz="914400" rtl="0" eaLnBrk="1" latinLnBrk="0" hangingPunct="1">
              <a:spcBef>
                <a:spcPct val="20000"/>
              </a:spcBef>
              <a:buFontTx/>
              <a:buNone/>
              <a:defRPr sz="18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Tx/>
              <a:buNone/>
              <a:tabLst/>
              <a:defRPr/>
            </a:pPr>
            <a:endParaRPr kumimoji="0" lang="en-US" sz="2200" b="0" i="0" u="none" strike="noStrike" kern="1200" cap="none" spc="0" normalizeH="0" baseline="0" noProof="0">
              <a:ln>
                <a:noFill/>
              </a:ln>
              <a:solidFill>
                <a:sysClr val="window" lastClr="FFFFFF"/>
              </a:solidFill>
              <a:effectLst/>
              <a:uLnTx/>
              <a:uFillTx/>
              <a:latin typeface="+mj-lt"/>
            </a:endParaRPr>
          </a:p>
        </p:txBody>
      </p:sp>
      <p:sp>
        <p:nvSpPr>
          <p:cNvPr id="4" name="Title 1"/>
          <p:cNvSpPr txBox="1">
            <a:spLocks/>
          </p:cNvSpPr>
          <p:nvPr/>
        </p:nvSpPr>
        <p:spPr>
          <a:xfrm>
            <a:off x="603341" y="249016"/>
            <a:ext cx="9520237" cy="631825"/>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200" b="0" i="0" kern="1200" cap="none">
                <a:solidFill>
                  <a:schemeClr val="tx1"/>
                </a:solidFill>
                <a:effectLst/>
                <a:latin typeface="+mj-lt"/>
                <a:ea typeface="+mj-ea"/>
                <a:cs typeface="+mj-cs"/>
              </a:defRPr>
            </a:lvl1pPr>
          </a:lstStyle>
          <a:p>
            <a:r>
              <a:rPr lang="en-US" sz="4000" dirty="0">
                <a:ln w="0"/>
                <a:effectLst>
                  <a:outerShdw blurRad="38100" dist="19050" dir="2700000" algn="tl" rotWithShape="0">
                    <a:schemeClr val="dk1">
                      <a:alpha val="40000"/>
                    </a:schemeClr>
                  </a:outerShdw>
                </a:effectLst>
                <a:cs typeface="Al Bayan Plain" pitchFamily="2" charset="-78"/>
              </a:rPr>
              <a:t>More Information:</a:t>
            </a:r>
          </a:p>
        </p:txBody>
      </p:sp>
      <p:sp>
        <p:nvSpPr>
          <p:cNvPr id="6" name="Rectangle 5"/>
          <p:cNvSpPr/>
          <p:nvPr/>
        </p:nvSpPr>
        <p:spPr>
          <a:xfrm>
            <a:off x="733901" y="1151081"/>
            <a:ext cx="11053653" cy="5324535"/>
          </a:xfrm>
          <a:prstGeom prst="rect">
            <a:avLst/>
          </a:prstGeom>
        </p:spPr>
        <p:txBody>
          <a:bodyPr wrap="square">
            <a:spAutoFit/>
          </a:bodyPr>
          <a:lstStyle/>
          <a:p>
            <a:pPr lvl="0" algn="ctr" defTabSz="914400">
              <a:spcBef>
                <a:spcPct val="20000"/>
              </a:spcBef>
              <a:defRPr/>
            </a:pPr>
            <a:r>
              <a:rPr lang="en-US" sz="2800" b="1" dirty="0">
                <a:solidFill>
                  <a:srgbClr val="0D9E00">
                    <a:lumMod val="75000"/>
                  </a:srgbClr>
                </a:solidFill>
                <a:latin typeface="+mj-lt"/>
                <a:cs typeface="Aharoni" panose="02010803020104030203" pitchFamily="2" charset="-79"/>
              </a:rPr>
              <a:t>Michigan Data Hub</a:t>
            </a:r>
          </a:p>
          <a:p>
            <a:pPr lvl="0" algn="ctr" defTabSz="914400">
              <a:spcBef>
                <a:spcPct val="20000"/>
              </a:spcBef>
              <a:defRPr/>
            </a:pPr>
            <a:r>
              <a:rPr lang="en-US" sz="2800" b="1" dirty="0">
                <a:solidFill>
                  <a:srgbClr val="0D9E00">
                    <a:lumMod val="75000"/>
                  </a:srgbClr>
                </a:solidFill>
                <a:latin typeface="+mj-lt"/>
                <a:cs typeface="Aharoni" panose="02010803020104030203" pitchFamily="2" charset="-79"/>
              </a:rPr>
              <a:t>Kalamazoo RESA, Fiscal Agent</a:t>
            </a:r>
          </a:p>
          <a:p>
            <a:pPr lvl="0" algn="ctr" defTabSz="914400">
              <a:spcBef>
                <a:spcPct val="20000"/>
              </a:spcBef>
              <a:defRPr/>
            </a:pPr>
            <a:r>
              <a:rPr lang="en-US" sz="2400" dirty="0">
                <a:solidFill>
                  <a:srgbClr val="0D9E00">
                    <a:lumMod val="75000"/>
                  </a:srgbClr>
                </a:solidFill>
                <a:latin typeface="+mj-lt"/>
                <a:cs typeface="Aharoni" panose="02010803020104030203" pitchFamily="2" charset="-79"/>
              </a:rPr>
              <a:t>1819 E. </a:t>
            </a:r>
            <a:r>
              <a:rPr lang="en-US" sz="2400" dirty="0" err="1">
                <a:solidFill>
                  <a:srgbClr val="0D9E00">
                    <a:lumMod val="75000"/>
                  </a:srgbClr>
                </a:solidFill>
                <a:latin typeface="+mj-lt"/>
                <a:cs typeface="Aharoni" panose="02010803020104030203" pitchFamily="2" charset="-79"/>
              </a:rPr>
              <a:t>Milham</a:t>
            </a:r>
            <a:r>
              <a:rPr lang="en-US" sz="2400" dirty="0">
                <a:solidFill>
                  <a:srgbClr val="0D9E00">
                    <a:lumMod val="75000"/>
                  </a:srgbClr>
                </a:solidFill>
                <a:latin typeface="+mj-lt"/>
                <a:cs typeface="Aharoni" panose="02010803020104030203" pitchFamily="2" charset="-79"/>
              </a:rPr>
              <a:t> Road</a:t>
            </a:r>
          </a:p>
          <a:p>
            <a:pPr lvl="0" algn="ctr" defTabSz="914400">
              <a:spcBef>
                <a:spcPct val="20000"/>
              </a:spcBef>
              <a:defRPr/>
            </a:pPr>
            <a:r>
              <a:rPr lang="en-US" sz="2400" dirty="0">
                <a:solidFill>
                  <a:srgbClr val="0D9E00">
                    <a:lumMod val="75000"/>
                  </a:srgbClr>
                </a:solidFill>
                <a:latin typeface="+mj-lt"/>
                <a:cs typeface="Aharoni" panose="02010803020104030203" pitchFamily="2" charset="-79"/>
              </a:rPr>
              <a:t>Portage, MI 49002</a:t>
            </a:r>
          </a:p>
          <a:p>
            <a:pPr lvl="0" algn="ctr" defTabSz="914400">
              <a:spcBef>
                <a:spcPct val="20000"/>
              </a:spcBef>
              <a:defRPr/>
            </a:pPr>
            <a:endParaRPr lang="en-US" sz="1600" dirty="0">
              <a:solidFill>
                <a:srgbClr val="0D9E00">
                  <a:lumMod val="75000"/>
                </a:srgbClr>
              </a:solidFill>
              <a:latin typeface="+mj-lt"/>
              <a:cs typeface="Aharoni" panose="02010803020104030203" pitchFamily="2" charset="-79"/>
            </a:endParaRPr>
          </a:p>
          <a:p>
            <a:pPr lvl="0" defTabSz="914400">
              <a:spcBef>
                <a:spcPct val="20000"/>
              </a:spcBef>
              <a:defRPr/>
            </a:pPr>
            <a:r>
              <a:rPr lang="en-US" sz="1600" b="1" dirty="0">
                <a:solidFill>
                  <a:srgbClr val="0D9E00">
                    <a:lumMod val="75000"/>
                  </a:srgbClr>
                </a:solidFill>
                <a:latin typeface="+mj-lt"/>
                <a:cs typeface="Aharoni" panose="02010803020104030203" pitchFamily="2" charset="-79"/>
              </a:rPr>
              <a:t>Don Dailey		Dirk Bradley		Kevin Bullard		Tom Johnson</a:t>
            </a:r>
          </a:p>
          <a:p>
            <a:pPr lvl="0" defTabSz="914400">
              <a:spcBef>
                <a:spcPct val="20000"/>
              </a:spcBef>
              <a:defRPr/>
            </a:pPr>
            <a:r>
              <a:rPr lang="en-US" sz="1600" dirty="0">
                <a:solidFill>
                  <a:srgbClr val="0D9E00">
                    <a:lumMod val="75000"/>
                  </a:srgbClr>
                </a:solidFill>
                <a:latin typeface="+mj-lt"/>
                <a:cs typeface="Aharoni" panose="02010803020104030203" pitchFamily="2" charset="-79"/>
              </a:rPr>
              <a:t>Project Manager		Operations Manager		Support Manager		Actionable Data Manager</a:t>
            </a:r>
          </a:p>
          <a:p>
            <a:pPr lvl="0" defTabSz="914400">
              <a:spcBef>
                <a:spcPct val="20000"/>
              </a:spcBef>
              <a:defRPr/>
            </a:pPr>
            <a:r>
              <a:rPr lang="en-US" sz="1600" dirty="0">
                <a:solidFill>
                  <a:srgbClr val="0D9E00">
                    <a:lumMod val="75000"/>
                  </a:srgbClr>
                </a:solidFill>
                <a:latin typeface="+mj-lt"/>
                <a:cs typeface="Aharoni" panose="02010803020104030203" pitchFamily="2" charset="-79"/>
              </a:rPr>
              <a:t>Cell: 269-217-4427		Cell: 269-267-8632		Cell:  269-910-5343		Cell:  231-383-2668 </a:t>
            </a:r>
          </a:p>
          <a:p>
            <a:pPr lvl="0" defTabSz="914400">
              <a:spcBef>
                <a:spcPct val="20000"/>
              </a:spcBef>
              <a:defRPr/>
            </a:pPr>
            <a:r>
              <a:rPr lang="en-US" sz="1600" dirty="0">
                <a:solidFill>
                  <a:srgbClr val="7AB800">
                    <a:lumMod val="75000"/>
                  </a:srgbClr>
                </a:solidFill>
                <a:latin typeface="+mj-lt"/>
                <a:cs typeface="Aharoni" panose="02010803020104030203" pitchFamily="2" charset="-79"/>
                <a:hlinkClick r:id="rId2"/>
              </a:rPr>
              <a:t>Don.Dailey@kresa.org</a:t>
            </a:r>
            <a:r>
              <a:rPr lang="en-US" sz="1600" dirty="0">
                <a:solidFill>
                  <a:srgbClr val="7AB800">
                    <a:lumMod val="75000"/>
                  </a:srgbClr>
                </a:solidFill>
                <a:latin typeface="+mj-lt"/>
                <a:cs typeface="Aharoni" panose="02010803020104030203" pitchFamily="2" charset="-79"/>
              </a:rPr>
              <a:t> 	</a:t>
            </a:r>
            <a:r>
              <a:rPr lang="en-US" sz="1600" dirty="0">
                <a:solidFill>
                  <a:srgbClr val="7AB800">
                    <a:lumMod val="75000"/>
                  </a:srgbClr>
                </a:solidFill>
                <a:latin typeface="+mj-lt"/>
                <a:cs typeface="Aharoni" panose="02010803020104030203" pitchFamily="2" charset="-79"/>
                <a:hlinkClick r:id="rId3"/>
              </a:rPr>
              <a:t>dirk.Bradley@kresa.org</a:t>
            </a:r>
            <a:r>
              <a:rPr lang="en-US" sz="1600" dirty="0">
                <a:solidFill>
                  <a:srgbClr val="7AB800">
                    <a:lumMod val="75000"/>
                  </a:srgbClr>
                </a:solidFill>
                <a:latin typeface="+mj-lt"/>
                <a:cs typeface="Aharoni" panose="02010803020104030203" pitchFamily="2" charset="-79"/>
              </a:rPr>
              <a:t> 	</a:t>
            </a:r>
            <a:r>
              <a:rPr lang="en-US" sz="1600" dirty="0">
                <a:solidFill>
                  <a:srgbClr val="7AB800">
                    <a:lumMod val="75000"/>
                  </a:srgbClr>
                </a:solidFill>
                <a:latin typeface="+mj-lt"/>
                <a:cs typeface="Aharoni" panose="02010803020104030203" pitchFamily="2" charset="-79"/>
                <a:hlinkClick r:id="rId4"/>
              </a:rPr>
              <a:t>Kevin.Bullard@kresa.org</a:t>
            </a:r>
            <a:r>
              <a:rPr lang="en-US" sz="1600" dirty="0">
                <a:solidFill>
                  <a:srgbClr val="7AB800">
                    <a:lumMod val="75000"/>
                  </a:srgbClr>
                </a:solidFill>
                <a:latin typeface="+mj-lt"/>
                <a:cs typeface="Aharoni" panose="02010803020104030203" pitchFamily="2" charset="-79"/>
              </a:rPr>
              <a:t> 	</a:t>
            </a:r>
            <a:r>
              <a:rPr lang="en-US" sz="1600" dirty="0">
                <a:solidFill>
                  <a:srgbClr val="7AB800">
                    <a:lumMod val="75000"/>
                  </a:srgbClr>
                </a:solidFill>
                <a:latin typeface="+mj-lt"/>
                <a:cs typeface="Aharoni" panose="02010803020104030203" pitchFamily="2" charset="-79"/>
                <a:hlinkClick r:id="rId5"/>
              </a:rPr>
              <a:t>tom.johnson@kresa.org</a:t>
            </a:r>
            <a:r>
              <a:rPr lang="en-US" sz="1600" dirty="0">
                <a:solidFill>
                  <a:srgbClr val="7AB800">
                    <a:lumMod val="75000"/>
                  </a:srgbClr>
                </a:solidFill>
                <a:latin typeface="+mj-lt"/>
                <a:cs typeface="Aharoni" panose="02010803020104030203" pitchFamily="2" charset="-79"/>
              </a:rPr>
              <a:t> </a:t>
            </a:r>
          </a:p>
          <a:p>
            <a:pPr lvl="0" defTabSz="914400">
              <a:spcBef>
                <a:spcPct val="20000"/>
              </a:spcBef>
              <a:defRPr/>
            </a:pPr>
            <a:endParaRPr lang="en-US" sz="1600" dirty="0">
              <a:solidFill>
                <a:srgbClr val="7AB800">
                  <a:lumMod val="75000"/>
                </a:srgbClr>
              </a:solidFill>
              <a:latin typeface="+mj-lt"/>
              <a:cs typeface="Aharoni" panose="02010803020104030203" pitchFamily="2" charset="-79"/>
            </a:endParaRPr>
          </a:p>
          <a:p>
            <a:pPr lvl="0" algn="ctr" defTabSz="914400">
              <a:spcBef>
                <a:spcPct val="20000"/>
              </a:spcBef>
              <a:defRPr/>
            </a:pPr>
            <a:r>
              <a:rPr lang="en-US" sz="1600" b="1" dirty="0">
                <a:solidFill>
                  <a:srgbClr val="0D9E00">
                    <a:lumMod val="75000"/>
                  </a:srgbClr>
                </a:solidFill>
                <a:latin typeface="+mj-lt"/>
                <a:cs typeface="Aharoni" panose="02010803020104030203" pitchFamily="2" charset="-79"/>
              </a:rPr>
              <a:t>Anne Crylen</a:t>
            </a:r>
          </a:p>
          <a:p>
            <a:pPr algn="ctr" defTabSz="914400">
              <a:spcBef>
                <a:spcPct val="20000"/>
              </a:spcBef>
              <a:defRPr/>
            </a:pPr>
            <a:r>
              <a:rPr lang="en-US" sz="1600" dirty="0">
                <a:solidFill>
                  <a:srgbClr val="7AB800">
                    <a:lumMod val="75000"/>
                  </a:srgbClr>
                </a:solidFill>
                <a:latin typeface="+mj-lt"/>
                <a:cs typeface="Aharoni" panose="02010803020104030203" pitchFamily="2" charset="-79"/>
              </a:rPr>
              <a:t>V</a:t>
            </a:r>
            <a:r>
              <a:rPr lang="en-US" sz="1600" dirty="0">
                <a:solidFill>
                  <a:srgbClr val="0D9E00">
                    <a:lumMod val="75000"/>
                  </a:srgbClr>
                </a:solidFill>
                <a:latin typeface="+mj-lt"/>
                <a:cs typeface="Aharoni" panose="02010803020104030203" pitchFamily="2" charset="-79"/>
              </a:rPr>
              <a:t>endor Relations Manager</a:t>
            </a:r>
          </a:p>
          <a:p>
            <a:pPr algn="ctr" defTabSz="914400">
              <a:spcBef>
                <a:spcPct val="20000"/>
              </a:spcBef>
              <a:defRPr/>
            </a:pPr>
            <a:r>
              <a:rPr lang="en-US" sz="1600" dirty="0">
                <a:solidFill>
                  <a:srgbClr val="0D9E00">
                    <a:lumMod val="75000"/>
                  </a:srgbClr>
                </a:solidFill>
                <a:latin typeface="+mj-lt"/>
                <a:cs typeface="Aharoni" panose="02010803020104030203" pitchFamily="2" charset="-79"/>
              </a:rPr>
              <a:t>Cell: 312-888-0488</a:t>
            </a:r>
          </a:p>
          <a:p>
            <a:pPr lvl="0" algn="ctr" defTabSz="914400">
              <a:spcBef>
                <a:spcPct val="20000"/>
              </a:spcBef>
              <a:defRPr/>
            </a:pPr>
            <a:r>
              <a:rPr lang="en-US" sz="1600" dirty="0">
                <a:solidFill>
                  <a:srgbClr val="7AB800">
                    <a:lumMod val="75000"/>
                  </a:srgbClr>
                </a:solidFill>
                <a:latin typeface="+mj-lt"/>
                <a:cs typeface="Aharoni" panose="02010803020104030203" pitchFamily="2" charset="-79"/>
                <a:hlinkClick r:id="rId6"/>
              </a:rPr>
              <a:t>Anne.Crylen@midatahub.org</a:t>
            </a:r>
            <a:endParaRPr lang="en-US" sz="1600" dirty="0">
              <a:solidFill>
                <a:srgbClr val="7AB800">
                  <a:lumMod val="75000"/>
                </a:srgbClr>
              </a:solidFill>
              <a:latin typeface="+mj-lt"/>
              <a:cs typeface="Aharoni" panose="02010803020104030203" pitchFamily="2" charset="-79"/>
            </a:endParaRPr>
          </a:p>
          <a:p>
            <a:pPr lvl="0" defTabSz="914400">
              <a:spcBef>
                <a:spcPct val="20000"/>
              </a:spcBef>
              <a:defRPr/>
            </a:pPr>
            <a:endParaRPr lang="en-US" sz="1600" dirty="0">
              <a:solidFill>
                <a:srgbClr val="7AB800">
                  <a:lumMod val="75000"/>
                </a:srgbClr>
              </a:solidFill>
              <a:latin typeface="+mj-lt"/>
              <a:cs typeface="Aharoni" panose="02010803020104030203" pitchFamily="2" charset="-79"/>
            </a:endParaRPr>
          </a:p>
        </p:txBody>
      </p:sp>
      <p:sp>
        <p:nvSpPr>
          <p:cNvPr id="7" name="Rectangle 6"/>
          <p:cNvSpPr/>
          <p:nvPr/>
        </p:nvSpPr>
        <p:spPr>
          <a:xfrm>
            <a:off x="603341" y="6281855"/>
            <a:ext cx="10903917" cy="461665"/>
          </a:xfrm>
          <a:prstGeom prst="rect">
            <a:avLst/>
          </a:prstGeom>
        </p:spPr>
        <p:txBody>
          <a:bodyPr wrap="square">
            <a:spAutoFit/>
          </a:bodyPr>
          <a:lstStyle/>
          <a:p>
            <a:pPr algn="ctr"/>
            <a:r>
              <a:rPr lang="en-US" sz="2400" dirty="0"/>
              <a:t>http://www.midatahub.org</a:t>
            </a:r>
            <a:endParaRPr lang="en-US" dirty="0"/>
          </a:p>
        </p:txBody>
      </p:sp>
      <p:pic>
        <p:nvPicPr>
          <p:cNvPr id="9" name="Picture 8">
            <a:extLst>
              <a:ext uri="{FF2B5EF4-FFF2-40B4-BE49-F238E27FC236}">
                <a16:creationId xmlns:a16="http://schemas.microsoft.com/office/drawing/2014/main" id="{DC92F408-66DD-48DE-A2AB-9EC5FD9DF6E6}"/>
              </a:ext>
            </a:extLst>
          </p:cNvPr>
          <p:cNvPicPr>
            <a:picLocks noChangeAspect="1"/>
          </p:cNvPicPr>
          <p:nvPr/>
        </p:nvPicPr>
        <p:blipFill>
          <a:blip r:embed="rId7"/>
          <a:stretch>
            <a:fillRect/>
          </a:stretch>
        </p:blipFill>
        <p:spPr>
          <a:xfrm>
            <a:off x="9884229" y="6190794"/>
            <a:ext cx="2226128" cy="634550"/>
          </a:xfrm>
          <a:prstGeom prst="rect">
            <a:avLst/>
          </a:prstGeom>
        </p:spPr>
      </p:pic>
    </p:spTree>
    <p:extLst>
      <p:ext uri="{BB962C8B-B14F-4D97-AF65-F5344CB8AC3E}">
        <p14:creationId xmlns:p14="http://schemas.microsoft.com/office/powerpoint/2010/main" val="13231528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4696" y="804519"/>
            <a:ext cx="9520158" cy="1049235"/>
          </a:xfrm>
        </p:spPr>
        <p:txBody>
          <a:bodyPr/>
          <a:lstStyle/>
          <a:p>
            <a:r>
              <a:rPr lang="en-US" dirty="0"/>
              <a:t>Agenda</a:t>
            </a:r>
            <a:br>
              <a:rPr lang="en-US" dirty="0"/>
            </a:br>
            <a:endParaRPr lang="en-US" dirty="0"/>
          </a:p>
        </p:txBody>
      </p:sp>
      <p:sp>
        <p:nvSpPr>
          <p:cNvPr id="3" name="Content Placeholder 2"/>
          <p:cNvSpPr>
            <a:spLocks noGrp="1"/>
          </p:cNvSpPr>
          <p:nvPr>
            <p:ph idx="1"/>
          </p:nvPr>
        </p:nvSpPr>
        <p:spPr>
          <a:xfrm>
            <a:off x="1477135" y="1853754"/>
            <a:ext cx="4947416" cy="4504051"/>
          </a:xfrm>
        </p:spPr>
        <p:txBody>
          <a:bodyPr numCol="1">
            <a:noAutofit/>
          </a:bodyPr>
          <a:lstStyle/>
          <a:p>
            <a:r>
              <a:rPr lang="en-US" dirty="0"/>
              <a:t>Welcome</a:t>
            </a:r>
          </a:p>
          <a:p>
            <a:r>
              <a:rPr lang="en-US" dirty="0" err="1"/>
              <a:t>MiDataHub</a:t>
            </a:r>
            <a:r>
              <a:rPr lang="en-US" dirty="0"/>
              <a:t> status update (Don)</a:t>
            </a:r>
          </a:p>
          <a:p>
            <a:r>
              <a:rPr lang="en-US" dirty="0"/>
              <a:t>Vendor Manager Updates (Anne)</a:t>
            </a:r>
          </a:p>
          <a:p>
            <a:pPr lvl="1"/>
            <a:r>
              <a:rPr lang="en-US" sz="2000" dirty="0"/>
              <a:t>Review Integration Process</a:t>
            </a:r>
          </a:p>
          <a:p>
            <a:pPr lvl="1"/>
            <a:r>
              <a:rPr lang="en-US" sz="2000" dirty="0"/>
              <a:t>Product Catalog Updates needed</a:t>
            </a:r>
          </a:p>
          <a:p>
            <a:pPr lvl="1"/>
            <a:r>
              <a:rPr lang="en-US" sz="2000" dirty="0"/>
              <a:t>Next steps: Vendor Portal</a:t>
            </a:r>
          </a:p>
          <a:p>
            <a:r>
              <a:rPr lang="en-US" dirty="0"/>
              <a:t>Technical Topics (Don)</a:t>
            </a:r>
          </a:p>
          <a:p>
            <a:r>
              <a:rPr lang="en-US" dirty="0"/>
              <a:t>Call for Vendor Issues to Discuss</a:t>
            </a:r>
          </a:p>
        </p:txBody>
      </p:sp>
      <p:pic>
        <p:nvPicPr>
          <p:cNvPr id="4" name="Picture 3">
            <a:extLst>
              <a:ext uri="{FF2B5EF4-FFF2-40B4-BE49-F238E27FC236}">
                <a16:creationId xmlns:a16="http://schemas.microsoft.com/office/drawing/2014/main" id="{D2A78958-72C4-41EC-BD0F-3DAB7AC90C63}"/>
              </a:ext>
            </a:extLst>
          </p:cNvPr>
          <p:cNvPicPr>
            <a:picLocks noChangeAspect="1"/>
          </p:cNvPicPr>
          <p:nvPr/>
        </p:nvPicPr>
        <p:blipFill>
          <a:blip r:embed="rId2"/>
          <a:stretch>
            <a:fillRect/>
          </a:stretch>
        </p:blipFill>
        <p:spPr>
          <a:xfrm>
            <a:off x="9884229" y="6190794"/>
            <a:ext cx="2226128" cy="634550"/>
          </a:xfrm>
          <a:prstGeom prst="rect">
            <a:avLst/>
          </a:prstGeom>
        </p:spPr>
      </p:pic>
    </p:spTree>
    <p:extLst>
      <p:ext uri="{BB962C8B-B14F-4D97-AF65-F5344CB8AC3E}">
        <p14:creationId xmlns:p14="http://schemas.microsoft.com/office/powerpoint/2010/main" val="11968071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3">
            <a:extLst>
              <a:ext uri="{FF2B5EF4-FFF2-40B4-BE49-F238E27FC236}">
                <a16:creationId xmlns:a16="http://schemas.microsoft.com/office/drawing/2014/main" id="{7FBBD489-A7EF-4094-A5DB-2D52732E5557}"/>
              </a:ext>
            </a:extLst>
          </p:cNvPr>
          <p:cNvSpPr txBox="1">
            <a:spLocks/>
          </p:cNvSpPr>
          <p:nvPr/>
        </p:nvSpPr>
        <p:spPr>
          <a:xfrm>
            <a:off x="845127" y="365760"/>
            <a:ext cx="10515600" cy="1325562"/>
          </a:xfrm>
          <a:prstGeom prst="rect">
            <a:avLst/>
          </a:prstGeom>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a:t>Current Participation</a:t>
            </a:r>
          </a:p>
        </p:txBody>
      </p:sp>
      <p:graphicFrame>
        <p:nvGraphicFramePr>
          <p:cNvPr id="11" name="Diagram 10">
            <a:extLst>
              <a:ext uri="{FF2B5EF4-FFF2-40B4-BE49-F238E27FC236}">
                <a16:creationId xmlns:a16="http://schemas.microsoft.com/office/drawing/2014/main" id="{46A9335A-2F5C-43D1-B962-639E7C9B1DBE}"/>
              </a:ext>
            </a:extLst>
          </p:cNvPr>
          <p:cNvGraphicFramePr/>
          <p:nvPr>
            <p:extLst>
              <p:ext uri="{D42A27DB-BD31-4B8C-83A1-F6EECF244321}">
                <p14:modId xmlns:p14="http://schemas.microsoft.com/office/powerpoint/2010/main" val="1849799121"/>
              </p:ext>
            </p:extLst>
          </p:nvPr>
        </p:nvGraphicFramePr>
        <p:xfrm>
          <a:off x="-69273" y="3743325"/>
          <a:ext cx="3774498" cy="29457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TextBox 12">
            <a:extLst>
              <a:ext uri="{FF2B5EF4-FFF2-40B4-BE49-F238E27FC236}">
                <a16:creationId xmlns:a16="http://schemas.microsoft.com/office/drawing/2014/main" id="{B786B9A3-F74C-48FF-BC5D-652BF89FE2B4}"/>
              </a:ext>
            </a:extLst>
          </p:cNvPr>
          <p:cNvSpPr txBox="1"/>
          <p:nvPr/>
        </p:nvSpPr>
        <p:spPr>
          <a:xfrm>
            <a:off x="3598890" y="4221007"/>
            <a:ext cx="2667000" cy="2215991"/>
          </a:xfrm>
          <a:prstGeom prst="rect">
            <a:avLst/>
          </a:prstGeom>
          <a:solidFill>
            <a:schemeClr val="accent3">
              <a:lumMod val="60000"/>
              <a:lumOff val="40000"/>
            </a:schemeClr>
          </a:solidFill>
          <a:ln>
            <a:solidFill>
              <a:schemeClr val="accent3">
                <a:lumMod val="75000"/>
              </a:schemeClr>
            </a:solidFill>
          </a:ln>
        </p:spPr>
        <p:txBody>
          <a:bodyPr wrap="square" rtlCol="0">
            <a:spAutoFit/>
          </a:bodyPr>
          <a:lstStyle/>
          <a:p>
            <a:pPr algn="ctr"/>
            <a:r>
              <a:rPr lang="en-US" sz="6600" b="1" dirty="0"/>
              <a:t>5.9 </a:t>
            </a:r>
          </a:p>
          <a:p>
            <a:pPr algn="ctr"/>
            <a:r>
              <a:rPr lang="en-US" b="1" dirty="0"/>
              <a:t>Systems Integrated per District</a:t>
            </a:r>
          </a:p>
          <a:p>
            <a:pPr algn="ctr"/>
            <a:endParaRPr lang="en-US" b="1" dirty="0"/>
          </a:p>
          <a:p>
            <a:pPr algn="ctr"/>
            <a:endParaRPr lang="en-US" b="1" dirty="0"/>
          </a:p>
        </p:txBody>
      </p:sp>
      <p:graphicFrame>
        <p:nvGraphicFramePr>
          <p:cNvPr id="4" name="Table 3">
            <a:extLst>
              <a:ext uri="{FF2B5EF4-FFF2-40B4-BE49-F238E27FC236}">
                <a16:creationId xmlns:a16="http://schemas.microsoft.com/office/drawing/2014/main" id="{B97E6103-DF63-6F4B-9BE4-EF1ED82DECF7}"/>
              </a:ext>
            </a:extLst>
          </p:cNvPr>
          <p:cNvGraphicFramePr>
            <a:graphicFrameLocks noGrp="1"/>
          </p:cNvGraphicFramePr>
          <p:nvPr>
            <p:extLst>
              <p:ext uri="{D42A27DB-BD31-4B8C-83A1-F6EECF244321}">
                <p14:modId xmlns:p14="http://schemas.microsoft.com/office/powerpoint/2010/main" val="3231001509"/>
              </p:ext>
            </p:extLst>
          </p:nvPr>
        </p:nvGraphicFramePr>
        <p:xfrm>
          <a:off x="523535" y="1191125"/>
          <a:ext cx="6055923" cy="2183204"/>
        </p:xfrm>
        <a:graphic>
          <a:graphicData uri="http://schemas.openxmlformats.org/drawingml/2006/table">
            <a:tbl>
              <a:tblPr/>
              <a:tblGrid>
                <a:gridCol w="1603038">
                  <a:extLst>
                    <a:ext uri="{9D8B030D-6E8A-4147-A177-3AD203B41FA5}">
                      <a16:colId xmlns:a16="http://schemas.microsoft.com/office/drawing/2014/main" val="171252863"/>
                    </a:ext>
                  </a:extLst>
                </a:gridCol>
                <a:gridCol w="1484295">
                  <a:extLst>
                    <a:ext uri="{9D8B030D-6E8A-4147-A177-3AD203B41FA5}">
                      <a16:colId xmlns:a16="http://schemas.microsoft.com/office/drawing/2014/main" val="1161516488"/>
                    </a:ext>
                  </a:extLst>
                </a:gridCol>
                <a:gridCol w="1484295">
                  <a:extLst>
                    <a:ext uri="{9D8B030D-6E8A-4147-A177-3AD203B41FA5}">
                      <a16:colId xmlns:a16="http://schemas.microsoft.com/office/drawing/2014/main" val="2896607789"/>
                    </a:ext>
                  </a:extLst>
                </a:gridCol>
                <a:gridCol w="1484295">
                  <a:extLst>
                    <a:ext uri="{9D8B030D-6E8A-4147-A177-3AD203B41FA5}">
                      <a16:colId xmlns:a16="http://schemas.microsoft.com/office/drawing/2014/main" val="876134857"/>
                    </a:ext>
                  </a:extLst>
                </a:gridCol>
              </a:tblGrid>
              <a:tr h="389591">
                <a:tc>
                  <a:txBody>
                    <a:bodyPr/>
                    <a:lstStyle/>
                    <a:p>
                      <a:pPr rtl="0" fontAlgn="b"/>
                      <a:endParaRPr lang="en-US">
                        <a:effectLst/>
                      </a:endParaRP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b="1">
                          <a:solidFill>
                            <a:srgbClr val="FFFFFF"/>
                          </a:solidFill>
                          <a:effectLst/>
                        </a:rPr>
                        <a:t>Live</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38761D"/>
                    </a:solidFill>
                  </a:tcPr>
                </a:tc>
                <a:tc>
                  <a:txBody>
                    <a:bodyPr/>
                    <a:lstStyle/>
                    <a:p>
                      <a:pPr algn="ctr" rtl="0" fontAlgn="b"/>
                      <a:r>
                        <a:rPr lang="en-US" b="1">
                          <a:effectLst/>
                        </a:rPr>
                        <a:t>In-Process</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D966"/>
                    </a:solidFill>
                  </a:tcPr>
                </a:tc>
                <a:tc>
                  <a:txBody>
                    <a:bodyPr/>
                    <a:lstStyle/>
                    <a:p>
                      <a:pPr algn="ctr" rtl="0" fontAlgn="b"/>
                      <a:r>
                        <a:rPr lang="en-US" b="1">
                          <a:solidFill>
                            <a:srgbClr val="FFFFFF"/>
                          </a:solidFill>
                          <a:effectLst/>
                        </a:rPr>
                        <a:t>Total</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1C4587"/>
                    </a:solidFill>
                  </a:tcPr>
                </a:tc>
                <a:extLst>
                  <a:ext uri="{0D108BD9-81ED-4DB2-BD59-A6C34878D82A}">
                    <a16:rowId xmlns:a16="http://schemas.microsoft.com/office/drawing/2014/main" val="2515829185"/>
                  </a:ext>
                </a:extLst>
              </a:tr>
              <a:tr h="207444">
                <a:tc>
                  <a:txBody>
                    <a:bodyPr/>
                    <a:lstStyle/>
                    <a:p>
                      <a:pPr rtl="0" fontAlgn="b"/>
                      <a:r>
                        <a:rPr lang="en-US" b="1">
                          <a:effectLst/>
                        </a:rPr>
                        <a:t>Districts</a:t>
                      </a: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dirty="0">
                          <a:solidFill>
                            <a:srgbClr val="FFFFFF"/>
                          </a:solidFill>
                          <a:effectLst/>
                        </a:rPr>
                        <a:t>449</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38761D"/>
                    </a:solidFill>
                  </a:tcPr>
                </a:tc>
                <a:tc>
                  <a:txBody>
                    <a:bodyPr/>
                    <a:lstStyle/>
                    <a:p>
                      <a:pPr algn="ctr" rtl="0" fontAlgn="b"/>
                      <a:r>
                        <a:rPr lang="en-US" dirty="0">
                          <a:effectLst/>
                        </a:rPr>
                        <a:t>177</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D966"/>
                    </a:solidFill>
                  </a:tcPr>
                </a:tc>
                <a:tc>
                  <a:txBody>
                    <a:bodyPr/>
                    <a:lstStyle/>
                    <a:p>
                      <a:pPr algn="ctr" rtl="0" fontAlgn="b"/>
                      <a:r>
                        <a:rPr lang="en-US" b="1" dirty="0">
                          <a:solidFill>
                            <a:srgbClr val="FFFFFF"/>
                          </a:solidFill>
                          <a:effectLst/>
                        </a:rPr>
                        <a:t>626</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1C4587"/>
                    </a:solidFill>
                  </a:tcPr>
                </a:tc>
                <a:extLst>
                  <a:ext uri="{0D108BD9-81ED-4DB2-BD59-A6C34878D82A}">
                    <a16:rowId xmlns:a16="http://schemas.microsoft.com/office/drawing/2014/main" val="1531103945"/>
                  </a:ext>
                </a:extLst>
              </a:tr>
              <a:tr h="389591">
                <a:tc>
                  <a:txBody>
                    <a:bodyPr/>
                    <a:lstStyle/>
                    <a:p>
                      <a:pPr rtl="0" fontAlgn="b"/>
                      <a:r>
                        <a:rPr lang="en-US" b="1">
                          <a:effectLst/>
                        </a:rPr>
                        <a:t>Districts %</a:t>
                      </a: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dirty="0">
                          <a:solidFill>
                            <a:srgbClr val="FFFFFF"/>
                          </a:solidFill>
                          <a:effectLst/>
                        </a:rPr>
                        <a:t>51%</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38761D"/>
                    </a:solidFill>
                  </a:tcPr>
                </a:tc>
                <a:tc>
                  <a:txBody>
                    <a:bodyPr/>
                    <a:lstStyle/>
                    <a:p>
                      <a:pPr algn="ctr" rtl="0" fontAlgn="b"/>
                      <a:r>
                        <a:rPr lang="en-US" dirty="0">
                          <a:effectLst/>
                        </a:rPr>
                        <a:t>20%</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D966"/>
                    </a:solidFill>
                  </a:tcPr>
                </a:tc>
                <a:tc>
                  <a:txBody>
                    <a:bodyPr/>
                    <a:lstStyle/>
                    <a:p>
                      <a:pPr algn="ctr" rtl="0" fontAlgn="b"/>
                      <a:r>
                        <a:rPr lang="en-US" b="1" dirty="0">
                          <a:solidFill>
                            <a:srgbClr val="FFFFFF"/>
                          </a:solidFill>
                          <a:effectLst/>
                        </a:rPr>
                        <a:t>71%</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1C4587"/>
                    </a:solidFill>
                  </a:tcPr>
                </a:tc>
                <a:extLst>
                  <a:ext uri="{0D108BD9-81ED-4DB2-BD59-A6C34878D82A}">
                    <a16:rowId xmlns:a16="http://schemas.microsoft.com/office/drawing/2014/main" val="3052087398"/>
                  </a:ext>
                </a:extLst>
              </a:tr>
              <a:tr h="389591">
                <a:tc>
                  <a:txBody>
                    <a:bodyPr/>
                    <a:lstStyle/>
                    <a:p>
                      <a:pPr rtl="0" fontAlgn="b"/>
                      <a:r>
                        <a:rPr lang="en-US" b="1">
                          <a:effectLst/>
                        </a:rPr>
                        <a:t>Headcount</a:t>
                      </a: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dirty="0">
                          <a:solidFill>
                            <a:srgbClr val="FFFFFF"/>
                          </a:solidFill>
                          <a:effectLst/>
                        </a:rPr>
                        <a:t>1,096,590</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38761D"/>
                    </a:solidFill>
                  </a:tcPr>
                </a:tc>
                <a:tc>
                  <a:txBody>
                    <a:bodyPr/>
                    <a:lstStyle/>
                    <a:p>
                      <a:pPr algn="ctr" rtl="0" fontAlgn="b"/>
                      <a:r>
                        <a:rPr lang="en-US" dirty="0">
                          <a:effectLst/>
                        </a:rPr>
                        <a:t>n/a</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D966"/>
                    </a:solidFill>
                  </a:tcPr>
                </a:tc>
                <a:tc>
                  <a:txBody>
                    <a:bodyPr/>
                    <a:lstStyle/>
                    <a:p>
                      <a:pPr algn="ctr" rtl="0" fontAlgn="b"/>
                      <a:r>
                        <a:rPr lang="en-US" b="1" dirty="0">
                          <a:solidFill>
                            <a:srgbClr val="FFFFFF"/>
                          </a:solidFill>
                          <a:effectLst/>
                        </a:rPr>
                        <a:t>n/a</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1C4587"/>
                    </a:solidFill>
                  </a:tcPr>
                </a:tc>
                <a:extLst>
                  <a:ext uri="{0D108BD9-81ED-4DB2-BD59-A6C34878D82A}">
                    <a16:rowId xmlns:a16="http://schemas.microsoft.com/office/drawing/2014/main" val="3375820972"/>
                  </a:ext>
                </a:extLst>
              </a:tr>
              <a:tr h="389591">
                <a:tc>
                  <a:txBody>
                    <a:bodyPr/>
                    <a:lstStyle/>
                    <a:p>
                      <a:pPr rtl="0" fontAlgn="b"/>
                      <a:r>
                        <a:rPr lang="en-US" b="1">
                          <a:effectLst/>
                        </a:rPr>
                        <a:t>FTE</a:t>
                      </a: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dirty="0">
                          <a:solidFill>
                            <a:srgbClr val="FFFFFF"/>
                          </a:solidFill>
                          <a:effectLst/>
                        </a:rPr>
                        <a:t>979,329</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38761D"/>
                    </a:solidFill>
                  </a:tcPr>
                </a:tc>
                <a:tc>
                  <a:txBody>
                    <a:bodyPr/>
                    <a:lstStyle/>
                    <a:p>
                      <a:pPr algn="ctr" rtl="0" fontAlgn="b"/>
                      <a:r>
                        <a:rPr lang="en-US" dirty="0">
                          <a:effectLst/>
                        </a:rPr>
                        <a:t>223,204</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D966"/>
                    </a:solidFill>
                  </a:tcPr>
                </a:tc>
                <a:tc>
                  <a:txBody>
                    <a:bodyPr/>
                    <a:lstStyle/>
                    <a:p>
                      <a:pPr algn="ctr" rtl="0" fontAlgn="b"/>
                      <a:r>
                        <a:rPr lang="en-US" b="1" dirty="0">
                          <a:solidFill>
                            <a:srgbClr val="FFFFFF"/>
                          </a:solidFill>
                          <a:effectLst/>
                        </a:rPr>
                        <a:t>1,202,535</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1C4587"/>
                    </a:solidFill>
                  </a:tcPr>
                </a:tc>
                <a:extLst>
                  <a:ext uri="{0D108BD9-81ED-4DB2-BD59-A6C34878D82A}">
                    <a16:rowId xmlns:a16="http://schemas.microsoft.com/office/drawing/2014/main" val="2982352288"/>
                  </a:ext>
                </a:extLst>
              </a:tr>
              <a:tr h="207444">
                <a:tc>
                  <a:txBody>
                    <a:bodyPr/>
                    <a:lstStyle/>
                    <a:p>
                      <a:pPr rtl="0" fontAlgn="b"/>
                      <a:r>
                        <a:rPr lang="en-US" b="1">
                          <a:effectLst/>
                        </a:rPr>
                        <a:t>FTE %</a:t>
                      </a: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b"/>
                      <a:r>
                        <a:rPr lang="en-US" dirty="0">
                          <a:solidFill>
                            <a:srgbClr val="FFFFFF"/>
                          </a:solidFill>
                          <a:effectLst/>
                        </a:rPr>
                        <a:t>64%</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38761D"/>
                    </a:solidFill>
                  </a:tcPr>
                </a:tc>
                <a:tc>
                  <a:txBody>
                    <a:bodyPr/>
                    <a:lstStyle/>
                    <a:p>
                      <a:pPr algn="ctr" rtl="0" fontAlgn="b"/>
                      <a:r>
                        <a:rPr lang="en-US" dirty="0">
                          <a:effectLst/>
                        </a:rPr>
                        <a:t>15%</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D966"/>
                    </a:solidFill>
                  </a:tcPr>
                </a:tc>
                <a:tc>
                  <a:txBody>
                    <a:bodyPr/>
                    <a:lstStyle/>
                    <a:p>
                      <a:pPr algn="ctr" rtl="0" fontAlgn="b"/>
                      <a:r>
                        <a:rPr lang="en-US" b="1" dirty="0">
                          <a:solidFill>
                            <a:srgbClr val="FFFFFF"/>
                          </a:solidFill>
                          <a:effectLst/>
                        </a:rPr>
                        <a:t>79%</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1C4587"/>
                    </a:solidFill>
                  </a:tcPr>
                </a:tc>
                <a:extLst>
                  <a:ext uri="{0D108BD9-81ED-4DB2-BD59-A6C34878D82A}">
                    <a16:rowId xmlns:a16="http://schemas.microsoft.com/office/drawing/2014/main" val="58144211"/>
                  </a:ext>
                </a:extLst>
              </a:tr>
            </a:tbl>
          </a:graphicData>
        </a:graphic>
      </p:graphicFrame>
      <p:pic>
        <p:nvPicPr>
          <p:cNvPr id="7" name="Picture 6">
            <a:extLst>
              <a:ext uri="{FF2B5EF4-FFF2-40B4-BE49-F238E27FC236}">
                <a16:creationId xmlns:a16="http://schemas.microsoft.com/office/drawing/2014/main" id="{DE5AE533-F2F4-614B-86FD-A548502E5223}"/>
              </a:ext>
            </a:extLst>
          </p:cNvPr>
          <p:cNvPicPr>
            <a:picLocks noChangeAspect="1"/>
          </p:cNvPicPr>
          <p:nvPr/>
        </p:nvPicPr>
        <p:blipFill>
          <a:blip r:embed="rId8"/>
          <a:stretch>
            <a:fillRect/>
          </a:stretch>
        </p:blipFill>
        <p:spPr>
          <a:xfrm>
            <a:off x="6919027" y="0"/>
            <a:ext cx="5254751" cy="6858000"/>
          </a:xfrm>
          <a:prstGeom prst="rect">
            <a:avLst/>
          </a:prstGeom>
        </p:spPr>
      </p:pic>
    </p:spTree>
    <p:extLst>
      <p:ext uri="{BB962C8B-B14F-4D97-AF65-F5344CB8AC3E}">
        <p14:creationId xmlns:p14="http://schemas.microsoft.com/office/powerpoint/2010/main" val="3714691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par>
                          <p:cTn id="8" fill="hold">
                            <p:stCondLst>
                              <p:cond delay="500"/>
                            </p:stCondLst>
                            <p:childTnLst>
                              <p:par>
                                <p:cTn id="9" presetID="9" presetClass="entr" presetSubtype="0" fill="hold" grpId="0" nodeType="afterEffect">
                                  <p:stCondLst>
                                    <p:cond delay="1000"/>
                                  </p:stCondLst>
                                  <p:childTnLst>
                                    <p:set>
                                      <p:cBhvr>
                                        <p:cTn id="10" dur="1" fill="hold">
                                          <p:stCondLst>
                                            <p:cond delay="0"/>
                                          </p:stCondLst>
                                        </p:cTn>
                                        <p:tgtEl>
                                          <p:spTgt spid="13"/>
                                        </p:tgtEl>
                                        <p:attrNameLst>
                                          <p:attrName>style.visibility</p:attrName>
                                        </p:attrNameLst>
                                      </p:cBhvr>
                                      <p:to>
                                        <p:strVal val="visible"/>
                                      </p:to>
                                    </p:set>
                                    <p:animEffect transition="in" filter="dissolve">
                                      <p:cBhvr>
                                        <p:cTn id="11"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20641ECA-8117-495E-ABCF-645843D1FD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EFCB561A-4F02-4C4C-9C77-199087FF00E7}"/>
              </a:ext>
            </a:extLst>
          </p:cNvPr>
          <p:cNvSpPr>
            <a:spLocks noGrp="1"/>
          </p:cNvSpPr>
          <p:nvPr>
            <p:ph type="title"/>
          </p:nvPr>
        </p:nvSpPr>
        <p:spPr>
          <a:xfrm>
            <a:off x="1534781" y="804520"/>
            <a:ext cx="3446956" cy="1049235"/>
          </a:xfrm>
        </p:spPr>
        <p:txBody>
          <a:bodyPr>
            <a:normAutofit/>
          </a:bodyPr>
          <a:lstStyle/>
          <a:p>
            <a:r>
              <a:rPr lang="en-US" dirty="0">
                <a:hlinkClick r:id="rId2"/>
              </a:rPr>
              <a:t>Product Catalog</a:t>
            </a:r>
            <a:endParaRPr lang="en-US" dirty="0"/>
          </a:p>
        </p:txBody>
      </p:sp>
      <p:cxnSp>
        <p:nvCxnSpPr>
          <p:cNvPr id="16" name="Straight Connector 15">
            <a:extLst>
              <a:ext uri="{FF2B5EF4-FFF2-40B4-BE49-F238E27FC236}">
                <a16:creationId xmlns:a16="http://schemas.microsoft.com/office/drawing/2014/main" id="{EC09478D-860E-478F-AA3E-4BA6F95D9C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
        <p:nvSpPr>
          <p:cNvPr id="18" name="Rectangle 17">
            <a:extLst>
              <a:ext uri="{FF2B5EF4-FFF2-40B4-BE49-F238E27FC236}">
                <a16:creationId xmlns:a16="http://schemas.microsoft.com/office/drawing/2014/main" id="{592B8757-4D54-42A8-A0C8-A8C721DB5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5732"/>
            <a:ext cx="12192000" cy="4118829"/>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6" name="Content Placeholder 5">
            <a:extLst>
              <a:ext uri="{FF2B5EF4-FFF2-40B4-BE49-F238E27FC236}">
                <a16:creationId xmlns:a16="http://schemas.microsoft.com/office/drawing/2014/main" id="{D8355CB7-24FA-4AE8-872B-AD7DF34B4F01}"/>
              </a:ext>
            </a:extLst>
          </p:cNvPr>
          <p:cNvSpPr>
            <a:spLocks noGrp="1"/>
          </p:cNvSpPr>
          <p:nvPr>
            <p:ph idx="1"/>
          </p:nvPr>
        </p:nvSpPr>
        <p:spPr>
          <a:xfrm>
            <a:off x="1534696" y="2015732"/>
            <a:ext cx="3443408" cy="877719"/>
          </a:xfrm>
        </p:spPr>
        <p:txBody>
          <a:bodyPr>
            <a:normAutofit/>
          </a:bodyPr>
          <a:lstStyle/>
          <a:p>
            <a:pPr lvl="1"/>
            <a:r>
              <a:rPr lang="en-US" dirty="0"/>
              <a:t>We need your updates!</a:t>
            </a:r>
          </a:p>
          <a:p>
            <a:endParaRPr lang="en-US" dirty="0"/>
          </a:p>
        </p:txBody>
      </p:sp>
      <p:grpSp>
        <p:nvGrpSpPr>
          <p:cNvPr id="20" name="Group 19">
            <a:extLst>
              <a:ext uri="{FF2B5EF4-FFF2-40B4-BE49-F238E27FC236}">
                <a16:creationId xmlns:a16="http://schemas.microsoft.com/office/drawing/2014/main" id="{2BD6F713-98E3-4226-80ED-0EFA2911E00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60131" y="482171"/>
            <a:ext cx="6091791" cy="5149101"/>
            <a:chOff x="5460131" y="482171"/>
            <a:chExt cx="6091791" cy="5149101"/>
          </a:xfrm>
        </p:grpSpPr>
        <p:sp>
          <p:nvSpPr>
            <p:cNvPr id="21" name="Rectangle 20">
              <a:extLst>
                <a:ext uri="{FF2B5EF4-FFF2-40B4-BE49-F238E27FC236}">
                  <a16:creationId xmlns:a16="http://schemas.microsoft.com/office/drawing/2014/main" id="{39A95DFE-9F58-4541-9A62-63B63D8202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60131" y="482171"/>
              <a:ext cx="6091791" cy="5149101"/>
            </a:xfrm>
            <a:prstGeom prst="rect">
              <a:avLst/>
            </a:prstGeom>
            <a:gradFill>
              <a:gsLst>
                <a:gs pos="0">
                  <a:schemeClr val="bg2">
                    <a:lumMod val="10000"/>
                  </a:schemeClr>
                </a:gs>
                <a:gs pos="100000">
                  <a:schemeClr val="bg2">
                    <a:lumMod val="10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prstMaterial="matte">
              <a:bevelT w="133350" h="50800" prst="divo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98844A4-7308-4102-8232-9A5405BA75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78956" y="812507"/>
              <a:ext cx="5461780"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4" name="Rectangle 23">
            <a:extLst>
              <a:ext uri="{FF2B5EF4-FFF2-40B4-BE49-F238E27FC236}">
                <a16:creationId xmlns:a16="http://schemas.microsoft.com/office/drawing/2014/main" id="{00CB8AAC-6375-473B-BBB2-B928B95B6D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42379" y="976036"/>
            <a:ext cx="5133831" cy="4138331"/>
          </a:xfrm>
          <a:prstGeom prst="rect">
            <a:avLst/>
          </a:prstGeom>
          <a:solidFill>
            <a:srgbClr val="FFFFFE"/>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07467CF0-94DC-4F43-B306-EDC6DA2945F4}"/>
              </a:ext>
            </a:extLst>
          </p:cNvPr>
          <p:cNvPicPr>
            <a:picLocks noChangeAspect="1"/>
          </p:cNvPicPr>
          <p:nvPr/>
        </p:nvPicPr>
        <p:blipFill>
          <a:blip r:embed="rId3"/>
          <a:stretch>
            <a:fillRect/>
          </a:stretch>
        </p:blipFill>
        <p:spPr>
          <a:xfrm>
            <a:off x="6093926" y="1542696"/>
            <a:ext cx="4821550" cy="3013469"/>
          </a:xfrm>
          <a:prstGeom prst="rect">
            <a:avLst/>
          </a:prstGeom>
        </p:spPr>
      </p:pic>
      <p:pic>
        <p:nvPicPr>
          <p:cNvPr id="26" name="Picture 25">
            <a:extLst>
              <a:ext uri="{FF2B5EF4-FFF2-40B4-BE49-F238E27FC236}">
                <a16:creationId xmlns:a16="http://schemas.microsoft.com/office/drawing/2014/main" id="{D664991B-CFDF-48B3-86CE-4AEBBF0EFDA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srcRect t="2769" b="-2769"/>
          <a:stretch/>
        </p:blipFill>
        <p:spPr>
          <a:xfrm>
            <a:off x="0" y="6135624"/>
            <a:ext cx="12192000" cy="742950"/>
          </a:xfrm>
          <a:prstGeom prst="rect">
            <a:avLst/>
          </a:prstGeom>
        </p:spPr>
      </p:pic>
      <p:cxnSp>
        <p:nvCxnSpPr>
          <p:cNvPr id="28" name="Straight Connector 27">
            <a:extLst>
              <a:ext uri="{FF2B5EF4-FFF2-40B4-BE49-F238E27FC236}">
                <a16:creationId xmlns:a16="http://schemas.microsoft.com/office/drawing/2014/main" id="{8AEA7E20-E946-4DF8-9C61-A299D92742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41705"/>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08290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20641ECA-8117-495E-ABCF-645843D1FD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EFCB561A-4F02-4C4C-9C77-199087FF00E7}"/>
              </a:ext>
            </a:extLst>
          </p:cNvPr>
          <p:cNvSpPr>
            <a:spLocks noGrp="1"/>
          </p:cNvSpPr>
          <p:nvPr>
            <p:ph type="title"/>
          </p:nvPr>
        </p:nvSpPr>
        <p:spPr>
          <a:xfrm>
            <a:off x="1534781" y="804520"/>
            <a:ext cx="3446956" cy="1049235"/>
          </a:xfrm>
        </p:spPr>
        <p:txBody>
          <a:bodyPr>
            <a:normAutofit fontScale="90000"/>
          </a:bodyPr>
          <a:lstStyle/>
          <a:p>
            <a:r>
              <a:rPr lang="en-US" dirty="0"/>
              <a:t>Integration Process:</a:t>
            </a:r>
            <a:br>
              <a:rPr lang="en-US" dirty="0"/>
            </a:br>
            <a:r>
              <a:rPr lang="en-US" dirty="0">
                <a:hlinkClick r:id="rId2"/>
              </a:rPr>
              <a:t>Scope of Support</a:t>
            </a:r>
            <a:endParaRPr lang="en-US" dirty="0"/>
          </a:p>
        </p:txBody>
      </p:sp>
      <p:cxnSp>
        <p:nvCxnSpPr>
          <p:cNvPr id="16" name="Straight Connector 15">
            <a:extLst>
              <a:ext uri="{FF2B5EF4-FFF2-40B4-BE49-F238E27FC236}">
                <a16:creationId xmlns:a16="http://schemas.microsoft.com/office/drawing/2014/main" id="{EC09478D-860E-478F-AA3E-4BA6F95D9C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
        <p:nvSpPr>
          <p:cNvPr id="18" name="Rectangle 17">
            <a:extLst>
              <a:ext uri="{FF2B5EF4-FFF2-40B4-BE49-F238E27FC236}">
                <a16:creationId xmlns:a16="http://schemas.microsoft.com/office/drawing/2014/main" id="{592B8757-4D54-42A8-A0C8-A8C721DB5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5732"/>
            <a:ext cx="12192000" cy="4118829"/>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grpSp>
        <p:nvGrpSpPr>
          <p:cNvPr id="20" name="Group 19">
            <a:extLst>
              <a:ext uri="{FF2B5EF4-FFF2-40B4-BE49-F238E27FC236}">
                <a16:creationId xmlns:a16="http://schemas.microsoft.com/office/drawing/2014/main" id="{2BD6F713-98E3-4226-80ED-0EFA2911E00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60131" y="482171"/>
            <a:ext cx="6091791" cy="5149101"/>
            <a:chOff x="5460131" y="482171"/>
            <a:chExt cx="6091791" cy="5149101"/>
          </a:xfrm>
        </p:grpSpPr>
        <p:sp>
          <p:nvSpPr>
            <p:cNvPr id="21" name="Rectangle 20">
              <a:extLst>
                <a:ext uri="{FF2B5EF4-FFF2-40B4-BE49-F238E27FC236}">
                  <a16:creationId xmlns:a16="http://schemas.microsoft.com/office/drawing/2014/main" id="{39A95DFE-9F58-4541-9A62-63B63D8202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60131" y="482171"/>
              <a:ext cx="6091791" cy="5149101"/>
            </a:xfrm>
            <a:prstGeom prst="rect">
              <a:avLst/>
            </a:prstGeom>
            <a:gradFill>
              <a:gsLst>
                <a:gs pos="0">
                  <a:schemeClr val="bg2">
                    <a:lumMod val="10000"/>
                  </a:schemeClr>
                </a:gs>
                <a:gs pos="100000">
                  <a:schemeClr val="bg2">
                    <a:lumMod val="10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prstMaterial="matte">
              <a:bevelT w="133350" h="50800" prst="divo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98844A4-7308-4102-8232-9A5405BA75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78956" y="812507"/>
              <a:ext cx="5461780"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4" name="Rectangle 23">
            <a:extLst>
              <a:ext uri="{FF2B5EF4-FFF2-40B4-BE49-F238E27FC236}">
                <a16:creationId xmlns:a16="http://schemas.microsoft.com/office/drawing/2014/main" id="{00CB8AAC-6375-473B-BBB2-B928B95B6D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42379" y="976036"/>
            <a:ext cx="5133831" cy="4138331"/>
          </a:xfrm>
          <a:prstGeom prst="rect">
            <a:avLst/>
          </a:prstGeom>
          <a:solidFill>
            <a:srgbClr val="FFFFFE"/>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a:extLst>
              <a:ext uri="{FF2B5EF4-FFF2-40B4-BE49-F238E27FC236}">
                <a16:creationId xmlns:a16="http://schemas.microsoft.com/office/drawing/2014/main" id="{D664991B-CFDF-48B3-86CE-4AEBBF0EFDA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srcRect t="2769" b="-2769"/>
          <a:stretch/>
        </p:blipFill>
        <p:spPr>
          <a:xfrm>
            <a:off x="0" y="6135624"/>
            <a:ext cx="12192000" cy="742950"/>
          </a:xfrm>
          <a:prstGeom prst="rect">
            <a:avLst/>
          </a:prstGeom>
        </p:spPr>
      </p:pic>
      <p:cxnSp>
        <p:nvCxnSpPr>
          <p:cNvPr id="28" name="Straight Connector 27">
            <a:extLst>
              <a:ext uri="{FF2B5EF4-FFF2-40B4-BE49-F238E27FC236}">
                <a16:creationId xmlns:a16="http://schemas.microsoft.com/office/drawing/2014/main" id="{8AEA7E20-E946-4DF8-9C61-A299D92742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41705"/>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A6A88E98-0371-0243-9315-040FB80E74DD}"/>
              </a:ext>
            </a:extLst>
          </p:cNvPr>
          <p:cNvPicPr>
            <a:picLocks noChangeAspect="1"/>
          </p:cNvPicPr>
          <p:nvPr/>
        </p:nvPicPr>
        <p:blipFill>
          <a:blip r:embed="rId4"/>
          <a:stretch>
            <a:fillRect/>
          </a:stretch>
        </p:blipFill>
        <p:spPr>
          <a:xfrm>
            <a:off x="5513232" y="698787"/>
            <a:ext cx="5985588" cy="4634956"/>
          </a:xfrm>
          <a:prstGeom prst="rect">
            <a:avLst/>
          </a:prstGeom>
        </p:spPr>
      </p:pic>
    </p:spTree>
    <p:extLst>
      <p:ext uri="{BB962C8B-B14F-4D97-AF65-F5344CB8AC3E}">
        <p14:creationId xmlns:p14="http://schemas.microsoft.com/office/powerpoint/2010/main" val="17123272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3BF397-946A-49D3-AA37-5241BB408DE7}"/>
              </a:ext>
            </a:extLst>
          </p:cNvPr>
          <p:cNvSpPr>
            <a:spLocks noGrp="1"/>
          </p:cNvSpPr>
          <p:nvPr>
            <p:ph type="title"/>
          </p:nvPr>
        </p:nvSpPr>
        <p:spPr/>
        <p:txBody>
          <a:bodyPr/>
          <a:lstStyle/>
          <a:p>
            <a:r>
              <a:rPr lang="en-US" dirty="0"/>
              <a:t>Technical Topics</a:t>
            </a:r>
          </a:p>
        </p:txBody>
      </p:sp>
      <p:sp>
        <p:nvSpPr>
          <p:cNvPr id="3" name="Content Placeholder 2">
            <a:extLst>
              <a:ext uri="{FF2B5EF4-FFF2-40B4-BE49-F238E27FC236}">
                <a16:creationId xmlns:a16="http://schemas.microsoft.com/office/drawing/2014/main" id="{CB117755-0FEB-4A1F-90D0-3100061A050B}"/>
              </a:ext>
            </a:extLst>
          </p:cNvPr>
          <p:cNvSpPr>
            <a:spLocks noGrp="1"/>
          </p:cNvSpPr>
          <p:nvPr>
            <p:ph idx="1"/>
          </p:nvPr>
        </p:nvSpPr>
        <p:spPr/>
        <p:txBody>
          <a:bodyPr/>
          <a:lstStyle/>
          <a:p>
            <a:r>
              <a:rPr lang="en-US" dirty="0"/>
              <a:t>Revised Ed-Fi v2.4 and 3.x Timeline</a:t>
            </a:r>
          </a:p>
          <a:p>
            <a:r>
              <a:rPr lang="en-US" dirty="0"/>
              <a:t>Updated Identities API document available</a:t>
            </a:r>
          </a:p>
          <a:p>
            <a:r>
              <a:rPr lang="en-US" dirty="0"/>
              <a:t>State Reporting Progress</a:t>
            </a:r>
          </a:p>
          <a:p>
            <a:r>
              <a:rPr lang="en-US" dirty="0"/>
              <a:t>Development Items of Interest</a:t>
            </a:r>
          </a:p>
          <a:p>
            <a:endParaRPr lang="en-US" dirty="0"/>
          </a:p>
        </p:txBody>
      </p:sp>
    </p:spTree>
    <p:extLst>
      <p:ext uri="{BB962C8B-B14F-4D97-AF65-F5344CB8AC3E}">
        <p14:creationId xmlns:p14="http://schemas.microsoft.com/office/powerpoint/2010/main" val="28068991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5E543200-F984-40EF-B89D-4117ABB4E710}"/>
              </a:ext>
            </a:extLst>
          </p:cNvPr>
          <p:cNvGraphicFramePr>
            <a:graphicFrameLocks noGrp="1"/>
          </p:cNvGraphicFramePr>
          <p:nvPr>
            <p:extLst>
              <p:ext uri="{D42A27DB-BD31-4B8C-83A1-F6EECF244321}">
                <p14:modId xmlns:p14="http://schemas.microsoft.com/office/powerpoint/2010/main" val="2483549787"/>
              </p:ext>
            </p:extLst>
          </p:nvPr>
        </p:nvGraphicFramePr>
        <p:xfrm>
          <a:off x="1028700" y="190500"/>
          <a:ext cx="10134599" cy="5619516"/>
        </p:xfrm>
        <a:graphic>
          <a:graphicData uri="http://schemas.openxmlformats.org/drawingml/2006/table">
            <a:tbl>
              <a:tblPr>
                <a:tableStyleId>{284E427A-3D55-4303-BF80-6455036E1DE7}</a:tableStyleId>
              </a:tblPr>
              <a:tblGrid>
                <a:gridCol w="3751063">
                  <a:extLst>
                    <a:ext uri="{9D8B030D-6E8A-4147-A177-3AD203B41FA5}">
                      <a16:colId xmlns:a16="http://schemas.microsoft.com/office/drawing/2014/main" val="1192333225"/>
                    </a:ext>
                  </a:extLst>
                </a:gridCol>
                <a:gridCol w="6383536">
                  <a:extLst>
                    <a:ext uri="{9D8B030D-6E8A-4147-A177-3AD203B41FA5}">
                      <a16:colId xmlns:a16="http://schemas.microsoft.com/office/drawing/2014/main" val="666673619"/>
                    </a:ext>
                  </a:extLst>
                </a:gridCol>
              </a:tblGrid>
              <a:tr h="295764">
                <a:tc>
                  <a:txBody>
                    <a:bodyPr/>
                    <a:lstStyle/>
                    <a:p>
                      <a:pPr algn="l" fontAlgn="b"/>
                      <a:r>
                        <a:rPr lang="en-US" sz="1800" b="1" u="none" strike="noStrike" dirty="0">
                          <a:effectLst/>
                        </a:rPr>
                        <a:t>Timeframe</a:t>
                      </a:r>
                      <a:endParaRPr lang="en-US" sz="1800" b="1" i="0" u="none" strike="noStrike" dirty="0">
                        <a:solidFill>
                          <a:srgbClr val="000000"/>
                        </a:solidFill>
                        <a:effectLst/>
                        <a:latin typeface="Calibri" panose="020F0502020204030204" pitchFamily="34" charset="0"/>
                      </a:endParaRPr>
                    </a:p>
                  </a:txBody>
                  <a:tcPr marL="9078" marR="9078" marT="9078" marB="0" anchor="b">
                    <a:solidFill>
                      <a:schemeClr val="accent2"/>
                    </a:solidFill>
                  </a:tcPr>
                </a:tc>
                <a:tc>
                  <a:txBody>
                    <a:bodyPr/>
                    <a:lstStyle/>
                    <a:p>
                      <a:pPr algn="l" fontAlgn="b"/>
                      <a:r>
                        <a:rPr lang="en-US" sz="1800" b="1" u="none" strike="noStrike" dirty="0">
                          <a:effectLst/>
                        </a:rPr>
                        <a:t>Task</a:t>
                      </a:r>
                      <a:endParaRPr lang="en-US" sz="1800" b="1" i="0" u="none" strike="noStrike" dirty="0">
                        <a:solidFill>
                          <a:srgbClr val="000000"/>
                        </a:solidFill>
                        <a:effectLst/>
                        <a:latin typeface="Calibri" panose="020F0502020204030204" pitchFamily="34" charset="0"/>
                      </a:endParaRPr>
                    </a:p>
                  </a:txBody>
                  <a:tcPr marL="9078" marR="9078" marT="9078" marB="0" anchor="b">
                    <a:solidFill>
                      <a:schemeClr val="accent2"/>
                    </a:solidFill>
                  </a:tcPr>
                </a:tc>
                <a:extLst>
                  <a:ext uri="{0D108BD9-81ED-4DB2-BD59-A6C34878D82A}">
                    <a16:rowId xmlns:a16="http://schemas.microsoft.com/office/drawing/2014/main" val="3812659074"/>
                  </a:ext>
                </a:extLst>
              </a:tr>
              <a:tr h="295764">
                <a:tc>
                  <a:txBody>
                    <a:bodyPr/>
                    <a:lstStyle/>
                    <a:p>
                      <a:pPr algn="l" fontAlgn="b"/>
                      <a:r>
                        <a:rPr lang="en-US" sz="1800" u="none" strike="noStrike" dirty="0">
                          <a:effectLst/>
                        </a:rPr>
                        <a:t>5/4/2019</a:t>
                      </a:r>
                      <a:endParaRPr lang="en-US" sz="1800" b="0" i="0" u="none" strike="noStrike" dirty="0">
                        <a:solidFill>
                          <a:srgbClr val="000000"/>
                        </a:solidFill>
                        <a:effectLst/>
                        <a:latin typeface="Calibri" panose="020F0502020204030204" pitchFamily="34" charset="0"/>
                      </a:endParaRPr>
                    </a:p>
                  </a:txBody>
                  <a:tcPr marL="9078" marR="9078" marT="9078" marB="0" anchor="b"/>
                </a:tc>
                <a:tc>
                  <a:txBody>
                    <a:bodyPr/>
                    <a:lstStyle/>
                    <a:p>
                      <a:pPr algn="l" fontAlgn="b"/>
                      <a:r>
                        <a:rPr lang="en-US" sz="1800" u="none" strike="noStrike" dirty="0">
                          <a:effectLst/>
                        </a:rPr>
                        <a:t>QA  Push – Ed-Fi - 2.4 </a:t>
                      </a:r>
                      <a:endParaRPr lang="en-US" sz="1800" b="0" i="0" u="none" strike="noStrike" dirty="0">
                        <a:solidFill>
                          <a:srgbClr val="000000"/>
                        </a:solidFill>
                        <a:effectLst/>
                        <a:latin typeface="Calibri" panose="020F0502020204030204" pitchFamily="34" charset="0"/>
                      </a:endParaRPr>
                    </a:p>
                  </a:txBody>
                  <a:tcPr marL="9078" marR="9078" marT="9078" marB="0" anchor="b"/>
                </a:tc>
                <a:extLst>
                  <a:ext uri="{0D108BD9-81ED-4DB2-BD59-A6C34878D82A}">
                    <a16:rowId xmlns:a16="http://schemas.microsoft.com/office/drawing/2014/main" val="1093887599"/>
                  </a:ext>
                </a:extLst>
              </a:tr>
              <a:tr h="295764">
                <a:tc>
                  <a:txBody>
                    <a:bodyPr/>
                    <a:lstStyle/>
                    <a:p>
                      <a:pPr algn="l" fontAlgn="b"/>
                      <a:r>
                        <a:rPr lang="en-US" sz="1800" u="none" strike="noStrike" dirty="0">
                          <a:effectLst/>
                        </a:rPr>
                        <a:t>5/3/2019-5/24/2019</a:t>
                      </a:r>
                      <a:endParaRPr lang="en-US" sz="1800" b="0" i="0" u="none" strike="noStrike" dirty="0">
                        <a:solidFill>
                          <a:srgbClr val="000000"/>
                        </a:solidFill>
                        <a:effectLst/>
                        <a:latin typeface="Calibri" panose="020F0502020204030204" pitchFamily="34" charset="0"/>
                      </a:endParaRPr>
                    </a:p>
                  </a:txBody>
                  <a:tcPr marL="9078" marR="9078" marT="9078" marB="0" anchor="b"/>
                </a:tc>
                <a:tc>
                  <a:txBody>
                    <a:bodyPr/>
                    <a:lstStyle/>
                    <a:p>
                      <a:pPr algn="l" fontAlgn="b"/>
                      <a:r>
                        <a:rPr lang="en-US" sz="1800" u="none" strike="noStrike" dirty="0">
                          <a:effectLst/>
                        </a:rPr>
                        <a:t>QA Testing and Stabilization– Ed-Fi – 2.4  QA </a:t>
                      </a:r>
                      <a:endParaRPr lang="en-US" sz="1800" b="0" i="0" u="none" strike="noStrike" dirty="0">
                        <a:solidFill>
                          <a:srgbClr val="000000"/>
                        </a:solidFill>
                        <a:effectLst/>
                        <a:latin typeface="Calibri" panose="020F0502020204030204" pitchFamily="34" charset="0"/>
                      </a:endParaRPr>
                    </a:p>
                  </a:txBody>
                  <a:tcPr marL="9078" marR="9078" marT="9078" marB="0" anchor="b"/>
                </a:tc>
                <a:extLst>
                  <a:ext uri="{0D108BD9-81ED-4DB2-BD59-A6C34878D82A}">
                    <a16:rowId xmlns:a16="http://schemas.microsoft.com/office/drawing/2014/main" val="29126100"/>
                  </a:ext>
                </a:extLst>
              </a:tr>
              <a:tr h="295764">
                <a:tc>
                  <a:txBody>
                    <a:bodyPr/>
                    <a:lstStyle/>
                    <a:p>
                      <a:pPr algn="l" fontAlgn="b"/>
                      <a:r>
                        <a:rPr lang="en-US" sz="1800" u="none" strike="noStrike">
                          <a:effectLst/>
                        </a:rPr>
                        <a:t>5/25/2019</a:t>
                      </a:r>
                      <a:endParaRPr lang="en-US" sz="1800" b="0" i="0" u="none" strike="noStrike">
                        <a:solidFill>
                          <a:srgbClr val="000000"/>
                        </a:solidFill>
                        <a:effectLst/>
                        <a:latin typeface="Calibri" panose="020F0502020204030204" pitchFamily="34" charset="0"/>
                      </a:endParaRPr>
                    </a:p>
                  </a:txBody>
                  <a:tcPr marL="9078" marR="9078" marT="9078" marB="0" anchor="b"/>
                </a:tc>
                <a:tc>
                  <a:txBody>
                    <a:bodyPr/>
                    <a:lstStyle/>
                    <a:p>
                      <a:pPr algn="l" fontAlgn="ctr"/>
                      <a:r>
                        <a:rPr lang="en-US" sz="1800" u="none" strike="noStrike" dirty="0">
                          <a:effectLst/>
                        </a:rPr>
                        <a:t>ST Push Ed-Fi 2.4</a:t>
                      </a:r>
                      <a:endParaRPr lang="en-US" sz="1800" b="0" i="0" u="none" strike="noStrike" dirty="0">
                        <a:solidFill>
                          <a:srgbClr val="000000"/>
                        </a:solidFill>
                        <a:effectLst/>
                        <a:latin typeface="Calibri" panose="020F0502020204030204" pitchFamily="34" charset="0"/>
                      </a:endParaRPr>
                    </a:p>
                  </a:txBody>
                  <a:tcPr marL="9078" marR="9078" marT="9078" marB="0" anchor="ctr"/>
                </a:tc>
                <a:extLst>
                  <a:ext uri="{0D108BD9-81ED-4DB2-BD59-A6C34878D82A}">
                    <a16:rowId xmlns:a16="http://schemas.microsoft.com/office/drawing/2014/main" val="1716213421"/>
                  </a:ext>
                </a:extLst>
              </a:tr>
              <a:tr h="295764">
                <a:tc>
                  <a:txBody>
                    <a:bodyPr/>
                    <a:lstStyle/>
                    <a:p>
                      <a:pPr algn="l" fontAlgn="b"/>
                      <a:r>
                        <a:rPr lang="en-US" sz="1800" u="none" strike="noStrike">
                          <a:effectLst/>
                        </a:rPr>
                        <a:t>5/25/2019-6/7/2019</a:t>
                      </a:r>
                      <a:endParaRPr lang="en-US" sz="1800" b="0" i="0" u="none" strike="noStrike">
                        <a:solidFill>
                          <a:srgbClr val="000000"/>
                        </a:solidFill>
                        <a:effectLst/>
                        <a:latin typeface="Calibri" panose="020F0502020204030204" pitchFamily="34" charset="0"/>
                      </a:endParaRPr>
                    </a:p>
                  </a:txBody>
                  <a:tcPr marL="9078" marR="9078" marT="9078" marB="0" anchor="b"/>
                </a:tc>
                <a:tc>
                  <a:txBody>
                    <a:bodyPr/>
                    <a:lstStyle/>
                    <a:p>
                      <a:pPr algn="l" fontAlgn="ctr"/>
                      <a:r>
                        <a:rPr lang="en-US" sz="1800" u="none" strike="noStrike" dirty="0">
                          <a:effectLst/>
                        </a:rPr>
                        <a:t>ST Testing and Vendor Confirmation/Testing – Ed-Fi</a:t>
                      </a:r>
                      <a:endParaRPr lang="en-US" sz="1800" b="0" i="0" u="none" strike="noStrike" dirty="0">
                        <a:solidFill>
                          <a:srgbClr val="000000"/>
                        </a:solidFill>
                        <a:effectLst/>
                        <a:latin typeface="Calibri" panose="020F0502020204030204" pitchFamily="34" charset="0"/>
                      </a:endParaRPr>
                    </a:p>
                  </a:txBody>
                  <a:tcPr marL="9078" marR="9078" marT="9078" marB="0" anchor="ctr"/>
                </a:tc>
                <a:extLst>
                  <a:ext uri="{0D108BD9-81ED-4DB2-BD59-A6C34878D82A}">
                    <a16:rowId xmlns:a16="http://schemas.microsoft.com/office/drawing/2014/main" val="3640804111"/>
                  </a:ext>
                </a:extLst>
              </a:tr>
              <a:tr h="295764">
                <a:tc>
                  <a:txBody>
                    <a:bodyPr/>
                    <a:lstStyle/>
                    <a:p>
                      <a:pPr algn="l" fontAlgn="b"/>
                      <a:r>
                        <a:rPr lang="en-US" sz="1800" u="none" strike="noStrike">
                          <a:effectLst/>
                        </a:rPr>
                        <a:t>6/8/2019</a:t>
                      </a:r>
                      <a:endParaRPr lang="en-US" sz="1800" b="0" i="0" u="none" strike="noStrike">
                        <a:solidFill>
                          <a:srgbClr val="000000"/>
                        </a:solidFill>
                        <a:effectLst/>
                        <a:latin typeface="Calibri" panose="020F0502020204030204" pitchFamily="34" charset="0"/>
                      </a:endParaRPr>
                    </a:p>
                  </a:txBody>
                  <a:tcPr marL="9078" marR="9078" marT="9078" marB="0" anchor="b"/>
                </a:tc>
                <a:tc>
                  <a:txBody>
                    <a:bodyPr/>
                    <a:lstStyle/>
                    <a:p>
                      <a:pPr algn="l" fontAlgn="ctr"/>
                      <a:r>
                        <a:rPr lang="en-US" sz="1800" u="none" strike="noStrike" dirty="0">
                          <a:effectLst/>
                        </a:rPr>
                        <a:t>Production Push Ed-Fi 2.4</a:t>
                      </a:r>
                      <a:endParaRPr lang="en-US" sz="1800" b="0" i="0" u="none" strike="noStrike" dirty="0">
                        <a:solidFill>
                          <a:srgbClr val="000000"/>
                        </a:solidFill>
                        <a:effectLst/>
                        <a:latin typeface="Calibri" panose="020F0502020204030204" pitchFamily="34" charset="0"/>
                      </a:endParaRPr>
                    </a:p>
                  </a:txBody>
                  <a:tcPr marL="9078" marR="9078" marT="9078" marB="0" anchor="ctr"/>
                </a:tc>
                <a:extLst>
                  <a:ext uri="{0D108BD9-81ED-4DB2-BD59-A6C34878D82A}">
                    <a16:rowId xmlns:a16="http://schemas.microsoft.com/office/drawing/2014/main" val="3036626141"/>
                  </a:ext>
                </a:extLst>
              </a:tr>
              <a:tr h="295764">
                <a:tc>
                  <a:txBody>
                    <a:bodyPr/>
                    <a:lstStyle/>
                    <a:p>
                      <a:pPr algn="l" fontAlgn="b"/>
                      <a:r>
                        <a:rPr lang="en-US" sz="1800" u="none" strike="noStrike">
                          <a:effectLst/>
                        </a:rPr>
                        <a:t>6/15/2019</a:t>
                      </a:r>
                      <a:endParaRPr lang="en-US" sz="1800" b="0" i="0" u="none" strike="noStrike">
                        <a:solidFill>
                          <a:srgbClr val="000000"/>
                        </a:solidFill>
                        <a:effectLst/>
                        <a:latin typeface="Calibri" panose="020F0502020204030204" pitchFamily="34" charset="0"/>
                      </a:endParaRPr>
                    </a:p>
                  </a:txBody>
                  <a:tcPr marL="9078" marR="9078" marT="9078" marB="0" anchor="b"/>
                </a:tc>
                <a:tc>
                  <a:txBody>
                    <a:bodyPr/>
                    <a:lstStyle/>
                    <a:p>
                      <a:pPr algn="l" fontAlgn="ctr"/>
                      <a:r>
                        <a:rPr lang="en-US" sz="1800" u="none" strike="noStrike" dirty="0">
                          <a:effectLst/>
                        </a:rPr>
                        <a:t>QA Initial Push (AWS) 3.1</a:t>
                      </a:r>
                      <a:endParaRPr lang="en-US" sz="1800" b="0" i="0" u="none" strike="noStrike" dirty="0">
                        <a:solidFill>
                          <a:srgbClr val="000000"/>
                        </a:solidFill>
                        <a:effectLst/>
                        <a:latin typeface="Calibri" panose="020F0502020204030204" pitchFamily="34" charset="0"/>
                      </a:endParaRPr>
                    </a:p>
                  </a:txBody>
                  <a:tcPr marL="9078" marR="9078" marT="9078" marB="0" anchor="ctr"/>
                </a:tc>
                <a:extLst>
                  <a:ext uri="{0D108BD9-81ED-4DB2-BD59-A6C34878D82A}">
                    <a16:rowId xmlns:a16="http://schemas.microsoft.com/office/drawing/2014/main" val="20199556"/>
                  </a:ext>
                </a:extLst>
              </a:tr>
              <a:tr h="295764">
                <a:tc>
                  <a:txBody>
                    <a:bodyPr/>
                    <a:lstStyle/>
                    <a:p>
                      <a:pPr algn="l" fontAlgn="b"/>
                      <a:r>
                        <a:rPr lang="en-US" sz="1800" u="none" strike="noStrike">
                          <a:effectLst/>
                        </a:rPr>
                        <a:t>6/15/2019 – 7/12/2019</a:t>
                      </a:r>
                      <a:endParaRPr lang="en-US" sz="1800" b="0" i="0" u="none" strike="noStrike">
                        <a:solidFill>
                          <a:srgbClr val="000000"/>
                        </a:solidFill>
                        <a:effectLst/>
                        <a:latin typeface="Calibri" panose="020F0502020204030204" pitchFamily="34" charset="0"/>
                      </a:endParaRPr>
                    </a:p>
                  </a:txBody>
                  <a:tcPr marL="9078" marR="9078" marT="9078" marB="0" anchor="b"/>
                </a:tc>
                <a:tc>
                  <a:txBody>
                    <a:bodyPr/>
                    <a:lstStyle/>
                    <a:p>
                      <a:pPr algn="l" fontAlgn="ctr"/>
                      <a:r>
                        <a:rPr lang="en-US" sz="1800" u="none" strike="noStrike">
                          <a:effectLst/>
                        </a:rPr>
                        <a:t>QA Testing and Stabilization</a:t>
                      </a:r>
                      <a:endParaRPr lang="en-US" sz="1800" b="0" i="0" u="none" strike="noStrike">
                        <a:solidFill>
                          <a:srgbClr val="000000"/>
                        </a:solidFill>
                        <a:effectLst/>
                        <a:latin typeface="Calibri" panose="020F0502020204030204" pitchFamily="34" charset="0"/>
                      </a:endParaRPr>
                    </a:p>
                  </a:txBody>
                  <a:tcPr marL="9078" marR="9078" marT="9078" marB="0" anchor="ctr"/>
                </a:tc>
                <a:extLst>
                  <a:ext uri="{0D108BD9-81ED-4DB2-BD59-A6C34878D82A}">
                    <a16:rowId xmlns:a16="http://schemas.microsoft.com/office/drawing/2014/main" val="2404153217"/>
                  </a:ext>
                </a:extLst>
              </a:tr>
              <a:tr h="295764">
                <a:tc>
                  <a:txBody>
                    <a:bodyPr/>
                    <a:lstStyle/>
                    <a:p>
                      <a:pPr algn="l" fontAlgn="b"/>
                      <a:r>
                        <a:rPr lang="en-US" sz="1800" u="none" strike="noStrike">
                          <a:effectLst/>
                        </a:rPr>
                        <a:t>7/13/2019</a:t>
                      </a:r>
                      <a:endParaRPr lang="en-US" sz="1800" b="0" i="0" u="none" strike="noStrike">
                        <a:solidFill>
                          <a:srgbClr val="000000"/>
                        </a:solidFill>
                        <a:effectLst/>
                        <a:latin typeface="Calibri" panose="020F0502020204030204" pitchFamily="34" charset="0"/>
                      </a:endParaRPr>
                    </a:p>
                  </a:txBody>
                  <a:tcPr marL="9078" marR="9078" marT="9078" marB="0" anchor="b"/>
                </a:tc>
                <a:tc>
                  <a:txBody>
                    <a:bodyPr/>
                    <a:lstStyle/>
                    <a:p>
                      <a:pPr algn="l" fontAlgn="ctr"/>
                      <a:r>
                        <a:rPr lang="en-US" sz="1800" u="none" strike="noStrike" dirty="0">
                          <a:effectLst/>
                        </a:rPr>
                        <a:t>ST Initial Push (AWS) 3.1</a:t>
                      </a:r>
                      <a:endParaRPr lang="en-US" sz="1800" b="0" i="0" u="none" strike="noStrike" dirty="0">
                        <a:solidFill>
                          <a:srgbClr val="000000"/>
                        </a:solidFill>
                        <a:effectLst/>
                        <a:latin typeface="Calibri" panose="020F0502020204030204" pitchFamily="34" charset="0"/>
                      </a:endParaRPr>
                    </a:p>
                  </a:txBody>
                  <a:tcPr marL="9078" marR="9078" marT="9078" marB="0" anchor="ctr"/>
                </a:tc>
                <a:extLst>
                  <a:ext uri="{0D108BD9-81ED-4DB2-BD59-A6C34878D82A}">
                    <a16:rowId xmlns:a16="http://schemas.microsoft.com/office/drawing/2014/main" val="98122058"/>
                  </a:ext>
                </a:extLst>
              </a:tr>
              <a:tr h="295764">
                <a:tc>
                  <a:txBody>
                    <a:bodyPr/>
                    <a:lstStyle/>
                    <a:p>
                      <a:pPr algn="l" fontAlgn="b"/>
                      <a:r>
                        <a:rPr lang="en-US" sz="1800" u="none" strike="noStrike">
                          <a:effectLst/>
                        </a:rPr>
                        <a:t>7/15/2019</a:t>
                      </a:r>
                      <a:endParaRPr lang="en-US" sz="1800" b="0" i="0" u="none" strike="noStrike">
                        <a:solidFill>
                          <a:srgbClr val="000000"/>
                        </a:solidFill>
                        <a:effectLst/>
                        <a:latin typeface="Calibri" panose="020F0502020204030204" pitchFamily="34" charset="0"/>
                      </a:endParaRPr>
                    </a:p>
                  </a:txBody>
                  <a:tcPr marL="9078" marR="9078" marT="9078" marB="0" anchor="b"/>
                </a:tc>
                <a:tc>
                  <a:txBody>
                    <a:bodyPr/>
                    <a:lstStyle/>
                    <a:p>
                      <a:pPr algn="l" fontAlgn="ctr"/>
                      <a:r>
                        <a:rPr lang="en-US" sz="1800" u="none" strike="noStrike" dirty="0">
                          <a:effectLst/>
                        </a:rPr>
                        <a:t>ST Opening of Swagger and test instances for Vendor use</a:t>
                      </a:r>
                      <a:endParaRPr lang="en-US" sz="1800" b="0" i="0" u="none" strike="noStrike" dirty="0">
                        <a:solidFill>
                          <a:srgbClr val="000000"/>
                        </a:solidFill>
                        <a:effectLst/>
                        <a:latin typeface="Calibri" panose="020F0502020204030204" pitchFamily="34" charset="0"/>
                      </a:endParaRPr>
                    </a:p>
                  </a:txBody>
                  <a:tcPr marL="9078" marR="9078" marT="9078" marB="0" anchor="ctr"/>
                </a:tc>
                <a:extLst>
                  <a:ext uri="{0D108BD9-81ED-4DB2-BD59-A6C34878D82A}">
                    <a16:rowId xmlns:a16="http://schemas.microsoft.com/office/drawing/2014/main" val="2075801535"/>
                  </a:ext>
                </a:extLst>
              </a:tr>
              <a:tr h="295764">
                <a:tc>
                  <a:txBody>
                    <a:bodyPr/>
                    <a:lstStyle/>
                    <a:p>
                      <a:pPr algn="l" fontAlgn="b"/>
                      <a:r>
                        <a:rPr lang="en-US" sz="1800" u="none" strike="noStrike">
                          <a:effectLst/>
                        </a:rPr>
                        <a:t>August 2019 – dates TBD</a:t>
                      </a:r>
                      <a:endParaRPr lang="en-US" sz="1800" b="0" i="0" u="none" strike="noStrike">
                        <a:solidFill>
                          <a:srgbClr val="000000"/>
                        </a:solidFill>
                        <a:effectLst/>
                        <a:latin typeface="Calibri" panose="020F0502020204030204" pitchFamily="34" charset="0"/>
                      </a:endParaRPr>
                    </a:p>
                  </a:txBody>
                  <a:tcPr marL="9078" marR="9078" marT="9078" marB="0" anchor="b"/>
                </a:tc>
                <a:tc>
                  <a:txBody>
                    <a:bodyPr/>
                    <a:lstStyle/>
                    <a:p>
                      <a:pPr algn="l" fontAlgn="ctr"/>
                      <a:r>
                        <a:rPr lang="en-US" sz="1800" u="none" strike="noStrike" dirty="0">
                          <a:effectLst/>
                        </a:rPr>
                        <a:t>ST Vendor Check-in</a:t>
                      </a:r>
                      <a:endParaRPr lang="en-US" sz="1800" b="0" i="0" u="none" strike="noStrike" dirty="0">
                        <a:solidFill>
                          <a:srgbClr val="000000"/>
                        </a:solidFill>
                        <a:effectLst/>
                        <a:latin typeface="Calibri" panose="020F0502020204030204" pitchFamily="34" charset="0"/>
                      </a:endParaRPr>
                    </a:p>
                  </a:txBody>
                  <a:tcPr marL="9078" marR="9078" marT="9078" marB="0" anchor="ctr"/>
                </a:tc>
                <a:extLst>
                  <a:ext uri="{0D108BD9-81ED-4DB2-BD59-A6C34878D82A}">
                    <a16:rowId xmlns:a16="http://schemas.microsoft.com/office/drawing/2014/main" val="62366955"/>
                  </a:ext>
                </a:extLst>
              </a:tr>
              <a:tr h="295764">
                <a:tc>
                  <a:txBody>
                    <a:bodyPr/>
                    <a:lstStyle/>
                    <a:p>
                      <a:pPr algn="l" fontAlgn="b"/>
                      <a:r>
                        <a:rPr lang="en-US" sz="1800" u="none" strike="noStrike">
                          <a:effectLst/>
                        </a:rPr>
                        <a:t>Fall 2019 – multiple dates TBD</a:t>
                      </a:r>
                      <a:endParaRPr lang="en-US" sz="1800" b="0" i="0" u="none" strike="noStrike">
                        <a:solidFill>
                          <a:srgbClr val="000000"/>
                        </a:solidFill>
                        <a:effectLst/>
                        <a:latin typeface="Calibri" panose="020F0502020204030204" pitchFamily="34" charset="0"/>
                      </a:endParaRPr>
                    </a:p>
                  </a:txBody>
                  <a:tcPr marL="9078" marR="9078" marT="9078" marB="0" anchor="b"/>
                </a:tc>
                <a:tc>
                  <a:txBody>
                    <a:bodyPr/>
                    <a:lstStyle/>
                    <a:p>
                      <a:pPr algn="l" fontAlgn="ctr"/>
                      <a:r>
                        <a:rPr lang="en-US" sz="1800" u="none" strike="noStrike" dirty="0">
                          <a:effectLst/>
                        </a:rPr>
                        <a:t>ST First round vendor validation/certification</a:t>
                      </a:r>
                      <a:endParaRPr lang="en-US" sz="1800" b="0" i="0" u="none" strike="noStrike" dirty="0">
                        <a:solidFill>
                          <a:srgbClr val="000000"/>
                        </a:solidFill>
                        <a:effectLst/>
                        <a:latin typeface="Calibri" panose="020F0502020204030204" pitchFamily="34" charset="0"/>
                      </a:endParaRPr>
                    </a:p>
                  </a:txBody>
                  <a:tcPr marL="9078" marR="9078" marT="9078" marB="0" anchor="ctr"/>
                </a:tc>
                <a:extLst>
                  <a:ext uri="{0D108BD9-81ED-4DB2-BD59-A6C34878D82A}">
                    <a16:rowId xmlns:a16="http://schemas.microsoft.com/office/drawing/2014/main" val="2217668135"/>
                  </a:ext>
                </a:extLst>
              </a:tr>
              <a:tr h="295764">
                <a:tc>
                  <a:txBody>
                    <a:bodyPr/>
                    <a:lstStyle/>
                    <a:p>
                      <a:pPr algn="l" fontAlgn="b"/>
                      <a:r>
                        <a:rPr lang="en-US" sz="1800" u="none" strike="noStrike">
                          <a:effectLst/>
                        </a:rPr>
                        <a:t>Winter 2019/2020 – multiple dates TBD</a:t>
                      </a:r>
                      <a:endParaRPr lang="en-US" sz="1800" b="0" i="0" u="none" strike="noStrike">
                        <a:solidFill>
                          <a:srgbClr val="000000"/>
                        </a:solidFill>
                        <a:effectLst/>
                        <a:latin typeface="Calibri" panose="020F0502020204030204" pitchFamily="34" charset="0"/>
                      </a:endParaRPr>
                    </a:p>
                  </a:txBody>
                  <a:tcPr marL="9078" marR="9078" marT="9078" marB="0" anchor="b"/>
                </a:tc>
                <a:tc>
                  <a:txBody>
                    <a:bodyPr/>
                    <a:lstStyle/>
                    <a:p>
                      <a:pPr algn="l" fontAlgn="ctr"/>
                      <a:r>
                        <a:rPr lang="en-US" sz="1800" u="none" strike="noStrike" dirty="0">
                          <a:effectLst/>
                        </a:rPr>
                        <a:t>ST Second round vendor validation/certification </a:t>
                      </a:r>
                      <a:endParaRPr lang="en-US" sz="1800" b="0" i="0" u="none" strike="noStrike" dirty="0">
                        <a:solidFill>
                          <a:srgbClr val="000000"/>
                        </a:solidFill>
                        <a:effectLst/>
                        <a:latin typeface="Calibri" panose="020F0502020204030204" pitchFamily="34" charset="0"/>
                      </a:endParaRPr>
                    </a:p>
                  </a:txBody>
                  <a:tcPr marL="9078" marR="9078" marT="9078" marB="0" anchor="ctr"/>
                </a:tc>
                <a:extLst>
                  <a:ext uri="{0D108BD9-81ED-4DB2-BD59-A6C34878D82A}">
                    <a16:rowId xmlns:a16="http://schemas.microsoft.com/office/drawing/2014/main" val="682695590"/>
                  </a:ext>
                </a:extLst>
              </a:tr>
              <a:tr h="295764">
                <a:tc>
                  <a:txBody>
                    <a:bodyPr/>
                    <a:lstStyle/>
                    <a:p>
                      <a:pPr algn="l" fontAlgn="b"/>
                      <a:r>
                        <a:rPr lang="en-US" sz="1800" u="none" strike="noStrike">
                          <a:effectLst/>
                        </a:rPr>
                        <a:t>Spring 2020 – multiple dates TBD</a:t>
                      </a:r>
                      <a:endParaRPr lang="en-US" sz="1800" b="0" i="0" u="none" strike="noStrike">
                        <a:solidFill>
                          <a:srgbClr val="000000"/>
                        </a:solidFill>
                        <a:effectLst/>
                        <a:latin typeface="Calibri" panose="020F0502020204030204" pitchFamily="34" charset="0"/>
                      </a:endParaRPr>
                    </a:p>
                  </a:txBody>
                  <a:tcPr marL="9078" marR="9078" marT="9078" marB="0" anchor="b"/>
                </a:tc>
                <a:tc>
                  <a:txBody>
                    <a:bodyPr/>
                    <a:lstStyle/>
                    <a:p>
                      <a:pPr algn="l" fontAlgn="ctr"/>
                      <a:r>
                        <a:rPr lang="en-US" sz="1800" u="none" strike="noStrike" dirty="0">
                          <a:effectLst/>
                        </a:rPr>
                        <a:t>ST Third round vendor validation/certification</a:t>
                      </a:r>
                      <a:endParaRPr lang="en-US" sz="1800" b="0" i="0" u="none" strike="noStrike" dirty="0">
                        <a:solidFill>
                          <a:srgbClr val="000000"/>
                        </a:solidFill>
                        <a:effectLst/>
                        <a:latin typeface="Calibri" panose="020F0502020204030204" pitchFamily="34" charset="0"/>
                      </a:endParaRPr>
                    </a:p>
                  </a:txBody>
                  <a:tcPr marL="9078" marR="9078" marT="9078" marB="0" anchor="ctr"/>
                </a:tc>
                <a:extLst>
                  <a:ext uri="{0D108BD9-81ED-4DB2-BD59-A6C34878D82A}">
                    <a16:rowId xmlns:a16="http://schemas.microsoft.com/office/drawing/2014/main" val="531604799"/>
                  </a:ext>
                </a:extLst>
              </a:tr>
              <a:tr h="295764">
                <a:tc>
                  <a:txBody>
                    <a:bodyPr/>
                    <a:lstStyle/>
                    <a:p>
                      <a:pPr algn="l" fontAlgn="b"/>
                      <a:r>
                        <a:rPr lang="en-US" sz="1800" u="none" strike="noStrike" dirty="0">
                          <a:effectLst/>
                        </a:rPr>
                        <a:t>Early Summer 2020</a:t>
                      </a:r>
                      <a:endParaRPr lang="en-US" sz="1800" b="0" i="0" u="none" strike="noStrike" dirty="0">
                        <a:solidFill>
                          <a:srgbClr val="000000"/>
                        </a:solidFill>
                        <a:effectLst/>
                        <a:latin typeface="Calibri" panose="020F0502020204030204" pitchFamily="34" charset="0"/>
                      </a:endParaRPr>
                    </a:p>
                  </a:txBody>
                  <a:tcPr marL="9078" marR="9078" marT="9078" marB="0" anchor="b"/>
                </a:tc>
                <a:tc>
                  <a:txBody>
                    <a:bodyPr/>
                    <a:lstStyle/>
                    <a:p>
                      <a:pPr algn="l" fontAlgn="ctr"/>
                      <a:r>
                        <a:rPr lang="en-US" sz="1800" u="none" strike="noStrike" dirty="0">
                          <a:effectLst/>
                        </a:rPr>
                        <a:t>End of K-12 academic school year</a:t>
                      </a:r>
                      <a:endParaRPr lang="en-US" sz="1800" b="0" i="0" u="none" strike="noStrike" dirty="0">
                        <a:solidFill>
                          <a:srgbClr val="000000"/>
                        </a:solidFill>
                        <a:effectLst/>
                        <a:latin typeface="Calibri" panose="020F0502020204030204" pitchFamily="34" charset="0"/>
                      </a:endParaRPr>
                    </a:p>
                  </a:txBody>
                  <a:tcPr marL="9078" marR="9078" marT="9078" marB="0" anchor="ctr"/>
                </a:tc>
                <a:extLst>
                  <a:ext uri="{0D108BD9-81ED-4DB2-BD59-A6C34878D82A}">
                    <a16:rowId xmlns:a16="http://schemas.microsoft.com/office/drawing/2014/main" val="2014829112"/>
                  </a:ext>
                </a:extLst>
              </a:tr>
              <a:tr h="295764">
                <a:tc>
                  <a:txBody>
                    <a:bodyPr/>
                    <a:lstStyle/>
                    <a:p>
                      <a:pPr algn="l" fontAlgn="b"/>
                      <a:r>
                        <a:rPr lang="en-US" sz="1800" u="none" strike="noStrike">
                          <a:effectLst/>
                        </a:rPr>
                        <a:t>End of June 2020</a:t>
                      </a:r>
                      <a:endParaRPr lang="en-US" sz="1800" b="0" i="0" u="none" strike="noStrike">
                        <a:solidFill>
                          <a:srgbClr val="000000"/>
                        </a:solidFill>
                        <a:effectLst/>
                        <a:latin typeface="Calibri" panose="020F0502020204030204" pitchFamily="34" charset="0"/>
                      </a:endParaRPr>
                    </a:p>
                  </a:txBody>
                  <a:tcPr marL="9078" marR="9078" marT="9078" marB="0" anchor="b"/>
                </a:tc>
                <a:tc>
                  <a:txBody>
                    <a:bodyPr/>
                    <a:lstStyle/>
                    <a:p>
                      <a:pPr algn="l" fontAlgn="ctr"/>
                      <a:r>
                        <a:rPr lang="en-US" sz="1800" u="none" strike="noStrike" dirty="0">
                          <a:effectLst/>
                        </a:rPr>
                        <a:t>Wrap all 2020 School Year processing </a:t>
                      </a:r>
                      <a:endParaRPr lang="en-US" sz="1800" b="0" i="0" u="none" strike="noStrike" dirty="0">
                        <a:solidFill>
                          <a:srgbClr val="000000"/>
                        </a:solidFill>
                        <a:effectLst/>
                        <a:latin typeface="Calibri" panose="020F0502020204030204" pitchFamily="34" charset="0"/>
                      </a:endParaRPr>
                    </a:p>
                  </a:txBody>
                  <a:tcPr marL="9078" marR="9078" marT="9078" marB="0" anchor="ctr"/>
                </a:tc>
                <a:extLst>
                  <a:ext uri="{0D108BD9-81ED-4DB2-BD59-A6C34878D82A}">
                    <a16:rowId xmlns:a16="http://schemas.microsoft.com/office/drawing/2014/main" val="2315099329"/>
                  </a:ext>
                </a:extLst>
              </a:tr>
              <a:tr h="295764">
                <a:tc>
                  <a:txBody>
                    <a:bodyPr/>
                    <a:lstStyle/>
                    <a:p>
                      <a:pPr algn="l" fontAlgn="b"/>
                      <a:r>
                        <a:rPr lang="en-US" sz="1800" u="none" strike="noStrike">
                          <a:effectLst/>
                        </a:rPr>
                        <a:t>July 2020</a:t>
                      </a:r>
                      <a:endParaRPr lang="en-US" sz="1800" b="0" i="0" u="none" strike="noStrike">
                        <a:solidFill>
                          <a:srgbClr val="000000"/>
                        </a:solidFill>
                        <a:effectLst/>
                        <a:latin typeface="Calibri" panose="020F0502020204030204" pitchFamily="34" charset="0"/>
                      </a:endParaRPr>
                    </a:p>
                  </a:txBody>
                  <a:tcPr marL="9078" marR="9078" marT="9078" marB="0" anchor="b"/>
                </a:tc>
                <a:tc>
                  <a:txBody>
                    <a:bodyPr/>
                    <a:lstStyle/>
                    <a:p>
                      <a:pPr algn="l" fontAlgn="ctr"/>
                      <a:r>
                        <a:rPr lang="en-US" sz="1800" u="none" strike="noStrike" dirty="0">
                          <a:effectLst/>
                        </a:rPr>
                        <a:t>Conversion of 2.4 Assessments to 3.1</a:t>
                      </a:r>
                      <a:endParaRPr lang="en-US" sz="1800" b="0" i="0" u="none" strike="noStrike" dirty="0">
                        <a:solidFill>
                          <a:srgbClr val="000000"/>
                        </a:solidFill>
                        <a:effectLst/>
                        <a:latin typeface="Calibri" panose="020F0502020204030204" pitchFamily="34" charset="0"/>
                      </a:endParaRPr>
                    </a:p>
                  </a:txBody>
                  <a:tcPr marL="9078" marR="9078" marT="9078" marB="0" anchor="ctr"/>
                </a:tc>
                <a:extLst>
                  <a:ext uri="{0D108BD9-81ED-4DB2-BD59-A6C34878D82A}">
                    <a16:rowId xmlns:a16="http://schemas.microsoft.com/office/drawing/2014/main" val="1888687729"/>
                  </a:ext>
                </a:extLst>
              </a:tr>
              <a:tr h="295764">
                <a:tc>
                  <a:txBody>
                    <a:bodyPr/>
                    <a:lstStyle/>
                    <a:p>
                      <a:pPr algn="l" fontAlgn="b"/>
                      <a:r>
                        <a:rPr lang="en-US" sz="1800" u="none" strike="noStrike">
                          <a:effectLst/>
                        </a:rPr>
                        <a:t>July 2020</a:t>
                      </a:r>
                      <a:endParaRPr lang="en-US" sz="1800" b="0" i="0" u="none" strike="noStrike">
                        <a:solidFill>
                          <a:srgbClr val="000000"/>
                        </a:solidFill>
                        <a:effectLst/>
                        <a:latin typeface="Calibri" panose="020F0502020204030204" pitchFamily="34" charset="0"/>
                      </a:endParaRPr>
                    </a:p>
                  </a:txBody>
                  <a:tcPr marL="9078" marR="9078" marT="9078" marB="0" anchor="b"/>
                </a:tc>
                <a:tc>
                  <a:txBody>
                    <a:bodyPr/>
                    <a:lstStyle/>
                    <a:p>
                      <a:pPr algn="l" fontAlgn="ctr"/>
                      <a:r>
                        <a:rPr lang="en-US" sz="1800" u="none" strike="noStrike" dirty="0">
                          <a:effectLst/>
                        </a:rPr>
                        <a:t>Production Push Ed-Fi 3.1 </a:t>
                      </a:r>
                      <a:endParaRPr lang="en-US" sz="1800" b="0" i="0" u="none" strike="noStrike" dirty="0">
                        <a:solidFill>
                          <a:srgbClr val="000000"/>
                        </a:solidFill>
                        <a:effectLst/>
                        <a:latin typeface="Calibri" panose="020F0502020204030204" pitchFamily="34" charset="0"/>
                      </a:endParaRPr>
                    </a:p>
                  </a:txBody>
                  <a:tcPr marL="9078" marR="9078" marT="9078" marB="0" anchor="ctr"/>
                </a:tc>
                <a:extLst>
                  <a:ext uri="{0D108BD9-81ED-4DB2-BD59-A6C34878D82A}">
                    <a16:rowId xmlns:a16="http://schemas.microsoft.com/office/drawing/2014/main" val="904475179"/>
                  </a:ext>
                </a:extLst>
              </a:tr>
              <a:tr h="295764">
                <a:tc>
                  <a:txBody>
                    <a:bodyPr/>
                    <a:lstStyle/>
                    <a:p>
                      <a:pPr algn="l" fontAlgn="b"/>
                      <a:r>
                        <a:rPr lang="en-US" sz="1800" u="none" strike="noStrike">
                          <a:effectLst/>
                        </a:rPr>
                        <a:t>August 2020</a:t>
                      </a:r>
                      <a:endParaRPr lang="en-US" sz="1800" b="0" i="0" u="none" strike="noStrike">
                        <a:solidFill>
                          <a:srgbClr val="000000"/>
                        </a:solidFill>
                        <a:effectLst/>
                        <a:latin typeface="Calibri" panose="020F0502020204030204" pitchFamily="34" charset="0"/>
                      </a:endParaRPr>
                    </a:p>
                  </a:txBody>
                  <a:tcPr marL="9078" marR="9078" marT="9078" marB="0" anchor="b"/>
                </a:tc>
                <a:tc>
                  <a:txBody>
                    <a:bodyPr/>
                    <a:lstStyle/>
                    <a:p>
                      <a:pPr algn="l" fontAlgn="ctr"/>
                      <a:r>
                        <a:rPr lang="en-US" sz="1800" u="none" strike="noStrike" dirty="0">
                          <a:effectLst/>
                        </a:rPr>
                        <a:t>Final Vendor Confirmation/Rollover to 3.1 </a:t>
                      </a:r>
                      <a:endParaRPr lang="en-US" sz="1800" b="0" i="0" u="none" strike="noStrike" dirty="0">
                        <a:solidFill>
                          <a:srgbClr val="000000"/>
                        </a:solidFill>
                        <a:effectLst/>
                        <a:latin typeface="Calibri" panose="020F0502020204030204" pitchFamily="34" charset="0"/>
                      </a:endParaRPr>
                    </a:p>
                  </a:txBody>
                  <a:tcPr marL="9078" marR="9078" marT="9078" marB="0" anchor="ctr"/>
                </a:tc>
                <a:extLst>
                  <a:ext uri="{0D108BD9-81ED-4DB2-BD59-A6C34878D82A}">
                    <a16:rowId xmlns:a16="http://schemas.microsoft.com/office/drawing/2014/main" val="663912328"/>
                  </a:ext>
                </a:extLst>
              </a:tr>
            </a:tbl>
          </a:graphicData>
        </a:graphic>
      </p:graphicFrame>
      <p:sp>
        <p:nvSpPr>
          <p:cNvPr id="7" name="TextBox 6">
            <a:extLst>
              <a:ext uri="{FF2B5EF4-FFF2-40B4-BE49-F238E27FC236}">
                <a16:creationId xmlns:a16="http://schemas.microsoft.com/office/drawing/2014/main" id="{EFDC7AE0-B838-472A-963C-C4AFFB202F6A}"/>
              </a:ext>
            </a:extLst>
          </p:cNvPr>
          <p:cNvSpPr txBox="1"/>
          <p:nvPr/>
        </p:nvSpPr>
        <p:spPr>
          <a:xfrm>
            <a:off x="-1" y="6353115"/>
            <a:ext cx="12192000" cy="400110"/>
          </a:xfrm>
          <a:prstGeom prst="rect">
            <a:avLst/>
          </a:prstGeom>
          <a:noFill/>
        </p:spPr>
        <p:txBody>
          <a:bodyPr wrap="square" rtlCol="0">
            <a:spAutoFit/>
          </a:bodyPr>
          <a:lstStyle/>
          <a:p>
            <a:pPr lvl="0" algn="ctr" defTabSz="914400">
              <a:spcBef>
                <a:spcPct val="20000"/>
              </a:spcBef>
              <a:defRPr/>
            </a:pPr>
            <a:r>
              <a:rPr lang="en-US" sz="2000" b="1" dirty="0">
                <a:cs typeface="Aharoni" panose="02010803020104030203" pitchFamily="2" charset="-79"/>
              </a:rPr>
              <a:t>Revised Timeframe – Ed-Fi 2.4 and 3.1</a:t>
            </a:r>
            <a:endParaRPr lang="en-US" sz="2000" dirty="0">
              <a:cs typeface="Aharoni" panose="02010803020104030203" pitchFamily="2" charset="-79"/>
            </a:endParaRPr>
          </a:p>
        </p:txBody>
      </p:sp>
    </p:spTree>
    <p:extLst>
      <p:ext uri="{BB962C8B-B14F-4D97-AF65-F5344CB8AC3E}">
        <p14:creationId xmlns:p14="http://schemas.microsoft.com/office/powerpoint/2010/main" val="41887275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3BF397-946A-49D3-AA37-5241BB408DE7}"/>
              </a:ext>
            </a:extLst>
          </p:cNvPr>
          <p:cNvSpPr>
            <a:spLocks noGrp="1"/>
          </p:cNvSpPr>
          <p:nvPr>
            <p:ph type="title"/>
          </p:nvPr>
        </p:nvSpPr>
        <p:spPr/>
        <p:txBody>
          <a:bodyPr/>
          <a:lstStyle/>
          <a:p>
            <a:r>
              <a:rPr lang="en-US" dirty="0"/>
              <a:t>Updated Identities API Document Available</a:t>
            </a:r>
            <a:br>
              <a:rPr lang="en-US" dirty="0"/>
            </a:br>
            <a:r>
              <a:rPr lang="en-US" dirty="0"/>
              <a:t>(aka UIC Services)</a:t>
            </a:r>
          </a:p>
        </p:txBody>
      </p:sp>
      <p:sp>
        <p:nvSpPr>
          <p:cNvPr id="3" name="Content Placeholder 2">
            <a:extLst>
              <a:ext uri="{FF2B5EF4-FFF2-40B4-BE49-F238E27FC236}">
                <a16:creationId xmlns:a16="http://schemas.microsoft.com/office/drawing/2014/main" id="{CB117755-0FEB-4A1F-90D0-3100061A050B}"/>
              </a:ext>
            </a:extLst>
          </p:cNvPr>
          <p:cNvSpPr>
            <a:spLocks noGrp="1"/>
          </p:cNvSpPr>
          <p:nvPr>
            <p:ph idx="1"/>
          </p:nvPr>
        </p:nvSpPr>
        <p:spPr/>
        <p:txBody>
          <a:bodyPr>
            <a:normAutofit/>
          </a:bodyPr>
          <a:lstStyle/>
          <a:p>
            <a:r>
              <a:rPr lang="en-US" dirty="0"/>
              <a:t>On the Vendor Resources Page</a:t>
            </a:r>
          </a:p>
          <a:p>
            <a:pPr lvl="1"/>
            <a:r>
              <a:rPr lang="en-US" dirty="0">
                <a:hlinkClick r:id="rId2"/>
              </a:rPr>
              <a:t>www.midatahub.org</a:t>
            </a:r>
            <a:r>
              <a:rPr lang="en-US" dirty="0"/>
              <a:t> &gt; Support &gt; Vendor Resources</a:t>
            </a:r>
          </a:p>
          <a:p>
            <a:r>
              <a:rPr lang="en-US" dirty="0"/>
              <a:t>The UIC service now includes entity identifiers on some requests and responses.  It is important to note that the underlying data types may cause unexpected differences in formatting.  For instance, the Michigan Educational Entity Master (EEM) records school entity identifiers as 5-character strings, many of which may be padded with leading zeroes (e.g., "01234"), while the Ed-Fi ODS </a:t>
            </a:r>
            <a:r>
              <a:rPr lang="en-US" dirty="0" err="1"/>
              <a:t>SchoolId</a:t>
            </a:r>
            <a:r>
              <a:rPr lang="en-US" dirty="0"/>
              <a:t> is stored as a numerical data type, thus not including a leading zero (e.g., 1234).</a:t>
            </a:r>
          </a:p>
          <a:p>
            <a:endParaRPr lang="en-US" dirty="0"/>
          </a:p>
        </p:txBody>
      </p:sp>
    </p:spTree>
    <p:extLst>
      <p:ext uri="{BB962C8B-B14F-4D97-AF65-F5344CB8AC3E}">
        <p14:creationId xmlns:p14="http://schemas.microsoft.com/office/powerpoint/2010/main" val="41162054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3BF397-946A-49D3-AA37-5241BB408DE7}"/>
              </a:ext>
            </a:extLst>
          </p:cNvPr>
          <p:cNvSpPr>
            <a:spLocks noGrp="1"/>
          </p:cNvSpPr>
          <p:nvPr>
            <p:ph type="title"/>
          </p:nvPr>
        </p:nvSpPr>
        <p:spPr/>
        <p:txBody>
          <a:bodyPr/>
          <a:lstStyle/>
          <a:p>
            <a:r>
              <a:rPr lang="en-US" dirty="0"/>
              <a:t>State Reporting (MSDS) Progress</a:t>
            </a:r>
          </a:p>
        </p:txBody>
      </p:sp>
      <p:sp>
        <p:nvSpPr>
          <p:cNvPr id="3" name="Content Placeholder 2">
            <a:extLst>
              <a:ext uri="{FF2B5EF4-FFF2-40B4-BE49-F238E27FC236}">
                <a16:creationId xmlns:a16="http://schemas.microsoft.com/office/drawing/2014/main" id="{CB117755-0FEB-4A1F-90D0-3100061A050B}"/>
              </a:ext>
            </a:extLst>
          </p:cNvPr>
          <p:cNvSpPr>
            <a:spLocks noGrp="1"/>
          </p:cNvSpPr>
          <p:nvPr>
            <p:ph idx="1"/>
          </p:nvPr>
        </p:nvSpPr>
        <p:spPr/>
        <p:txBody>
          <a:bodyPr>
            <a:normAutofit lnSpcReduction="10000"/>
          </a:bodyPr>
          <a:lstStyle/>
          <a:p>
            <a:r>
              <a:rPr lang="en-US" dirty="0"/>
              <a:t>Mapping and Views</a:t>
            </a:r>
          </a:p>
          <a:p>
            <a:pPr lvl="1"/>
            <a:r>
              <a:rPr lang="en-US" dirty="0"/>
              <a:t>Creating mapping for </a:t>
            </a:r>
            <a:r>
              <a:rPr lang="en-US" dirty="0" err="1"/>
              <a:t>EarlyReadingDeficiency</a:t>
            </a:r>
            <a:r>
              <a:rPr lang="en-US" dirty="0"/>
              <a:t> component</a:t>
            </a:r>
          </a:p>
          <a:p>
            <a:pPr lvl="1"/>
            <a:r>
              <a:rPr lang="en-US" dirty="0"/>
              <a:t>One district per SIS auditing views for each component</a:t>
            </a:r>
          </a:p>
          <a:p>
            <a:pPr lvl="1"/>
            <a:r>
              <a:rPr lang="en-US" dirty="0"/>
              <a:t>Correcting issues identified in auditing as well as those identified by vendors</a:t>
            </a:r>
          </a:p>
          <a:p>
            <a:r>
              <a:rPr lang="en-US" dirty="0"/>
              <a:t>File Generation – Functional – Identified 9 schema issues and working to resolve</a:t>
            </a:r>
          </a:p>
          <a:p>
            <a:r>
              <a:rPr lang="en-US" dirty="0"/>
              <a:t>Comparison Tool – Timeouts on loading district files generated from SIS systems.  Working to resolve</a:t>
            </a:r>
          </a:p>
          <a:p>
            <a:r>
              <a:rPr lang="en-US" dirty="0"/>
              <a:t>Rules Engine – Functional.  Adding new rules as CEPI sends them </a:t>
            </a:r>
          </a:p>
          <a:p>
            <a:endParaRPr lang="en-US" dirty="0"/>
          </a:p>
        </p:txBody>
      </p:sp>
    </p:spTree>
    <p:extLst>
      <p:ext uri="{BB962C8B-B14F-4D97-AF65-F5344CB8AC3E}">
        <p14:creationId xmlns:p14="http://schemas.microsoft.com/office/powerpoint/2010/main" val="3695007791"/>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EDEBE7"/>
      </a:lt2>
      <a:accent1>
        <a:srgbClr val="5FA534"/>
      </a:accent1>
      <a:accent2>
        <a:srgbClr val="DCAB34"/>
      </a:accent2>
      <a:accent3>
        <a:srgbClr val="D26D23"/>
      </a:accent3>
      <a:accent4>
        <a:srgbClr val="972323"/>
      </a:accent4>
      <a:accent5>
        <a:srgbClr val="236797"/>
      </a:accent5>
      <a:accent6>
        <a:srgbClr val="2FB6C6"/>
      </a:accent6>
      <a:hlink>
        <a:srgbClr val="8FC639"/>
      </a:hlink>
      <a:folHlink>
        <a:srgbClr val="E7C2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AC464412-510E-4F2B-8947-A0DDBD028997}"/>
    </a:ext>
  </a:ext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178</TotalTime>
  <Words>735</Words>
  <Application>Microsoft Office PowerPoint</Application>
  <PresentationFormat>Widescreen</PresentationFormat>
  <Paragraphs>136</Paragraphs>
  <Slides>16</Slides>
  <Notes>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16</vt:i4>
      </vt:variant>
    </vt:vector>
  </HeadingPairs>
  <TitlesOfParts>
    <vt:vector size="22" baseType="lpstr">
      <vt:lpstr>Arial</vt:lpstr>
      <vt:lpstr>Arial Narrow</vt:lpstr>
      <vt:lpstr>Calibri</vt:lpstr>
      <vt:lpstr>Courier New</vt:lpstr>
      <vt:lpstr>Gallery</vt:lpstr>
      <vt:lpstr>3_Office Theme</vt:lpstr>
      <vt:lpstr>Michigan Data Hub Vendor Update, April 2019  </vt:lpstr>
      <vt:lpstr>Agenda </vt:lpstr>
      <vt:lpstr>PowerPoint Presentation</vt:lpstr>
      <vt:lpstr>Product Catalog</vt:lpstr>
      <vt:lpstr>Integration Process: Scope of Support</vt:lpstr>
      <vt:lpstr>Technical Topics</vt:lpstr>
      <vt:lpstr>PowerPoint Presentation</vt:lpstr>
      <vt:lpstr>Updated Identities API Document Available (aka UIC Services)</vt:lpstr>
      <vt:lpstr>State Reporting (MSDS) Progress</vt:lpstr>
      <vt:lpstr>PowerPoint Presentation</vt:lpstr>
      <vt:lpstr>PowerPoint Presentation</vt:lpstr>
      <vt:lpstr>PowerPoint Presentation</vt:lpstr>
      <vt:lpstr>PowerPoint Presentation</vt:lpstr>
      <vt:lpstr>PowerPoint Presentation</vt:lpstr>
      <vt:lpstr>Vendor Items for Discussion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Michigan Data Hub Vendor Update, March 2019</dc:title>
  <dc:creator>Anne Crylen</dc:creator>
  <cp:lastModifiedBy>Don Dailey</cp:lastModifiedBy>
  <cp:revision>11</cp:revision>
  <dcterms:created xsi:type="dcterms:W3CDTF">2019-03-08T17:54:30Z</dcterms:created>
  <dcterms:modified xsi:type="dcterms:W3CDTF">2019-04-24T14:13:02Z</dcterms:modified>
</cp:coreProperties>
</file>