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 id="2147483696" r:id="rId2"/>
  </p:sldMasterIdLst>
  <p:notesMasterIdLst>
    <p:notesMasterId r:id="rId30"/>
  </p:notesMasterIdLst>
  <p:sldIdLst>
    <p:sldId id="260" r:id="rId3"/>
    <p:sldId id="284" r:id="rId4"/>
    <p:sldId id="286" r:id="rId5"/>
    <p:sldId id="374" r:id="rId6"/>
    <p:sldId id="275" r:id="rId7"/>
    <p:sldId id="465" r:id="rId8"/>
    <p:sldId id="441" r:id="rId9"/>
    <p:sldId id="456" r:id="rId10"/>
    <p:sldId id="462" r:id="rId11"/>
    <p:sldId id="463" r:id="rId12"/>
    <p:sldId id="350" r:id="rId13"/>
    <p:sldId id="442" r:id="rId14"/>
    <p:sldId id="443" r:id="rId15"/>
    <p:sldId id="377" r:id="rId16"/>
    <p:sldId id="290" r:id="rId17"/>
    <p:sldId id="461" r:id="rId18"/>
    <p:sldId id="429" r:id="rId19"/>
    <p:sldId id="472" r:id="rId20"/>
    <p:sldId id="466" r:id="rId21"/>
    <p:sldId id="458" r:id="rId22"/>
    <p:sldId id="464" r:id="rId23"/>
    <p:sldId id="467" r:id="rId24"/>
    <p:sldId id="468" r:id="rId25"/>
    <p:sldId id="469" r:id="rId26"/>
    <p:sldId id="470" r:id="rId27"/>
    <p:sldId id="471" r:id="rId28"/>
    <p:sldId id="31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B63310-4E2C-457F-B7E2-DA57B7F70071}" v="83" dt="2019-07-09T13:34:45.811"/>
    <p1510:client id="{79BE7806-281B-4E9D-AB00-1D4DE54689AB}" v="1816" dt="2019-07-09T16:14:10.044"/>
    <p1510:client id="{EFD5B21D-8901-9755-B739-5FCA6ED1EDF3}" v="830" dt="2019-07-09T13:51:49.6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365"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179DFB-AA55-8042-8FE2-7EE1771AD4FD}" type="doc">
      <dgm:prSet loTypeId="urn:microsoft.com/office/officeart/2005/8/layout/radial1" loCatId="relationship" qsTypeId="urn:microsoft.com/office/officeart/2005/8/quickstyle/simple1" qsCatId="simple" csTypeId="urn:microsoft.com/office/officeart/2005/8/colors/colorful4" csCatId="colorful" phldr="1"/>
      <dgm:spPr/>
      <dgm:t>
        <a:bodyPr/>
        <a:lstStyle/>
        <a:p>
          <a:endParaRPr lang="en-US"/>
        </a:p>
      </dgm:t>
    </dgm:pt>
    <dgm:pt modelId="{16B01CFB-14F2-1A41-B402-8435DBACF5F3}">
      <dgm:prSet phldrT="[Text]"/>
      <dgm:spPr/>
      <dgm:t>
        <a:bodyPr/>
        <a:lstStyle/>
        <a:p>
          <a:r>
            <a:rPr lang="en-US" dirty="0"/>
            <a:t>2911</a:t>
          </a:r>
        </a:p>
      </dgm:t>
    </dgm:pt>
    <dgm:pt modelId="{DDA20FA5-018F-9C4B-AB85-D34F3AA5053F}" type="parTrans" cxnId="{0A2B4FF7-F337-FC46-940E-62CB40BDFE84}">
      <dgm:prSet/>
      <dgm:spPr/>
      <dgm:t>
        <a:bodyPr/>
        <a:lstStyle/>
        <a:p>
          <a:endParaRPr lang="en-US"/>
        </a:p>
      </dgm:t>
    </dgm:pt>
    <dgm:pt modelId="{85034915-3C33-064E-946F-56F6DEBAF017}" type="sibTrans" cxnId="{0A2B4FF7-F337-FC46-940E-62CB40BDFE84}">
      <dgm:prSet/>
      <dgm:spPr/>
      <dgm:t>
        <a:bodyPr/>
        <a:lstStyle/>
        <a:p>
          <a:endParaRPr lang="en-US"/>
        </a:p>
      </dgm:t>
    </dgm:pt>
    <dgm:pt modelId="{38F9CC9D-833A-4345-BF35-90B979700F33}">
      <dgm:prSet phldrT="[Text]" custT="1"/>
      <dgm:spPr/>
      <dgm:t>
        <a:bodyPr/>
        <a:lstStyle/>
        <a:p>
          <a:r>
            <a:rPr lang="en-US" sz="1400" b="1"/>
            <a:t>SIS</a:t>
          </a:r>
          <a:endParaRPr lang="en-US" sz="1000" b="1"/>
        </a:p>
      </dgm:t>
    </dgm:pt>
    <dgm:pt modelId="{A3A14E65-B52A-5E4C-927B-84297EB9EE71}" type="parTrans" cxnId="{5E8FC062-A343-D248-8174-15BDBE7CC84C}">
      <dgm:prSet/>
      <dgm:spPr/>
      <dgm:t>
        <a:bodyPr/>
        <a:lstStyle/>
        <a:p>
          <a:endParaRPr lang="en-US"/>
        </a:p>
      </dgm:t>
    </dgm:pt>
    <dgm:pt modelId="{B93B35B5-192C-D24E-A28A-6533450A9BDF}" type="sibTrans" cxnId="{5E8FC062-A343-D248-8174-15BDBE7CC84C}">
      <dgm:prSet/>
      <dgm:spPr/>
      <dgm:t>
        <a:bodyPr/>
        <a:lstStyle/>
        <a:p>
          <a:endParaRPr lang="en-US"/>
        </a:p>
      </dgm:t>
    </dgm:pt>
    <dgm:pt modelId="{9D1F00F5-777F-8244-852C-A8844C3875B5}">
      <dgm:prSet phldrT="[Text]" custT="1"/>
      <dgm:spPr/>
      <dgm:t>
        <a:bodyPr/>
        <a:lstStyle/>
        <a:p>
          <a:r>
            <a:rPr lang="en-US" sz="1400" b="1"/>
            <a:t>Food</a:t>
          </a:r>
          <a:endParaRPr lang="en-US" sz="1000" b="1"/>
        </a:p>
      </dgm:t>
    </dgm:pt>
    <dgm:pt modelId="{F9ACC9B6-D48D-B34E-8C7C-D3A9C3EB20B8}" type="parTrans" cxnId="{AB7A3749-9E0A-FD45-A0D2-62D038CF7CBE}">
      <dgm:prSet/>
      <dgm:spPr/>
      <dgm:t>
        <a:bodyPr/>
        <a:lstStyle/>
        <a:p>
          <a:endParaRPr lang="en-US"/>
        </a:p>
      </dgm:t>
    </dgm:pt>
    <dgm:pt modelId="{10A5793D-21BF-DB45-89BF-DE8BE9967B11}" type="sibTrans" cxnId="{AB7A3749-9E0A-FD45-A0D2-62D038CF7CBE}">
      <dgm:prSet/>
      <dgm:spPr/>
      <dgm:t>
        <a:bodyPr/>
        <a:lstStyle/>
        <a:p>
          <a:endParaRPr lang="en-US"/>
        </a:p>
      </dgm:t>
    </dgm:pt>
    <dgm:pt modelId="{C11F92A2-A426-F544-BCF3-9010A026EEAE}">
      <dgm:prSet phldrT="[Text]" custT="1"/>
      <dgm:spPr/>
      <dgm:t>
        <a:bodyPr/>
        <a:lstStyle/>
        <a:p>
          <a:r>
            <a:rPr lang="en-US" sz="1050" b="1" err="1"/>
            <a:t>MiLearn</a:t>
          </a:r>
          <a:endParaRPr lang="en-US" sz="1000" b="1"/>
        </a:p>
      </dgm:t>
    </dgm:pt>
    <dgm:pt modelId="{FA4AAAA5-51CF-6645-B37A-2EE66AA7E2F7}" type="parTrans" cxnId="{F49390FE-A136-F84E-A685-5B36762AFE2B}">
      <dgm:prSet/>
      <dgm:spPr/>
      <dgm:t>
        <a:bodyPr/>
        <a:lstStyle/>
        <a:p>
          <a:endParaRPr lang="en-US"/>
        </a:p>
      </dgm:t>
    </dgm:pt>
    <dgm:pt modelId="{158B9DAA-628D-C24B-B8CC-624F18FD27C6}" type="sibTrans" cxnId="{F49390FE-A136-F84E-A685-5B36762AFE2B}">
      <dgm:prSet/>
      <dgm:spPr/>
      <dgm:t>
        <a:bodyPr/>
        <a:lstStyle/>
        <a:p>
          <a:endParaRPr lang="en-US"/>
        </a:p>
      </dgm:t>
    </dgm:pt>
    <dgm:pt modelId="{7615676E-0BF0-2D47-AB6F-9C1D3221F283}">
      <dgm:prSet phldrT="[Text]" custT="1"/>
      <dgm:spPr/>
      <dgm:t>
        <a:bodyPr/>
        <a:lstStyle/>
        <a:p>
          <a:r>
            <a:rPr lang="en-US" sz="800" b="1">
              <a:latin typeface="Arial Narrow" panose="020B0606020202030204" pitchFamily="34" charset="0"/>
            </a:rPr>
            <a:t>Dashboards</a:t>
          </a:r>
          <a:endParaRPr lang="en-US" sz="700" b="1">
            <a:latin typeface="Arial Narrow" panose="020B0606020202030204" pitchFamily="34" charset="0"/>
          </a:endParaRPr>
        </a:p>
      </dgm:t>
    </dgm:pt>
    <dgm:pt modelId="{E2C9DD4E-D283-0D48-ACA9-6E2CCFBBC722}" type="parTrans" cxnId="{47537D37-6AD2-E94F-BF90-F8E5D9630965}">
      <dgm:prSet/>
      <dgm:spPr/>
      <dgm:t>
        <a:bodyPr/>
        <a:lstStyle/>
        <a:p>
          <a:endParaRPr lang="en-US"/>
        </a:p>
      </dgm:t>
    </dgm:pt>
    <dgm:pt modelId="{E9DAABCC-3690-F849-9F6A-779C7EB6DB2A}" type="sibTrans" cxnId="{47537D37-6AD2-E94F-BF90-F8E5D9630965}">
      <dgm:prSet/>
      <dgm:spPr/>
      <dgm:t>
        <a:bodyPr/>
        <a:lstStyle/>
        <a:p>
          <a:endParaRPr lang="en-US"/>
        </a:p>
      </dgm:t>
    </dgm:pt>
    <dgm:pt modelId="{AF463202-D822-A64E-9A40-FDB7605350D0}" type="pres">
      <dgm:prSet presAssocID="{6F179DFB-AA55-8042-8FE2-7EE1771AD4FD}" presName="cycle" presStyleCnt="0">
        <dgm:presLayoutVars>
          <dgm:chMax val="1"/>
          <dgm:dir/>
          <dgm:animLvl val="ctr"/>
          <dgm:resizeHandles val="exact"/>
        </dgm:presLayoutVars>
      </dgm:prSet>
      <dgm:spPr/>
    </dgm:pt>
    <dgm:pt modelId="{7DE290F4-2975-6E43-8F34-0F539E622963}" type="pres">
      <dgm:prSet presAssocID="{16B01CFB-14F2-1A41-B402-8435DBACF5F3}" presName="centerShape" presStyleLbl="node0" presStyleIdx="0" presStyleCnt="1"/>
      <dgm:spPr/>
    </dgm:pt>
    <dgm:pt modelId="{635B92B6-86B3-7B49-9751-C7FDEE3AF6A1}" type="pres">
      <dgm:prSet presAssocID="{A3A14E65-B52A-5E4C-927B-84297EB9EE71}" presName="Name9" presStyleLbl="parChTrans1D2" presStyleIdx="0" presStyleCnt="4"/>
      <dgm:spPr/>
    </dgm:pt>
    <dgm:pt modelId="{BF849B43-B7DA-4B4F-9CDB-C5EA8516FA05}" type="pres">
      <dgm:prSet presAssocID="{A3A14E65-B52A-5E4C-927B-84297EB9EE71}" presName="connTx" presStyleLbl="parChTrans1D2" presStyleIdx="0" presStyleCnt="4"/>
      <dgm:spPr/>
    </dgm:pt>
    <dgm:pt modelId="{07A7FCB1-4232-1247-9382-AB3A04887B57}" type="pres">
      <dgm:prSet presAssocID="{38F9CC9D-833A-4345-BF35-90B979700F33}" presName="node" presStyleLbl="node1" presStyleIdx="0" presStyleCnt="4">
        <dgm:presLayoutVars>
          <dgm:bulletEnabled val="1"/>
        </dgm:presLayoutVars>
      </dgm:prSet>
      <dgm:spPr/>
    </dgm:pt>
    <dgm:pt modelId="{66E3F971-F1F8-BE41-8323-68DA3D03DF4E}" type="pres">
      <dgm:prSet presAssocID="{F9ACC9B6-D48D-B34E-8C7C-D3A9C3EB20B8}" presName="Name9" presStyleLbl="parChTrans1D2" presStyleIdx="1" presStyleCnt="4"/>
      <dgm:spPr/>
    </dgm:pt>
    <dgm:pt modelId="{BEC113B1-3C26-E643-AA8D-384BFD4175BB}" type="pres">
      <dgm:prSet presAssocID="{F9ACC9B6-D48D-B34E-8C7C-D3A9C3EB20B8}" presName="connTx" presStyleLbl="parChTrans1D2" presStyleIdx="1" presStyleCnt="4"/>
      <dgm:spPr/>
    </dgm:pt>
    <dgm:pt modelId="{78621A80-BD4B-024B-90E4-671EF9B02108}" type="pres">
      <dgm:prSet presAssocID="{9D1F00F5-777F-8244-852C-A8844C3875B5}" presName="node" presStyleLbl="node1" presStyleIdx="1" presStyleCnt="4">
        <dgm:presLayoutVars>
          <dgm:bulletEnabled val="1"/>
        </dgm:presLayoutVars>
      </dgm:prSet>
      <dgm:spPr/>
    </dgm:pt>
    <dgm:pt modelId="{7FF1334B-61F0-174B-A572-84EC9B6C6461}" type="pres">
      <dgm:prSet presAssocID="{FA4AAAA5-51CF-6645-B37A-2EE66AA7E2F7}" presName="Name9" presStyleLbl="parChTrans1D2" presStyleIdx="2" presStyleCnt="4"/>
      <dgm:spPr/>
    </dgm:pt>
    <dgm:pt modelId="{4B0AE7EE-FE70-FC4A-A16E-7DA84418BB72}" type="pres">
      <dgm:prSet presAssocID="{FA4AAAA5-51CF-6645-B37A-2EE66AA7E2F7}" presName="connTx" presStyleLbl="parChTrans1D2" presStyleIdx="2" presStyleCnt="4"/>
      <dgm:spPr/>
    </dgm:pt>
    <dgm:pt modelId="{573AD1F1-2C9D-C240-BD4D-F9EA65F59E53}" type="pres">
      <dgm:prSet presAssocID="{C11F92A2-A426-F544-BCF3-9010A026EEAE}" presName="node" presStyleLbl="node1" presStyleIdx="2" presStyleCnt="4">
        <dgm:presLayoutVars>
          <dgm:bulletEnabled val="1"/>
        </dgm:presLayoutVars>
      </dgm:prSet>
      <dgm:spPr/>
    </dgm:pt>
    <dgm:pt modelId="{89F2C56A-CFAE-3742-8C51-590FF7D493C7}" type="pres">
      <dgm:prSet presAssocID="{E2C9DD4E-D283-0D48-ACA9-6E2CCFBBC722}" presName="Name9" presStyleLbl="parChTrans1D2" presStyleIdx="3" presStyleCnt="4"/>
      <dgm:spPr/>
    </dgm:pt>
    <dgm:pt modelId="{DFFF844A-6ABD-5543-977C-030EDBF066D8}" type="pres">
      <dgm:prSet presAssocID="{E2C9DD4E-D283-0D48-ACA9-6E2CCFBBC722}" presName="connTx" presStyleLbl="parChTrans1D2" presStyleIdx="3" presStyleCnt="4"/>
      <dgm:spPr/>
    </dgm:pt>
    <dgm:pt modelId="{B05ADDB3-1B76-AF41-9032-5365781C4ABD}" type="pres">
      <dgm:prSet presAssocID="{7615676E-0BF0-2D47-AB6F-9C1D3221F283}" presName="node" presStyleLbl="node1" presStyleIdx="3" presStyleCnt="4">
        <dgm:presLayoutVars>
          <dgm:bulletEnabled val="1"/>
        </dgm:presLayoutVars>
      </dgm:prSet>
      <dgm:spPr/>
    </dgm:pt>
  </dgm:ptLst>
  <dgm:cxnLst>
    <dgm:cxn modelId="{D7170107-0E0B-A346-9C0A-79F2A2CCB31E}" type="presOf" srcId="{C11F92A2-A426-F544-BCF3-9010A026EEAE}" destId="{573AD1F1-2C9D-C240-BD4D-F9EA65F59E53}" srcOrd="0" destOrd="0" presId="urn:microsoft.com/office/officeart/2005/8/layout/radial1"/>
    <dgm:cxn modelId="{27A72F0A-1EAF-364D-8892-B12F0D203E04}" type="presOf" srcId="{A3A14E65-B52A-5E4C-927B-84297EB9EE71}" destId="{BF849B43-B7DA-4B4F-9CDB-C5EA8516FA05}" srcOrd="1" destOrd="0" presId="urn:microsoft.com/office/officeart/2005/8/layout/radial1"/>
    <dgm:cxn modelId="{78683B0C-6DF2-E54A-A405-3B4963A2F1BF}" type="presOf" srcId="{FA4AAAA5-51CF-6645-B37A-2EE66AA7E2F7}" destId="{7FF1334B-61F0-174B-A572-84EC9B6C6461}" srcOrd="0" destOrd="0" presId="urn:microsoft.com/office/officeart/2005/8/layout/radial1"/>
    <dgm:cxn modelId="{A2E06610-60E7-DC4B-8842-44C8A59928BA}" type="presOf" srcId="{E2C9DD4E-D283-0D48-ACA9-6E2CCFBBC722}" destId="{DFFF844A-6ABD-5543-977C-030EDBF066D8}" srcOrd="1" destOrd="0" presId="urn:microsoft.com/office/officeart/2005/8/layout/radial1"/>
    <dgm:cxn modelId="{E4148121-3AD3-6545-B523-DD33E3136C5A}" type="presOf" srcId="{9D1F00F5-777F-8244-852C-A8844C3875B5}" destId="{78621A80-BD4B-024B-90E4-671EF9B02108}" srcOrd="0" destOrd="0" presId="urn:microsoft.com/office/officeart/2005/8/layout/radial1"/>
    <dgm:cxn modelId="{45D5DB31-0897-CD48-BA38-68231B515A1B}" type="presOf" srcId="{6F179DFB-AA55-8042-8FE2-7EE1771AD4FD}" destId="{AF463202-D822-A64E-9A40-FDB7605350D0}" srcOrd="0" destOrd="0" presId="urn:microsoft.com/office/officeart/2005/8/layout/radial1"/>
    <dgm:cxn modelId="{47537D37-6AD2-E94F-BF90-F8E5D9630965}" srcId="{16B01CFB-14F2-1A41-B402-8435DBACF5F3}" destId="{7615676E-0BF0-2D47-AB6F-9C1D3221F283}" srcOrd="3" destOrd="0" parTransId="{E2C9DD4E-D283-0D48-ACA9-6E2CCFBBC722}" sibTransId="{E9DAABCC-3690-F849-9F6A-779C7EB6DB2A}"/>
    <dgm:cxn modelId="{4BB22538-50FF-D448-905D-EAB960C6C412}" type="presOf" srcId="{E2C9DD4E-D283-0D48-ACA9-6E2CCFBBC722}" destId="{89F2C56A-CFAE-3742-8C51-590FF7D493C7}" srcOrd="0" destOrd="0" presId="urn:microsoft.com/office/officeart/2005/8/layout/radial1"/>
    <dgm:cxn modelId="{5E8FC062-A343-D248-8174-15BDBE7CC84C}" srcId="{16B01CFB-14F2-1A41-B402-8435DBACF5F3}" destId="{38F9CC9D-833A-4345-BF35-90B979700F33}" srcOrd="0" destOrd="0" parTransId="{A3A14E65-B52A-5E4C-927B-84297EB9EE71}" sibTransId="{B93B35B5-192C-D24E-A28A-6533450A9BDF}"/>
    <dgm:cxn modelId="{AB7A3749-9E0A-FD45-A0D2-62D038CF7CBE}" srcId="{16B01CFB-14F2-1A41-B402-8435DBACF5F3}" destId="{9D1F00F5-777F-8244-852C-A8844C3875B5}" srcOrd="1" destOrd="0" parTransId="{F9ACC9B6-D48D-B34E-8C7C-D3A9C3EB20B8}" sibTransId="{10A5793D-21BF-DB45-89BF-DE8BE9967B11}"/>
    <dgm:cxn modelId="{0C005C51-7A96-8C40-A734-380383D71FC9}" type="presOf" srcId="{7615676E-0BF0-2D47-AB6F-9C1D3221F283}" destId="{B05ADDB3-1B76-AF41-9032-5365781C4ABD}" srcOrd="0" destOrd="0" presId="urn:microsoft.com/office/officeart/2005/8/layout/radial1"/>
    <dgm:cxn modelId="{1954E18E-D699-DA4E-AB08-583D89A2D177}" type="presOf" srcId="{FA4AAAA5-51CF-6645-B37A-2EE66AA7E2F7}" destId="{4B0AE7EE-FE70-FC4A-A16E-7DA84418BB72}" srcOrd="1" destOrd="0" presId="urn:microsoft.com/office/officeart/2005/8/layout/radial1"/>
    <dgm:cxn modelId="{600C3EA7-F28B-874F-A717-05E48C9CD621}" type="presOf" srcId="{38F9CC9D-833A-4345-BF35-90B979700F33}" destId="{07A7FCB1-4232-1247-9382-AB3A04887B57}" srcOrd="0" destOrd="0" presId="urn:microsoft.com/office/officeart/2005/8/layout/radial1"/>
    <dgm:cxn modelId="{3838F1B4-1202-BC4C-AC7E-99D44944AC65}" type="presOf" srcId="{16B01CFB-14F2-1A41-B402-8435DBACF5F3}" destId="{7DE290F4-2975-6E43-8F34-0F539E622963}" srcOrd="0" destOrd="0" presId="urn:microsoft.com/office/officeart/2005/8/layout/radial1"/>
    <dgm:cxn modelId="{44DF7FB9-CDD4-DE48-A2DF-A6092DD3CD70}" type="presOf" srcId="{F9ACC9B6-D48D-B34E-8C7C-D3A9C3EB20B8}" destId="{BEC113B1-3C26-E643-AA8D-384BFD4175BB}" srcOrd="1" destOrd="0" presId="urn:microsoft.com/office/officeart/2005/8/layout/radial1"/>
    <dgm:cxn modelId="{FEFEFFC1-4AE6-2A4C-9BEF-9F25BE11A507}" type="presOf" srcId="{F9ACC9B6-D48D-B34E-8C7C-D3A9C3EB20B8}" destId="{66E3F971-F1F8-BE41-8323-68DA3D03DF4E}" srcOrd="0" destOrd="0" presId="urn:microsoft.com/office/officeart/2005/8/layout/radial1"/>
    <dgm:cxn modelId="{1B7B8DE1-871D-7B4C-BB6F-3C06C1BACA53}" type="presOf" srcId="{A3A14E65-B52A-5E4C-927B-84297EB9EE71}" destId="{635B92B6-86B3-7B49-9751-C7FDEE3AF6A1}" srcOrd="0" destOrd="0" presId="urn:microsoft.com/office/officeart/2005/8/layout/radial1"/>
    <dgm:cxn modelId="{0A2B4FF7-F337-FC46-940E-62CB40BDFE84}" srcId="{6F179DFB-AA55-8042-8FE2-7EE1771AD4FD}" destId="{16B01CFB-14F2-1A41-B402-8435DBACF5F3}" srcOrd="0" destOrd="0" parTransId="{DDA20FA5-018F-9C4B-AB85-D34F3AA5053F}" sibTransId="{85034915-3C33-064E-946F-56F6DEBAF017}"/>
    <dgm:cxn modelId="{F49390FE-A136-F84E-A685-5B36762AFE2B}" srcId="{16B01CFB-14F2-1A41-B402-8435DBACF5F3}" destId="{C11F92A2-A426-F544-BCF3-9010A026EEAE}" srcOrd="2" destOrd="0" parTransId="{FA4AAAA5-51CF-6645-B37A-2EE66AA7E2F7}" sibTransId="{158B9DAA-628D-C24B-B8CC-624F18FD27C6}"/>
    <dgm:cxn modelId="{C3A5DB36-7328-8E48-8493-E82AFE89A85B}" type="presParOf" srcId="{AF463202-D822-A64E-9A40-FDB7605350D0}" destId="{7DE290F4-2975-6E43-8F34-0F539E622963}" srcOrd="0" destOrd="0" presId="urn:microsoft.com/office/officeart/2005/8/layout/radial1"/>
    <dgm:cxn modelId="{E7434F86-C128-4744-A7D1-0632832211F6}" type="presParOf" srcId="{AF463202-D822-A64E-9A40-FDB7605350D0}" destId="{635B92B6-86B3-7B49-9751-C7FDEE3AF6A1}" srcOrd="1" destOrd="0" presId="urn:microsoft.com/office/officeart/2005/8/layout/radial1"/>
    <dgm:cxn modelId="{EF1D0033-7BD9-4348-BF1C-D7F892950973}" type="presParOf" srcId="{635B92B6-86B3-7B49-9751-C7FDEE3AF6A1}" destId="{BF849B43-B7DA-4B4F-9CDB-C5EA8516FA05}" srcOrd="0" destOrd="0" presId="urn:microsoft.com/office/officeart/2005/8/layout/radial1"/>
    <dgm:cxn modelId="{68851166-32A1-B842-BDBE-6DF097545BF0}" type="presParOf" srcId="{AF463202-D822-A64E-9A40-FDB7605350D0}" destId="{07A7FCB1-4232-1247-9382-AB3A04887B57}" srcOrd="2" destOrd="0" presId="urn:microsoft.com/office/officeart/2005/8/layout/radial1"/>
    <dgm:cxn modelId="{CBA5CBF2-EDD9-4846-AA38-5597CE2082A1}" type="presParOf" srcId="{AF463202-D822-A64E-9A40-FDB7605350D0}" destId="{66E3F971-F1F8-BE41-8323-68DA3D03DF4E}" srcOrd="3" destOrd="0" presId="urn:microsoft.com/office/officeart/2005/8/layout/radial1"/>
    <dgm:cxn modelId="{19290CD6-02B8-3D41-87A0-2042EF903B4E}" type="presParOf" srcId="{66E3F971-F1F8-BE41-8323-68DA3D03DF4E}" destId="{BEC113B1-3C26-E643-AA8D-384BFD4175BB}" srcOrd="0" destOrd="0" presId="urn:microsoft.com/office/officeart/2005/8/layout/radial1"/>
    <dgm:cxn modelId="{D1CE1B8A-9C5A-D647-9377-0753683C539D}" type="presParOf" srcId="{AF463202-D822-A64E-9A40-FDB7605350D0}" destId="{78621A80-BD4B-024B-90E4-671EF9B02108}" srcOrd="4" destOrd="0" presId="urn:microsoft.com/office/officeart/2005/8/layout/radial1"/>
    <dgm:cxn modelId="{17BE4160-A71A-A745-A9B9-E939933BA18A}" type="presParOf" srcId="{AF463202-D822-A64E-9A40-FDB7605350D0}" destId="{7FF1334B-61F0-174B-A572-84EC9B6C6461}" srcOrd="5" destOrd="0" presId="urn:microsoft.com/office/officeart/2005/8/layout/radial1"/>
    <dgm:cxn modelId="{2FBBEF65-C089-8F4E-BE53-E109CB84373A}" type="presParOf" srcId="{7FF1334B-61F0-174B-A572-84EC9B6C6461}" destId="{4B0AE7EE-FE70-FC4A-A16E-7DA84418BB72}" srcOrd="0" destOrd="0" presId="urn:microsoft.com/office/officeart/2005/8/layout/radial1"/>
    <dgm:cxn modelId="{F7F9A9D3-051C-FF46-A4EF-F867B83FFD2A}" type="presParOf" srcId="{AF463202-D822-A64E-9A40-FDB7605350D0}" destId="{573AD1F1-2C9D-C240-BD4D-F9EA65F59E53}" srcOrd="6" destOrd="0" presId="urn:microsoft.com/office/officeart/2005/8/layout/radial1"/>
    <dgm:cxn modelId="{CCE52025-BF22-CE4C-8933-710F2E625423}" type="presParOf" srcId="{AF463202-D822-A64E-9A40-FDB7605350D0}" destId="{89F2C56A-CFAE-3742-8C51-590FF7D493C7}" srcOrd="7" destOrd="0" presId="urn:microsoft.com/office/officeart/2005/8/layout/radial1"/>
    <dgm:cxn modelId="{DD4353CF-58D8-4B40-8412-862EB7BC7569}" type="presParOf" srcId="{89F2C56A-CFAE-3742-8C51-590FF7D493C7}" destId="{DFFF844A-6ABD-5543-977C-030EDBF066D8}" srcOrd="0" destOrd="0" presId="urn:microsoft.com/office/officeart/2005/8/layout/radial1"/>
    <dgm:cxn modelId="{FBD6F92B-ED43-C44B-B2A6-AA8F0ADF1C21}" type="presParOf" srcId="{AF463202-D822-A64E-9A40-FDB7605350D0}" destId="{B05ADDB3-1B76-AF41-9032-5365781C4ABD}"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E290F4-2975-6E43-8F34-0F539E622963}">
      <dsp:nvSpPr>
        <dsp:cNvPr id="0" name=""/>
        <dsp:cNvSpPr/>
      </dsp:nvSpPr>
      <dsp:spPr>
        <a:xfrm>
          <a:off x="1386701" y="999065"/>
          <a:ext cx="760058" cy="760058"/>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2911</a:t>
          </a:r>
        </a:p>
      </dsp:txBody>
      <dsp:txXfrm>
        <a:off x="1498009" y="1110373"/>
        <a:ext cx="537442" cy="537442"/>
      </dsp:txXfrm>
    </dsp:sp>
    <dsp:sp modelId="{635B92B6-86B3-7B49-9751-C7FDEE3AF6A1}">
      <dsp:nvSpPr>
        <dsp:cNvPr id="0" name=""/>
        <dsp:cNvSpPr/>
      </dsp:nvSpPr>
      <dsp:spPr>
        <a:xfrm rot="16200000">
          <a:off x="1652145" y="865121"/>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61001" y="878751"/>
        <a:ext cx="11458" cy="11458"/>
      </dsp:txXfrm>
    </dsp:sp>
    <dsp:sp modelId="{07A7FCB1-4232-1247-9382-AB3A04887B57}">
      <dsp:nvSpPr>
        <dsp:cNvPr id="0" name=""/>
        <dsp:cNvSpPr/>
      </dsp:nvSpPr>
      <dsp:spPr>
        <a:xfrm>
          <a:off x="1386701" y="9836"/>
          <a:ext cx="760058" cy="760058"/>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a:t>SIS</a:t>
          </a:r>
          <a:endParaRPr lang="en-US" sz="1000" b="1" kern="1200"/>
        </a:p>
      </dsp:txBody>
      <dsp:txXfrm>
        <a:off x="1498009" y="121144"/>
        <a:ext cx="537442" cy="537442"/>
      </dsp:txXfrm>
    </dsp:sp>
    <dsp:sp modelId="{66E3F971-F1F8-BE41-8323-68DA3D03DF4E}">
      <dsp:nvSpPr>
        <dsp:cNvPr id="0" name=""/>
        <dsp:cNvSpPr/>
      </dsp:nvSpPr>
      <dsp:spPr>
        <a:xfrm>
          <a:off x="2146760" y="1359735"/>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255616" y="1373365"/>
        <a:ext cx="11458" cy="11458"/>
      </dsp:txXfrm>
    </dsp:sp>
    <dsp:sp modelId="{78621A80-BD4B-024B-90E4-671EF9B02108}">
      <dsp:nvSpPr>
        <dsp:cNvPr id="0" name=""/>
        <dsp:cNvSpPr/>
      </dsp:nvSpPr>
      <dsp:spPr>
        <a:xfrm>
          <a:off x="2375930" y="999065"/>
          <a:ext cx="760058" cy="760058"/>
        </a:xfrm>
        <a:prstGeom prst="ellipse">
          <a:avLst/>
        </a:prstGeom>
        <a:solidFill>
          <a:schemeClr val="accent4">
            <a:hueOff val="-1216724"/>
            <a:satOff val="4058"/>
            <a:lumOff val="640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a:t>Food</a:t>
          </a:r>
          <a:endParaRPr lang="en-US" sz="1000" b="1" kern="1200"/>
        </a:p>
      </dsp:txBody>
      <dsp:txXfrm>
        <a:off x="2487238" y="1110373"/>
        <a:ext cx="537442" cy="537442"/>
      </dsp:txXfrm>
    </dsp:sp>
    <dsp:sp modelId="{7FF1334B-61F0-174B-A572-84EC9B6C6461}">
      <dsp:nvSpPr>
        <dsp:cNvPr id="0" name=""/>
        <dsp:cNvSpPr/>
      </dsp:nvSpPr>
      <dsp:spPr>
        <a:xfrm rot="5400000">
          <a:off x="1652145" y="1854350"/>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61001" y="1867980"/>
        <a:ext cx="11458" cy="11458"/>
      </dsp:txXfrm>
    </dsp:sp>
    <dsp:sp modelId="{573AD1F1-2C9D-C240-BD4D-F9EA65F59E53}">
      <dsp:nvSpPr>
        <dsp:cNvPr id="0" name=""/>
        <dsp:cNvSpPr/>
      </dsp:nvSpPr>
      <dsp:spPr>
        <a:xfrm>
          <a:off x="1386701" y="1988294"/>
          <a:ext cx="760058" cy="760058"/>
        </a:xfrm>
        <a:prstGeom prst="ellipse">
          <a:avLst/>
        </a:prstGeom>
        <a:solidFill>
          <a:schemeClr val="accent4">
            <a:hueOff val="-2433449"/>
            <a:satOff val="8116"/>
            <a:lumOff val="1281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US" sz="1050" b="1" kern="1200" err="1"/>
            <a:t>MiLearn</a:t>
          </a:r>
          <a:endParaRPr lang="en-US" sz="1000" b="1" kern="1200"/>
        </a:p>
      </dsp:txBody>
      <dsp:txXfrm>
        <a:off x="1498009" y="2099602"/>
        <a:ext cx="537442" cy="537442"/>
      </dsp:txXfrm>
    </dsp:sp>
    <dsp:sp modelId="{89F2C56A-CFAE-3742-8C51-590FF7D493C7}">
      <dsp:nvSpPr>
        <dsp:cNvPr id="0" name=""/>
        <dsp:cNvSpPr/>
      </dsp:nvSpPr>
      <dsp:spPr>
        <a:xfrm rot="10800000">
          <a:off x="1157531" y="1359735"/>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266387" y="1373365"/>
        <a:ext cx="11458" cy="11458"/>
      </dsp:txXfrm>
    </dsp:sp>
    <dsp:sp modelId="{B05ADDB3-1B76-AF41-9032-5365781C4ABD}">
      <dsp:nvSpPr>
        <dsp:cNvPr id="0" name=""/>
        <dsp:cNvSpPr/>
      </dsp:nvSpPr>
      <dsp:spPr>
        <a:xfrm>
          <a:off x="397472" y="999065"/>
          <a:ext cx="760058" cy="760058"/>
        </a:xfrm>
        <a:prstGeom prst="ellipse">
          <a:avLst/>
        </a:prstGeom>
        <a:solidFill>
          <a:schemeClr val="accent4">
            <a:hueOff val="-3650173"/>
            <a:satOff val="12174"/>
            <a:lumOff val="1921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b="1" kern="1200">
              <a:latin typeface="Arial Narrow" panose="020B0606020202030204" pitchFamily="34" charset="0"/>
            </a:rPr>
            <a:t>Dashboards</a:t>
          </a:r>
          <a:endParaRPr lang="en-US" sz="700" b="1" kern="1200">
            <a:latin typeface="Arial Narrow" panose="020B0606020202030204" pitchFamily="34" charset="0"/>
          </a:endParaRPr>
        </a:p>
      </dsp:txBody>
      <dsp:txXfrm>
        <a:off x="508780" y="1110373"/>
        <a:ext cx="537442" cy="537442"/>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B9F403-5BCE-6D45-B660-8EF79F7AA9DD}" type="datetimeFigureOut">
              <a:rPr lang="en-US" smtClean="0"/>
              <a:t>7/8/2019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620338-DD2A-934B-A688-D942AE0F81F5}" type="slidenum">
              <a:rPr lang="en-US" smtClean="0"/>
              <a:t>‹#›</a:t>
            </a:fld>
            <a:endParaRPr lang="en-US"/>
          </a:p>
        </p:txBody>
      </p:sp>
    </p:spTree>
    <p:extLst>
      <p:ext uri="{BB962C8B-B14F-4D97-AF65-F5344CB8AC3E}">
        <p14:creationId xmlns:p14="http://schemas.microsoft.com/office/powerpoint/2010/main" val="1053497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1</a:t>
            </a:fld>
            <a:endParaRPr lang="en-US"/>
          </a:p>
        </p:txBody>
      </p:sp>
    </p:spTree>
    <p:extLst>
      <p:ext uri="{BB962C8B-B14F-4D97-AF65-F5344CB8AC3E}">
        <p14:creationId xmlns:p14="http://schemas.microsoft.com/office/powerpoint/2010/main" val="4030027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4</a:t>
            </a:fld>
            <a:endParaRPr lang="en-US"/>
          </a:p>
        </p:txBody>
      </p:sp>
    </p:spTree>
    <p:extLst>
      <p:ext uri="{BB962C8B-B14F-4D97-AF65-F5344CB8AC3E}">
        <p14:creationId xmlns:p14="http://schemas.microsoft.com/office/powerpoint/2010/main" val="3357164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11</a:t>
            </a:fld>
            <a:endParaRPr lang="en-US"/>
          </a:p>
        </p:txBody>
      </p:sp>
    </p:spTree>
    <p:extLst>
      <p:ext uri="{BB962C8B-B14F-4D97-AF65-F5344CB8AC3E}">
        <p14:creationId xmlns:p14="http://schemas.microsoft.com/office/powerpoint/2010/main" val="1517968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15</a:t>
            </a:fld>
            <a:endParaRPr lang="en-US"/>
          </a:p>
        </p:txBody>
      </p:sp>
    </p:spTree>
    <p:extLst>
      <p:ext uri="{BB962C8B-B14F-4D97-AF65-F5344CB8AC3E}">
        <p14:creationId xmlns:p14="http://schemas.microsoft.com/office/powerpoint/2010/main" val="3239210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27</a:t>
            </a:fld>
            <a:endParaRPr lang="en-US"/>
          </a:p>
        </p:txBody>
      </p:sp>
    </p:spTree>
    <p:extLst>
      <p:ext uri="{BB962C8B-B14F-4D97-AF65-F5344CB8AC3E}">
        <p14:creationId xmlns:p14="http://schemas.microsoft.com/office/powerpoint/2010/main" val="3936119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E7E6DB8-5222-44B6-9A72-40191CF6FC0F}"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9FF9C6F8-3784-4E26-8986-445E18EEECCC}" type="datetime1">
              <a:rPr lang="en-US" smtClean="0"/>
              <a:t>7/8/2019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D0D3B9-3669-4C28-9DAA-6FA45990EE98}"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587F97C-49D3-4A5A-A02F-8D04AE7DAD0C}"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4621FA-9A31-4D22-9F16-92F3B60B66CE}"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CD505A-1E24-4C0C-98E4-5F48DFB3939B}"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CB9CDC0-8334-46F6-88B6-B1C23E3CBFDD}"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300A092-D887-4EEF-9D04-0518FD8A3784}"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0F55B7-5EF3-40C1-B16A-E4104571CC2C}"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41852"/>
            <a:ext cx="9144000" cy="1257717"/>
          </a:xfrm>
          <a:prstGeom prst="rect">
            <a:avLst/>
          </a:prstGeom>
        </p:spPr>
      </p:pic>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3013049" y="5641849"/>
            <a:ext cx="9178953" cy="1244654"/>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6" y="6089904"/>
            <a:ext cx="1669553" cy="731520"/>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55916" y="5914397"/>
            <a:ext cx="914400" cy="914400"/>
          </a:xfrm>
          <a:prstGeom prst="rect">
            <a:avLst/>
          </a:prstGeom>
        </p:spPr>
      </p:pic>
      <p:sp>
        <p:nvSpPr>
          <p:cNvPr id="2" name="Title 1"/>
          <p:cNvSpPr>
            <a:spLocks noGrp="1"/>
          </p:cNvSpPr>
          <p:nvPr>
            <p:ph type="ctrTitle"/>
          </p:nvPr>
        </p:nvSpPr>
        <p:spPr>
          <a:xfrm>
            <a:off x="640080" y="1122363"/>
            <a:ext cx="10917936" cy="2387600"/>
          </a:xfrm>
        </p:spPr>
        <p:txBody>
          <a:bodyPr anchor="b"/>
          <a:lstStyle>
            <a:lvl1pPr algn="ctr">
              <a:defRPr sz="6000">
                <a:solidFill>
                  <a:srgbClr val="067EBD"/>
                </a:solidFill>
              </a:defRPr>
            </a:lvl1pPr>
          </a:lstStyle>
          <a:p>
            <a:r>
              <a:rPr lang="en-US"/>
              <a:t>Click to edit Master title style</a:t>
            </a:r>
          </a:p>
        </p:txBody>
      </p:sp>
      <p:sp>
        <p:nvSpPr>
          <p:cNvPr id="3" name="Subtitle 2"/>
          <p:cNvSpPr>
            <a:spLocks noGrp="1"/>
          </p:cNvSpPr>
          <p:nvPr>
            <p:ph type="subTitle" idx="1"/>
          </p:nvPr>
        </p:nvSpPr>
        <p:spPr>
          <a:xfrm>
            <a:off x="640080" y="3602038"/>
            <a:ext cx="10917936"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Tree>
    <p:extLst>
      <p:ext uri="{BB962C8B-B14F-4D97-AF65-F5344CB8AC3E}">
        <p14:creationId xmlns:p14="http://schemas.microsoft.com/office/powerpoint/2010/main" val="22098809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a:t>Click to edit Master title style</a:t>
            </a:r>
          </a:p>
        </p:txBody>
      </p:sp>
      <p:sp>
        <p:nvSpPr>
          <p:cNvPr id="3" name="Text Placeholder 2"/>
          <p:cNvSpPr>
            <a:spLocks noGrp="1"/>
          </p:cNvSpPr>
          <p:nvPr>
            <p:ph idx="1" hasCustomPrompt="1"/>
          </p:nvPr>
        </p:nvSpPr>
        <p:spPr>
          <a:xfrm>
            <a:off x="838200" y="1280163"/>
            <a:ext cx="10515600" cy="4896803"/>
          </a:xfrm>
          <a:prstGeom prst="rect">
            <a:avLst/>
          </a:prstGeom>
        </p:spPr>
        <p:txBody>
          <a:bodyPr vert="horz" lIns="91440" tIns="45720" rIns="91440" bIns="45720" rtlCol="0">
            <a:normAutofit/>
          </a:bodyPr>
          <a:lstStyle>
            <a:lvl1pPr>
              <a:defRPr sz="2800"/>
            </a:lvl1pPr>
            <a:lvl2pPr marL="914377" indent="-457189">
              <a:buFont typeface="Courier New" panose="02070309020205020404" pitchFamily="49" charset="0"/>
              <a:buChar char="o"/>
              <a:defRPr sz="2400"/>
            </a:lvl2pPr>
            <a:lvl3pPr marL="1257269" indent="-342891">
              <a:buFont typeface="Arial" panose="020B0604020202020204" pitchFamily="34" charset="0"/>
              <a:buChar char="•"/>
              <a:defRPr sz="2000"/>
            </a:lvl3pPr>
          </a:lstStyle>
          <a:p>
            <a:pPr lvl="0"/>
            <a:r>
              <a:rPr lang="en-US"/>
              <a:t>Click to edit Master text styles</a:t>
            </a:r>
          </a:p>
          <a:p>
            <a:pPr lvl="1"/>
            <a:r>
              <a:rPr lang="en-US"/>
              <a:t>Second level</a:t>
            </a:r>
          </a:p>
          <a:p>
            <a:pPr lvl="2"/>
            <a:r>
              <a:rPr lang="en-US"/>
              <a:t>Third level</a:t>
            </a:r>
          </a:p>
        </p:txBody>
      </p:sp>
      <p:sp>
        <p:nvSpPr>
          <p:cNvPr id="4" name="Slide Number Placeholder 3"/>
          <p:cNvSpPr>
            <a:spLocks noGrp="1"/>
          </p:cNvSpPr>
          <p:nvPr>
            <p:ph type="sldNum" sz="quarter" idx="10"/>
          </p:nvPr>
        </p:nvSpPr>
        <p:spPr>
          <a:xfrm>
            <a:off x="11603738" y="6355705"/>
            <a:ext cx="435863" cy="365125"/>
          </a:xfrm>
        </p:spPr>
        <p:txBody>
          <a:bodyPr/>
          <a:lstStyle>
            <a:lvl1pPr algn="ctr">
              <a:defRPr b="0"/>
            </a:lvl1pPr>
          </a:lstStyle>
          <a:p>
            <a:pPr>
              <a:defRPr/>
            </a:pPr>
            <a:fld id="{B71038AC-B710-4B8B-BF3B-94AC1F5C79FE}" type="slidenum">
              <a:rPr lang="en-US" smtClean="0">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320481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987CC15-D7FE-4C89-97F7-6556FE072B54}"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706D1E-E350-4110-8B0C-EF406862CB66}"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521A187-8A23-465B-9379-E33E680807C6}" type="datetime1">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549B95-BCEE-497F-B4AA-5A17BDE9DAB1}" type="datetime1">
              <a:rPr lang="en-US" smtClean="0"/>
              <a:t>7/8/2019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55DA5F7-20AB-430E-8501-A79B5C221830}" type="datetime1">
              <a:rPr lang="en-US" smtClean="0"/>
              <a:t>7/8/2019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4C4035-AF87-4456-B385-73BCDFBC1937}" type="datetime1">
              <a:rPr lang="en-US" smtClean="0"/>
              <a:t>7/8/2019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90D8E55-DF5E-4C21-9E57-C1843945ECB3}" type="datetime1">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82E61C6-6B14-4627-85B5-C2C7E5D871BD}" type="datetime1">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58128C16-09F5-4AB3-9168-70CEC3538FAC}" type="datetime1">
              <a:rPr lang="en-US" smtClean="0"/>
              <a:t>7/8/2019</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AE2CC9AD-DB6C-CF40-8EB4-0B243A526EB3}" type="slidenum">
              <a:rPr lang="en-US" smtClean="0"/>
              <a:t>‹#›</a:t>
            </a:fld>
            <a:endParaRPr lang="en-US"/>
          </a:p>
        </p:txBody>
      </p:sp>
    </p:spTree>
    <p:extLst>
      <p:ext uri="{BB962C8B-B14F-4D97-AF65-F5344CB8AC3E}">
        <p14:creationId xmlns:p14="http://schemas.microsoft.com/office/powerpoint/2010/main" val="376861228"/>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46309"/>
            <a:ext cx="10515600" cy="88696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280163"/>
            <a:ext cx="10515600" cy="489680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5980180"/>
            <a:ext cx="9144000" cy="919389"/>
          </a:xfrm>
          <a:prstGeom prst="rect">
            <a:avLst/>
          </a:prstGeom>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flipH="1">
            <a:off x="3013047" y="5980179"/>
            <a:ext cx="9178953" cy="906327"/>
          </a:xfrm>
          <a:prstGeom prst="rect">
            <a:avLst/>
          </a:prstGeom>
        </p:spPr>
      </p:pic>
      <p:sp>
        <p:nvSpPr>
          <p:cNvPr id="4" name="Slide Number Placeholder 3"/>
          <p:cNvSpPr>
            <a:spLocks noGrp="1"/>
          </p:cNvSpPr>
          <p:nvPr>
            <p:ph type="sldNum" sz="quarter" idx="4"/>
          </p:nvPr>
        </p:nvSpPr>
        <p:spPr>
          <a:xfrm>
            <a:off x="9296399" y="6355705"/>
            <a:ext cx="2743200" cy="365125"/>
          </a:xfrm>
          <a:prstGeom prst="rect">
            <a:avLst/>
          </a:prstGeom>
        </p:spPr>
        <p:txBody>
          <a:bodyPr vert="horz" lIns="91440" tIns="45720" rIns="91440" bIns="45720" rtlCol="0" anchor="ctr"/>
          <a:lstStyle>
            <a:lvl1pPr algn="r">
              <a:defRPr sz="1200" b="1">
                <a:solidFill>
                  <a:schemeClr val="bg1"/>
                </a:solidFill>
              </a:defRPr>
            </a:lvl1pPr>
          </a:lstStyle>
          <a:p>
            <a:pPr defTabSz="914377">
              <a:defRPr/>
            </a:pPr>
            <a:fld id="{B71038AC-B710-4B8B-BF3B-94AC1F5C79FE}" type="slidenum">
              <a:rPr lang="en-US" smtClean="0">
                <a:solidFill>
                  <a:prstClr val="white"/>
                </a:solidFill>
              </a:rPr>
              <a:pPr defTabSz="914377">
                <a:defRPr/>
              </a:pPr>
              <a:t>‹#›</a:t>
            </a:fld>
            <a:endParaRPr lang="en-US">
              <a:solidFill>
                <a:prstClr val="white"/>
              </a:solidFill>
            </a:endParaRPr>
          </a:p>
        </p:txBody>
      </p:sp>
    </p:spTree>
    <p:extLst>
      <p:ext uri="{BB962C8B-B14F-4D97-AF65-F5344CB8AC3E}">
        <p14:creationId xmlns:p14="http://schemas.microsoft.com/office/powerpoint/2010/main" val="1737900170"/>
      </p:ext>
    </p:extLst>
  </p:cSld>
  <p:clrMap bg1="lt1" tx1="dk1" bg2="lt2" tx2="dk2" accent1="accent1" accent2="accent2" accent3="accent3" accent4="accent4" accent5="accent5" accent6="accent6" hlink="hlink" folHlink="folHlink"/>
  <p:sldLayoutIdLst>
    <p:sldLayoutId id="2147483697" r:id="rId1"/>
    <p:sldLayoutId id="2147483698" r:id="rId2"/>
  </p:sldLayoutIdLst>
  <p:hf hdr="0" dt="0"/>
  <p:txStyles>
    <p:titleStyle>
      <a:lvl1pPr algn="l" defTabSz="914377" rtl="0" eaLnBrk="1" latinLnBrk="0" hangingPunct="1">
        <a:lnSpc>
          <a:spcPct val="90000"/>
        </a:lnSpc>
        <a:spcBef>
          <a:spcPct val="0"/>
        </a:spcBef>
        <a:buNone/>
        <a:defRPr sz="4400" b="1" i="0" kern="1200">
          <a:solidFill>
            <a:schemeClr val="tx1"/>
          </a:solidFill>
          <a:latin typeface="+mn-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Courier New" panose="02070309020205020404" pitchFamily="49" charset="0"/>
        <a:buChar char="o"/>
        <a:defRPr sz="2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hyperlink" Target="mailto:support@midatahub.org" TargetMode="External"/><Relationship Id="rId2" Type="http://schemas.openxmlformats.org/officeDocument/2006/relationships/image" Target="../media/image6.png"/><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s://youtu.be/_jOy_OUeve8"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svg"/><Relationship Id="rId11" Type="http://schemas.openxmlformats.org/officeDocument/2006/relationships/image" Target="../media/image29.jpg"/><Relationship Id="rId5" Type="http://schemas.openxmlformats.org/officeDocument/2006/relationships/image" Target="../media/image23.png"/><Relationship Id="rId10" Type="http://schemas.openxmlformats.org/officeDocument/2006/relationships/image" Target="../media/image28.jpeg"/><Relationship Id="rId4" Type="http://schemas.openxmlformats.org/officeDocument/2006/relationships/image" Target="../media/image22.png"/><Relationship Id="rId9"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hyperlink" Target="https://mi.sas.com/contact.html" TargetMode="External"/><Relationship Id="rId2" Type="http://schemas.openxmlformats.org/officeDocument/2006/relationships/hyperlink" Target="https://www.midatahub.org/Core/Stories/Permalink/sas-evaas-for-k-12/"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hyperlink" Target="https://www.midatahub.org/documentation/general-information/" TargetMode="External"/><Relationship Id="rId7"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hyperlink" Target="https://drive.google.com/file/d/1jBLdT9AmPm9q1YEF6likwxWZJxtZ1nw6/view?usp=sharin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9.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6.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421" y="1051688"/>
            <a:ext cx="1992890" cy="766496"/>
          </a:xfrm>
          <a:prstGeom prst="rect">
            <a:avLst/>
          </a:prstGeom>
        </p:spPr>
      </p:pic>
      <p:sp>
        <p:nvSpPr>
          <p:cNvPr id="2" name="Title 1"/>
          <p:cNvSpPr>
            <a:spLocks noGrp="1"/>
          </p:cNvSpPr>
          <p:nvPr>
            <p:ph type="ctrTitle"/>
          </p:nvPr>
        </p:nvSpPr>
        <p:spPr>
          <a:xfrm>
            <a:off x="2493105" y="1051688"/>
            <a:ext cx="8561747" cy="2541431"/>
          </a:xfrm>
        </p:spPr>
        <p:txBody>
          <a:bodyPr>
            <a:normAutofit/>
          </a:bodyPr>
          <a:lstStyle/>
          <a:p>
            <a:r>
              <a:rPr lang="en-US" dirty="0"/>
              <a:t>District UPDATE Webinar</a:t>
            </a:r>
            <a:br>
              <a:rPr lang="en-US" dirty="0"/>
            </a:br>
            <a:r>
              <a:rPr lang="en-US" dirty="0"/>
              <a:t>Summer 2019</a:t>
            </a:r>
            <a:br>
              <a:rPr lang="en-US" dirty="0"/>
            </a:br>
            <a:endParaRPr lang="en-US" dirty="0"/>
          </a:p>
        </p:txBody>
      </p:sp>
      <p:pic>
        <p:nvPicPr>
          <p:cNvPr id="9" name="Picture 8"/>
          <p:cNvPicPr>
            <a:picLocks noChangeAspect="1"/>
          </p:cNvPicPr>
          <p:nvPr/>
        </p:nvPicPr>
        <p:blipFill>
          <a:blip r:embed="rId4"/>
          <a:stretch>
            <a:fillRect/>
          </a:stretch>
        </p:blipFill>
        <p:spPr>
          <a:xfrm>
            <a:off x="137994" y="2073176"/>
            <a:ext cx="2188214" cy="1011636"/>
          </a:xfrm>
          <a:prstGeom prst="rect">
            <a:avLst/>
          </a:prstGeom>
        </p:spPr>
      </p:pic>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9729" y="32883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A close up of a sign&#10;&#10;Description automatically generated">
            <a:extLst>
              <a:ext uri="{FF2B5EF4-FFF2-40B4-BE49-F238E27FC236}">
                <a16:creationId xmlns:a16="http://schemas.microsoft.com/office/drawing/2014/main" id="{6C537B47-CF91-45C6-AA0A-B7D9BA4EF0C2}"/>
              </a:ext>
            </a:extLst>
          </p:cNvPr>
          <p:cNvPicPr>
            <a:picLocks noChangeAspect="1"/>
          </p:cNvPicPr>
          <p:nvPr/>
        </p:nvPicPr>
        <p:blipFill>
          <a:blip r:embed="rId6"/>
          <a:stretch>
            <a:fillRect/>
          </a:stretch>
        </p:blipFill>
        <p:spPr>
          <a:xfrm>
            <a:off x="137626" y="175593"/>
            <a:ext cx="4043370" cy="779268"/>
          </a:xfrm>
          <a:prstGeom prst="rect">
            <a:avLst/>
          </a:prstGeom>
        </p:spPr>
      </p:pic>
    </p:spTree>
    <p:extLst>
      <p:ext uri="{BB962C8B-B14F-4D97-AF65-F5344CB8AC3E}">
        <p14:creationId xmlns:p14="http://schemas.microsoft.com/office/powerpoint/2010/main" val="1698903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762C7043-03CC-4710-A7EB-2EFE7AF74D8F}"/>
              </a:ext>
            </a:extLst>
          </p:cNvPr>
          <p:cNvSpPr>
            <a:spLocks noGrp="1"/>
          </p:cNvSpPr>
          <p:nvPr>
            <p:ph type="title"/>
          </p:nvPr>
        </p:nvSpPr>
        <p:spPr>
          <a:xfrm>
            <a:off x="257577" y="273050"/>
            <a:ext cx="11410212" cy="873170"/>
          </a:xfrm>
          <a:solidFill>
            <a:schemeClr val="accent1">
              <a:lumMod val="20000"/>
              <a:lumOff val="80000"/>
            </a:schemeClr>
          </a:solidFill>
        </p:spPr>
        <p:txBody>
          <a:bodyPr anchor="ctr">
            <a:noAutofit/>
          </a:bodyPr>
          <a:lstStyle/>
          <a:p>
            <a:r>
              <a:rPr lang="en-US" b="1">
                <a:solidFill>
                  <a:schemeClr val="accent1">
                    <a:lumMod val="50000"/>
                  </a:schemeClr>
                </a:solidFill>
                <a:latin typeface="+mn-lt"/>
              </a:rPr>
              <a:t>Support Structure – </a:t>
            </a:r>
            <a:br>
              <a:rPr lang="en-US" b="1">
                <a:latin typeface="+mn-lt"/>
              </a:rPr>
            </a:br>
            <a:r>
              <a:rPr lang="en-US" b="1">
                <a:solidFill>
                  <a:schemeClr val="accent1">
                    <a:lumMod val="50000"/>
                  </a:schemeClr>
                </a:solidFill>
                <a:latin typeface="+mn-lt"/>
              </a:rPr>
              <a:t>ODS Management tool</a:t>
            </a:r>
          </a:p>
        </p:txBody>
      </p:sp>
      <p:pic>
        <p:nvPicPr>
          <p:cNvPr id="6" name="m_-1497719503941588056x_Picture 1" descr="cid:image003.png@01D362EA.1FB6F670">
            <a:extLst>
              <a:ext uri="{FF2B5EF4-FFF2-40B4-BE49-F238E27FC236}">
                <a16:creationId xmlns:a16="http://schemas.microsoft.com/office/drawing/2014/main" id="{4316A070-01BB-4548-83A9-21AE2B57D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0600" y="241322"/>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653423F-7405-4B61-A208-0775F27A7681}"/>
              </a:ext>
            </a:extLst>
          </p:cNvPr>
          <p:cNvSpPr/>
          <p:nvPr/>
        </p:nvSpPr>
        <p:spPr>
          <a:xfrm>
            <a:off x="-168612" y="1370571"/>
            <a:ext cx="8642051" cy="338554"/>
          </a:xfrm>
          <a:prstGeom prst="rect">
            <a:avLst/>
          </a:prstGeom>
        </p:spPr>
        <p:txBody>
          <a:bodyPr wrap="square" anchor="t">
            <a:spAutoFit/>
          </a:bodyPr>
          <a:lstStyle/>
          <a:p>
            <a:pPr lvl="1" fontAlgn="base"/>
            <a:endParaRPr lang="en-US" sz="1600">
              <a:latin typeface="Tahoma" panose="020B0604030504040204" pitchFamily="34" charset="0"/>
              <a:ea typeface="Tahoma"/>
              <a:cs typeface="Tahoma"/>
            </a:endParaRPr>
          </a:p>
        </p:txBody>
      </p:sp>
      <p:sp>
        <p:nvSpPr>
          <p:cNvPr id="7" name="Rectangle 6">
            <a:extLst>
              <a:ext uri="{FF2B5EF4-FFF2-40B4-BE49-F238E27FC236}">
                <a16:creationId xmlns:a16="http://schemas.microsoft.com/office/drawing/2014/main" id="{1A59B11E-1472-40BE-99F9-8A986C1FD74C}"/>
              </a:ext>
            </a:extLst>
          </p:cNvPr>
          <p:cNvSpPr/>
          <p:nvPr/>
        </p:nvSpPr>
        <p:spPr>
          <a:xfrm>
            <a:off x="-82020" y="2305753"/>
            <a:ext cx="5198484" cy="2800767"/>
          </a:xfrm>
          <a:prstGeom prst="rect">
            <a:avLst/>
          </a:prstGeom>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1600" b="1">
                <a:latin typeface="Tahoma"/>
                <a:ea typeface="Tahoma"/>
                <a:cs typeface="Tahoma"/>
              </a:rPr>
              <a:t>Step 5 : Verify your 2019-20 ODS generated</a:t>
            </a:r>
            <a:endParaRPr lang="en-US" b="1">
              <a:latin typeface="Tahoma"/>
              <a:ea typeface="Tahoma"/>
              <a:cs typeface="Tahoma"/>
            </a:endParaRPr>
          </a:p>
          <a:p>
            <a:pPr lvl="1"/>
            <a:endParaRPr lang="en-US" sz="1600" b="1">
              <a:latin typeface="Tahoma"/>
              <a:ea typeface="Tahoma"/>
              <a:cs typeface="Tahoma"/>
            </a:endParaRPr>
          </a:p>
          <a:p>
            <a:pPr lvl="1"/>
            <a:r>
              <a:rPr lang="en-US" sz="1600">
                <a:latin typeface="Tahoma"/>
                <a:ea typeface="Tahoma"/>
                <a:cs typeface="Tahoma"/>
              </a:rPr>
              <a:t>Navigate back to the Data Hub Cockpit</a:t>
            </a:r>
          </a:p>
          <a:p>
            <a:pPr lvl="1"/>
            <a:endParaRPr lang="en-US" sz="1600">
              <a:latin typeface="Tahoma"/>
              <a:ea typeface="Tahoma"/>
              <a:cs typeface="Tahoma"/>
            </a:endParaRPr>
          </a:p>
          <a:p>
            <a:pPr lvl="1"/>
            <a:r>
              <a:rPr lang="en-US" sz="1600">
                <a:latin typeface="Tahoma"/>
                <a:ea typeface="Tahoma"/>
                <a:cs typeface="Tahoma"/>
              </a:rPr>
              <a:t>Click on the pull-down menu next to school year and verify the year you requested to generate is showing up. </a:t>
            </a:r>
          </a:p>
          <a:p>
            <a:pPr lvl="1"/>
            <a:endParaRPr lang="en-US" sz="1600">
              <a:latin typeface="Tahoma"/>
              <a:ea typeface="Tahoma"/>
              <a:cs typeface="Tahoma"/>
            </a:endParaRPr>
          </a:p>
          <a:p>
            <a:pPr lvl="1"/>
            <a:endParaRPr lang="en-US" sz="1600" b="1">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p:txBody>
      </p:sp>
      <p:cxnSp>
        <p:nvCxnSpPr>
          <p:cNvPr id="5" name="Straight Arrow Connector 4">
            <a:extLst>
              <a:ext uri="{FF2B5EF4-FFF2-40B4-BE49-F238E27FC236}">
                <a16:creationId xmlns:a16="http://schemas.microsoft.com/office/drawing/2014/main" id="{23DB411F-B189-412B-ACDB-5C99E15114EC}"/>
              </a:ext>
            </a:extLst>
          </p:cNvPr>
          <p:cNvCxnSpPr/>
          <p:nvPr/>
        </p:nvCxnSpPr>
        <p:spPr>
          <a:xfrm>
            <a:off x="4365914" y="3162300"/>
            <a:ext cx="784512" cy="1385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0" name="Rectangle 9">
            <a:extLst>
              <a:ext uri="{FF2B5EF4-FFF2-40B4-BE49-F238E27FC236}">
                <a16:creationId xmlns:a16="http://schemas.microsoft.com/office/drawing/2014/main" id="{632CAEA6-588C-4D95-8592-8264C93B7A8B}"/>
              </a:ext>
            </a:extLst>
          </p:cNvPr>
          <p:cNvSpPr/>
          <p:nvPr/>
        </p:nvSpPr>
        <p:spPr>
          <a:xfrm>
            <a:off x="-31967" y="4861873"/>
            <a:ext cx="12158660" cy="1569660"/>
          </a:xfrm>
          <a:prstGeom prst="rect">
            <a:avLst/>
          </a:prstGeom>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1600" b="1">
                <a:latin typeface="Tahoma"/>
                <a:ea typeface="Tahoma"/>
                <a:cs typeface="Tahoma"/>
              </a:rPr>
              <a:t>If you have any questions or need assistance with this process, please drop an email to </a:t>
            </a:r>
            <a:r>
              <a:rPr lang="en-US" sz="1600" b="1">
                <a:latin typeface="Tahoma"/>
                <a:ea typeface="Tahoma"/>
                <a:cs typeface="Tahoma"/>
                <a:hlinkClick r:id="rId3"/>
              </a:rPr>
              <a:t>support@midatahub.org</a:t>
            </a:r>
            <a:endParaRPr lang="en-US"/>
          </a:p>
          <a:p>
            <a:pPr lvl="1"/>
            <a:endParaRPr lang="en-US" sz="1600" b="1">
              <a:latin typeface="Tahoma"/>
              <a:ea typeface="Tahoma"/>
              <a:cs typeface="Tahoma"/>
            </a:endParaRPr>
          </a:p>
          <a:p>
            <a:pPr lvl="1"/>
            <a:r>
              <a:rPr lang="en-US" sz="1600" b="1">
                <a:latin typeface="Tahoma"/>
                <a:ea typeface="Tahoma"/>
                <a:cs typeface="Tahoma"/>
              </a:rPr>
              <a:t>A detailed video on creating and ODS with the generation tool can be found by following this link : </a:t>
            </a:r>
            <a:r>
              <a:rPr lang="en-US" sz="1600">
                <a:ea typeface="+mn-lt"/>
                <a:cs typeface="+mn-lt"/>
                <a:hlinkClick r:id="rId4"/>
              </a:rPr>
              <a:t>https://youtu.be/_jOy_OUeve8</a:t>
            </a:r>
            <a:endParaRPr lang="en-US" sz="1600" b="1">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p:txBody>
      </p:sp>
      <p:pic>
        <p:nvPicPr>
          <p:cNvPr id="11" name="Picture 11" descr="A screenshot of a social media post&#10;&#10;Description generated with very high confidence">
            <a:extLst>
              <a:ext uri="{FF2B5EF4-FFF2-40B4-BE49-F238E27FC236}">
                <a16:creationId xmlns:a16="http://schemas.microsoft.com/office/drawing/2014/main" id="{E277A1C7-68B3-40A8-946F-AD5468357560}"/>
              </a:ext>
            </a:extLst>
          </p:cNvPr>
          <p:cNvPicPr>
            <a:picLocks noChangeAspect="1"/>
          </p:cNvPicPr>
          <p:nvPr/>
        </p:nvPicPr>
        <p:blipFill>
          <a:blip r:embed="rId5"/>
          <a:stretch>
            <a:fillRect/>
          </a:stretch>
        </p:blipFill>
        <p:spPr>
          <a:xfrm>
            <a:off x="5342965" y="1393476"/>
            <a:ext cx="4061012" cy="2340858"/>
          </a:xfrm>
          <a:prstGeom prst="rect">
            <a:avLst/>
          </a:prstGeom>
        </p:spPr>
      </p:pic>
      <p:pic>
        <p:nvPicPr>
          <p:cNvPr id="13" name="Picture 13" descr="A screenshot of a social media post&#10;&#10;Description generated with very high confidence">
            <a:extLst>
              <a:ext uri="{FF2B5EF4-FFF2-40B4-BE49-F238E27FC236}">
                <a16:creationId xmlns:a16="http://schemas.microsoft.com/office/drawing/2014/main" id="{368E1A71-1FB8-4BCB-AF15-75436CC6C98D}"/>
              </a:ext>
            </a:extLst>
          </p:cNvPr>
          <p:cNvPicPr>
            <a:picLocks noChangeAspect="1"/>
          </p:cNvPicPr>
          <p:nvPr/>
        </p:nvPicPr>
        <p:blipFill>
          <a:blip r:embed="rId6"/>
          <a:stretch>
            <a:fillRect/>
          </a:stretch>
        </p:blipFill>
        <p:spPr>
          <a:xfrm>
            <a:off x="7933764" y="2662971"/>
            <a:ext cx="3765176" cy="2150622"/>
          </a:xfrm>
          <a:prstGeom prst="rect">
            <a:avLst/>
          </a:prstGeom>
        </p:spPr>
      </p:pic>
    </p:spTree>
    <p:extLst>
      <p:ext uri="{BB962C8B-B14F-4D97-AF65-F5344CB8AC3E}">
        <p14:creationId xmlns:p14="http://schemas.microsoft.com/office/powerpoint/2010/main" val="1206471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a:t>ITEMS IN Development</a:t>
            </a:r>
            <a:br>
              <a:rPr lang="en-US"/>
            </a:br>
            <a:endParaRPr lang="en-US"/>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8216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8B5FFA-229D-4213-B389-81E2D503FAF5}"/>
              </a:ext>
            </a:extLst>
          </p:cNvPr>
          <p:cNvSpPr>
            <a:spLocks noGrp="1"/>
          </p:cNvSpPr>
          <p:nvPr>
            <p:ph type="title"/>
          </p:nvPr>
        </p:nvSpPr>
        <p:spPr/>
        <p:txBody>
          <a:bodyPr/>
          <a:lstStyle/>
          <a:p>
            <a:r>
              <a:rPr lang="en-US"/>
              <a:t>Development Process</a:t>
            </a:r>
          </a:p>
        </p:txBody>
      </p:sp>
      <p:sp>
        <p:nvSpPr>
          <p:cNvPr id="5" name="Rectangle 4">
            <a:extLst>
              <a:ext uri="{FF2B5EF4-FFF2-40B4-BE49-F238E27FC236}">
                <a16:creationId xmlns:a16="http://schemas.microsoft.com/office/drawing/2014/main" id="{439E79BE-C440-4B7B-8E0A-65C0E576D247}"/>
              </a:ext>
            </a:extLst>
          </p:cNvPr>
          <p:cNvSpPr/>
          <p:nvPr/>
        </p:nvSpPr>
        <p:spPr>
          <a:xfrm>
            <a:off x="425207" y="1273628"/>
            <a:ext cx="2492828" cy="16328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DV</a:t>
            </a:r>
          </a:p>
          <a:p>
            <a:pPr algn="ctr"/>
            <a:r>
              <a:rPr lang="en-US"/>
              <a:t>Development testing environment (Double Line Partners)</a:t>
            </a:r>
          </a:p>
        </p:txBody>
      </p:sp>
      <p:sp>
        <p:nvSpPr>
          <p:cNvPr id="6" name="Rectangle 5">
            <a:extLst>
              <a:ext uri="{FF2B5EF4-FFF2-40B4-BE49-F238E27FC236}">
                <a16:creationId xmlns:a16="http://schemas.microsoft.com/office/drawing/2014/main" id="{823B49C9-4802-45B4-9E69-DFF40DF14388}"/>
              </a:ext>
            </a:extLst>
          </p:cNvPr>
          <p:cNvSpPr/>
          <p:nvPr/>
        </p:nvSpPr>
        <p:spPr>
          <a:xfrm>
            <a:off x="3324764" y="1273628"/>
            <a:ext cx="2492828" cy="163285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QA</a:t>
            </a:r>
          </a:p>
          <a:p>
            <a:pPr algn="ctr"/>
            <a:r>
              <a:rPr lang="en-US"/>
              <a:t>MiDataHub testing environment (KRESA, non SSO)</a:t>
            </a:r>
          </a:p>
        </p:txBody>
      </p:sp>
      <p:sp>
        <p:nvSpPr>
          <p:cNvPr id="7" name="Rectangle 6">
            <a:extLst>
              <a:ext uri="{FF2B5EF4-FFF2-40B4-BE49-F238E27FC236}">
                <a16:creationId xmlns:a16="http://schemas.microsoft.com/office/drawing/2014/main" id="{2EC4874B-6814-4C1F-950A-9F60CF76D458}"/>
              </a:ext>
            </a:extLst>
          </p:cNvPr>
          <p:cNvSpPr/>
          <p:nvPr/>
        </p:nvSpPr>
        <p:spPr>
          <a:xfrm>
            <a:off x="6279737" y="1273628"/>
            <a:ext cx="2492828" cy="163285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t>ST</a:t>
            </a:r>
          </a:p>
          <a:p>
            <a:pPr algn="ctr"/>
            <a:r>
              <a:rPr lang="en-US"/>
              <a:t>Staging environment (KRESA, with SSO)</a:t>
            </a:r>
          </a:p>
        </p:txBody>
      </p:sp>
      <p:sp>
        <p:nvSpPr>
          <p:cNvPr id="8" name="Rectangle 7">
            <a:extLst>
              <a:ext uri="{FF2B5EF4-FFF2-40B4-BE49-F238E27FC236}">
                <a16:creationId xmlns:a16="http://schemas.microsoft.com/office/drawing/2014/main" id="{407F7341-E174-4246-8C64-10CF2F337E22}"/>
              </a:ext>
            </a:extLst>
          </p:cNvPr>
          <p:cNvSpPr/>
          <p:nvPr/>
        </p:nvSpPr>
        <p:spPr>
          <a:xfrm>
            <a:off x="9179294" y="1273628"/>
            <a:ext cx="2492828" cy="163285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t>PROD</a:t>
            </a:r>
          </a:p>
          <a:p>
            <a:pPr algn="ctr"/>
            <a:r>
              <a:rPr lang="en-US"/>
              <a:t>Production Environment (All 5 Hubs)</a:t>
            </a:r>
          </a:p>
        </p:txBody>
      </p:sp>
      <p:cxnSp>
        <p:nvCxnSpPr>
          <p:cNvPr id="10" name="Straight Arrow Connector 9">
            <a:extLst>
              <a:ext uri="{FF2B5EF4-FFF2-40B4-BE49-F238E27FC236}">
                <a16:creationId xmlns:a16="http://schemas.microsoft.com/office/drawing/2014/main" id="{1D639A81-023A-46A6-84E2-C9CFCB55F303}"/>
              </a:ext>
            </a:extLst>
          </p:cNvPr>
          <p:cNvCxnSpPr>
            <a:cxnSpLocks/>
            <a:stCxn id="5" idx="3"/>
            <a:endCxn id="6" idx="1"/>
          </p:cNvCxnSpPr>
          <p:nvPr/>
        </p:nvCxnSpPr>
        <p:spPr>
          <a:xfrm>
            <a:off x="2918035" y="2090057"/>
            <a:ext cx="406729" cy="0"/>
          </a:xfrm>
          <a:prstGeom prst="straightConnector1">
            <a:avLst/>
          </a:prstGeom>
          <a:ln w="76200">
            <a:solidFill>
              <a:srgbClr val="FFFF00">
                <a:alpha val="6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F9F901F-97AB-42AE-9387-DCB5F273A63B}"/>
              </a:ext>
            </a:extLst>
          </p:cNvPr>
          <p:cNvCxnSpPr>
            <a:cxnSpLocks/>
            <a:stCxn id="6" idx="3"/>
            <a:endCxn id="7" idx="1"/>
          </p:cNvCxnSpPr>
          <p:nvPr/>
        </p:nvCxnSpPr>
        <p:spPr>
          <a:xfrm>
            <a:off x="5817592" y="2090057"/>
            <a:ext cx="462145" cy="0"/>
          </a:xfrm>
          <a:prstGeom prst="straightConnector1">
            <a:avLst/>
          </a:prstGeom>
          <a:ln w="76200">
            <a:solidFill>
              <a:srgbClr val="FFFF00">
                <a:alpha val="6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A96AF20-7102-44DE-9036-BA55E7CD0658}"/>
              </a:ext>
            </a:extLst>
          </p:cNvPr>
          <p:cNvCxnSpPr>
            <a:cxnSpLocks/>
            <a:stCxn id="7" idx="3"/>
            <a:endCxn id="8" idx="1"/>
          </p:cNvCxnSpPr>
          <p:nvPr/>
        </p:nvCxnSpPr>
        <p:spPr>
          <a:xfrm>
            <a:off x="8772565" y="2090057"/>
            <a:ext cx="406729" cy="0"/>
          </a:xfrm>
          <a:prstGeom prst="straightConnector1">
            <a:avLst/>
          </a:prstGeom>
          <a:ln w="76200">
            <a:solidFill>
              <a:srgbClr val="FFFF00">
                <a:alpha val="60000"/>
              </a:srgb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3612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C23EC39B-7C4B-4FFE-9310-B9671723595F}"/>
              </a:ext>
            </a:extLst>
          </p:cNvPr>
          <p:cNvGraphicFramePr>
            <a:graphicFrameLocks noGrp="1"/>
          </p:cNvGraphicFramePr>
          <p:nvPr>
            <p:ph idx="4294967295"/>
            <p:extLst>
              <p:ext uri="{D42A27DB-BD31-4B8C-83A1-F6EECF244321}">
                <p14:modId xmlns:p14="http://schemas.microsoft.com/office/powerpoint/2010/main" val="2955515091"/>
              </p:ext>
            </p:extLst>
          </p:nvPr>
        </p:nvGraphicFramePr>
        <p:xfrm>
          <a:off x="129309" y="107014"/>
          <a:ext cx="11981048" cy="6658808"/>
        </p:xfrm>
        <a:graphic>
          <a:graphicData uri="http://schemas.openxmlformats.org/drawingml/2006/table">
            <a:tbl>
              <a:tblPr firstRow="1" bandRow="1">
                <a:tableStyleId>{5C22544A-7EE6-4342-B048-85BDC9FD1C3A}</a:tableStyleId>
              </a:tblPr>
              <a:tblGrid>
                <a:gridCol w="10280073">
                  <a:extLst>
                    <a:ext uri="{9D8B030D-6E8A-4147-A177-3AD203B41FA5}">
                      <a16:colId xmlns:a16="http://schemas.microsoft.com/office/drawing/2014/main" val="3025684218"/>
                    </a:ext>
                  </a:extLst>
                </a:gridCol>
                <a:gridCol w="1700975">
                  <a:extLst>
                    <a:ext uri="{9D8B030D-6E8A-4147-A177-3AD203B41FA5}">
                      <a16:colId xmlns:a16="http://schemas.microsoft.com/office/drawing/2014/main" val="3742191702"/>
                    </a:ext>
                  </a:extLst>
                </a:gridCol>
              </a:tblGrid>
              <a:tr h="409849">
                <a:tc>
                  <a:txBody>
                    <a:bodyPr/>
                    <a:lstStyle/>
                    <a:p>
                      <a:r>
                        <a:rPr lang="en-US"/>
                        <a:t>Feature</a:t>
                      </a:r>
                    </a:p>
                  </a:txBody>
                  <a:tcPr/>
                </a:tc>
                <a:tc>
                  <a:txBody>
                    <a:bodyPr/>
                    <a:lstStyle/>
                    <a:p>
                      <a:r>
                        <a:rPr lang="en-US"/>
                        <a:t>Timeline</a:t>
                      </a:r>
                    </a:p>
                  </a:txBody>
                  <a:tcPr/>
                </a:tc>
                <a:extLst>
                  <a:ext uri="{0D108BD9-81ED-4DB2-BD59-A6C34878D82A}">
                    <a16:rowId xmlns:a16="http://schemas.microsoft.com/office/drawing/2014/main" val="4195499216"/>
                  </a:ext>
                </a:extLst>
              </a:tr>
              <a:tr h="717235">
                <a:tc>
                  <a:txBody>
                    <a:bodyPr/>
                    <a:lstStyle/>
                    <a:p>
                      <a:r>
                        <a:rPr lang="en-US" b="1"/>
                        <a:t>EEM Data Use Functionality </a:t>
                      </a:r>
                      <a:r>
                        <a:rPr lang="en-US"/>
                        <a:t>– Update various pieces of data (school name, grade levels) with official EEM values</a:t>
                      </a:r>
                    </a:p>
                  </a:txBody>
                  <a:tcPr/>
                </a:tc>
                <a:tc>
                  <a:txBody>
                    <a:bodyPr/>
                    <a:lstStyle/>
                    <a:p>
                      <a:r>
                        <a:rPr lang="en-US" dirty="0"/>
                        <a:t>7/31 to DV</a:t>
                      </a:r>
                    </a:p>
                  </a:txBody>
                  <a:tcPr/>
                </a:tc>
                <a:extLst>
                  <a:ext uri="{0D108BD9-81ED-4DB2-BD59-A6C34878D82A}">
                    <a16:rowId xmlns:a16="http://schemas.microsoft.com/office/drawing/2014/main" val="158469406"/>
                  </a:ext>
                </a:extLst>
              </a:tr>
              <a:tr h="717235">
                <a:tc>
                  <a:txBody>
                    <a:bodyPr/>
                    <a:lstStyle/>
                    <a:p>
                      <a:r>
                        <a:rPr lang="en-US" b="1"/>
                        <a:t>Assessment API </a:t>
                      </a:r>
                      <a:r>
                        <a:rPr lang="en-US"/>
                        <a:t>– Ability to load most recent M-STEP data directly from MDE to MiDataHub ODS</a:t>
                      </a:r>
                    </a:p>
                  </a:txBody>
                  <a:tcPr/>
                </a:tc>
                <a:tc>
                  <a:txBody>
                    <a:bodyPr/>
                    <a:lstStyle/>
                    <a:p>
                      <a:r>
                        <a:rPr lang="en-US" dirty="0"/>
                        <a:t>8/31 to PROD</a:t>
                      </a:r>
                    </a:p>
                  </a:txBody>
                  <a:tcPr/>
                </a:tc>
                <a:extLst>
                  <a:ext uri="{0D108BD9-81ED-4DB2-BD59-A6C34878D82A}">
                    <a16:rowId xmlns:a16="http://schemas.microsoft.com/office/drawing/2014/main" val="2566337045"/>
                  </a:ext>
                </a:extLst>
              </a:tr>
              <a:tr h="1024622">
                <a:tc>
                  <a:txBody>
                    <a:bodyPr/>
                    <a:lstStyle/>
                    <a:p>
                      <a:r>
                        <a:rPr lang="en-US" b="1"/>
                        <a:t>Feature Suite </a:t>
                      </a:r>
                      <a:r>
                        <a:rPr lang="en-US"/>
                        <a:t>– Functionality to make it easier to add new features to MiDataHub, including agreement, config page, permissions, etc.</a:t>
                      </a:r>
                    </a:p>
                  </a:txBody>
                  <a:tcPr/>
                </a:tc>
                <a:tc>
                  <a:txBody>
                    <a:bodyPr/>
                    <a:lstStyle/>
                    <a:p>
                      <a:r>
                        <a:rPr lang="en-US" dirty="0"/>
                        <a:t>In PROD, but hidden for now</a:t>
                      </a:r>
                    </a:p>
                  </a:txBody>
                  <a:tcPr/>
                </a:tc>
                <a:extLst>
                  <a:ext uri="{0D108BD9-81ED-4DB2-BD59-A6C34878D82A}">
                    <a16:rowId xmlns:a16="http://schemas.microsoft.com/office/drawing/2014/main" val="2601888379"/>
                  </a:ext>
                </a:extLst>
              </a:tr>
              <a:tr h="515392">
                <a:tc>
                  <a:txBody>
                    <a:bodyPr/>
                    <a:lstStyle/>
                    <a:p>
                      <a:r>
                        <a:rPr lang="en-US" b="1"/>
                        <a:t>Data Exchange </a:t>
                      </a:r>
                      <a:r>
                        <a:rPr lang="en-US"/>
                        <a:t>– Functionality to allow districts to opt-into sending data to a central exchange for common solutions such as MiRead</a:t>
                      </a:r>
                    </a:p>
                  </a:txBody>
                  <a:tcPr/>
                </a:tc>
                <a:tc>
                  <a:txBody>
                    <a:bodyPr/>
                    <a:lstStyle/>
                    <a:p>
                      <a:r>
                        <a:rPr lang="en-US" dirty="0"/>
                        <a:t>8/1 to PROD</a:t>
                      </a:r>
                    </a:p>
                  </a:txBody>
                  <a:tcPr/>
                </a:tc>
                <a:extLst>
                  <a:ext uri="{0D108BD9-81ED-4DB2-BD59-A6C34878D82A}">
                    <a16:rowId xmlns:a16="http://schemas.microsoft.com/office/drawing/2014/main" val="3373507721"/>
                  </a:ext>
                </a:extLst>
              </a:tr>
              <a:tr h="409849">
                <a:tc>
                  <a:txBody>
                    <a:bodyPr/>
                    <a:lstStyle/>
                    <a:p>
                      <a:r>
                        <a:rPr lang="en-US" b="1"/>
                        <a:t>CSV Imports for STAR Assessments </a:t>
                      </a:r>
                      <a:r>
                        <a:rPr lang="en-US"/>
                        <a:t>– Ability to import standard CSV file from Renaissance STAR</a:t>
                      </a:r>
                    </a:p>
                  </a:txBody>
                  <a:tcPr/>
                </a:tc>
                <a:tc>
                  <a:txBody>
                    <a:bodyPr/>
                    <a:lstStyle/>
                    <a:p>
                      <a:r>
                        <a:rPr lang="en-US" dirty="0"/>
                        <a:t>PROD</a:t>
                      </a:r>
                    </a:p>
                  </a:txBody>
                  <a:tcPr/>
                </a:tc>
                <a:extLst>
                  <a:ext uri="{0D108BD9-81ED-4DB2-BD59-A6C34878D82A}">
                    <a16:rowId xmlns:a16="http://schemas.microsoft.com/office/drawing/2014/main" val="813501339"/>
                  </a:ext>
                </a:extLst>
              </a:tr>
              <a:tr h="409849">
                <a:tc>
                  <a:txBody>
                    <a:bodyPr/>
                    <a:lstStyle/>
                    <a:p>
                      <a:r>
                        <a:rPr lang="en-US" b="1"/>
                        <a:t>ODS/API Version Upgrade from 2.0 to 2.4 </a:t>
                      </a:r>
                      <a:r>
                        <a:rPr lang="en-US"/>
                        <a:t>– Minor changes to Ed-Fi environment</a:t>
                      </a:r>
                    </a:p>
                  </a:txBody>
                  <a:tcPr/>
                </a:tc>
                <a:tc>
                  <a:txBody>
                    <a:bodyPr/>
                    <a:lstStyle/>
                    <a:p>
                      <a:r>
                        <a:rPr lang="en-US" dirty="0"/>
                        <a:t>PROD</a:t>
                      </a:r>
                    </a:p>
                  </a:txBody>
                  <a:tcPr/>
                </a:tc>
                <a:extLst>
                  <a:ext uri="{0D108BD9-81ED-4DB2-BD59-A6C34878D82A}">
                    <a16:rowId xmlns:a16="http://schemas.microsoft.com/office/drawing/2014/main" val="2798742586"/>
                  </a:ext>
                </a:extLst>
              </a:tr>
              <a:tr h="409849">
                <a:tc>
                  <a:txBody>
                    <a:bodyPr/>
                    <a:lstStyle/>
                    <a:p>
                      <a:r>
                        <a:rPr lang="en-US" b="1"/>
                        <a:t>Enhancements to Custom Export Tool </a:t>
                      </a:r>
                      <a:r>
                        <a:rPr lang="en-US"/>
                        <a:t>– Query Bank and more than 2 years capability</a:t>
                      </a:r>
                    </a:p>
                  </a:txBody>
                  <a:tcPr/>
                </a:tc>
                <a:tc>
                  <a:txBody>
                    <a:bodyPr/>
                    <a:lstStyle/>
                    <a:p>
                      <a:r>
                        <a:rPr lang="en-US" dirty="0"/>
                        <a:t>PROD</a:t>
                      </a:r>
                    </a:p>
                  </a:txBody>
                  <a:tcPr/>
                </a:tc>
                <a:extLst>
                  <a:ext uri="{0D108BD9-81ED-4DB2-BD59-A6C34878D82A}">
                    <a16:rowId xmlns:a16="http://schemas.microsoft.com/office/drawing/2014/main" val="1921519683"/>
                  </a:ext>
                </a:extLst>
              </a:tr>
              <a:tr h="409849">
                <a:tc>
                  <a:txBody>
                    <a:bodyPr/>
                    <a:lstStyle/>
                    <a:p>
                      <a:r>
                        <a:rPr lang="en-US" b="1" dirty="0"/>
                        <a:t>Display API/Inbound Statistics </a:t>
                      </a:r>
                      <a:r>
                        <a:rPr lang="en-US" dirty="0"/>
                        <a:t>– Show on the cockpit page the usage information for the API for any API integrated connection, including error log details of errant transactions</a:t>
                      </a:r>
                    </a:p>
                  </a:txBody>
                  <a:tcPr/>
                </a:tc>
                <a:tc>
                  <a:txBody>
                    <a:bodyPr/>
                    <a:lstStyle/>
                    <a:p>
                      <a:r>
                        <a:rPr lang="en-US" dirty="0"/>
                        <a:t>PROD</a:t>
                      </a:r>
                    </a:p>
                  </a:txBody>
                  <a:tcPr/>
                </a:tc>
                <a:extLst>
                  <a:ext uri="{0D108BD9-81ED-4DB2-BD59-A6C34878D82A}">
                    <a16:rowId xmlns:a16="http://schemas.microsoft.com/office/drawing/2014/main" val="2915014672"/>
                  </a:ext>
                </a:extLst>
              </a:tr>
              <a:tr h="409849">
                <a:tc>
                  <a:txBody>
                    <a:bodyPr/>
                    <a:lstStyle/>
                    <a:p>
                      <a:r>
                        <a:rPr lang="en-US" b="1"/>
                        <a:t>Power BI Dashboard Data Configuration </a:t>
                      </a:r>
                      <a:r>
                        <a:rPr lang="en-US"/>
                        <a:t>– Create data flow to drive monitoring dashboard</a:t>
                      </a:r>
                    </a:p>
                  </a:txBody>
                  <a:tcPr/>
                </a:tc>
                <a:tc>
                  <a:txBody>
                    <a:bodyPr/>
                    <a:lstStyle/>
                    <a:p>
                      <a:r>
                        <a:rPr lang="en-US" dirty="0"/>
                        <a:t>7/31 to DV</a:t>
                      </a:r>
                    </a:p>
                  </a:txBody>
                  <a:tcPr/>
                </a:tc>
                <a:extLst>
                  <a:ext uri="{0D108BD9-81ED-4DB2-BD59-A6C34878D82A}">
                    <a16:rowId xmlns:a16="http://schemas.microsoft.com/office/drawing/2014/main" val="3150092445"/>
                  </a:ext>
                </a:extLst>
              </a:tr>
              <a:tr h="409849">
                <a:tc>
                  <a:txBody>
                    <a:bodyPr/>
                    <a:lstStyle/>
                    <a:p>
                      <a:r>
                        <a:rPr lang="en-US" b="1"/>
                        <a:t>OneRoster API ‘write’ functionality </a:t>
                      </a:r>
                      <a:r>
                        <a:rPr lang="en-US"/>
                        <a:t>– Support IMS Global OneRoster right for gradebook data.  May eventually support grade </a:t>
                      </a:r>
                      <a:r>
                        <a:rPr lang="en-US" err="1"/>
                        <a:t>passback</a:t>
                      </a:r>
                      <a:r>
                        <a:rPr lang="en-US"/>
                        <a:t> to SIS gradebooks from LMS.</a:t>
                      </a:r>
                    </a:p>
                  </a:txBody>
                  <a:tcPr/>
                </a:tc>
                <a:tc>
                  <a:txBody>
                    <a:bodyPr/>
                    <a:lstStyle/>
                    <a:p>
                      <a:r>
                        <a:rPr lang="en-US" dirty="0"/>
                        <a:t>7/15 to QA</a:t>
                      </a:r>
                    </a:p>
                  </a:txBody>
                  <a:tcPr/>
                </a:tc>
                <a:extLst>
                  <a:ext uri="{0D108BD9-81ED-4DB2-BD59-A6C34878D82A}">
                    <a16:rowId xmlns:a16="http://schemas.microsoft.com/office/drawing/2014/main" val="3289266866"/>
                  </a:ext>
                </a:extLst>
              </a:tr>
            </a:tbl>
          </a:graphicData>
        </a:graphic>
      </p:graphicFrame>
    </p:spTree>
    <p:extLst>
      <p:ext uri="{BB962C8B-B14F-4D97-AF65-F5344CB8AC3E}">
        <p14:creationId xmlns:p14="http://schemas.microsoft.com/office/powerpoint/2010/main" val="406073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36943BB0-2ED5-44A7-B126-C8C20B8EA38A}"/>
              </a:ext>
            </a:extLst>
          </p:cNvPr>
          <p:cNvGraphicFramePr>
            <a:graphicFrameLocks/>
          </p:cNvGraphicFramePr>
          <p:nvPr>
            <p:extLst>
              <p:ext uri="{D42A27DB-BD31-4B8C-83A1-F6EECF244321}">
                <p14:modId xmlns:p14="http://schemas.microsoft.com/office/powerpoint/2010/main" val="720755151"/>
              </p:ext>
            </p:extLst>
          </p:nvPr>
        </p:nvGraphicFramePr>
        <p:xfrm>
          <a:off x="129309" y="494532"/>
          <a:ext cx="11981048" cy="6138737"/>
        </p:xfrm>
        <a:graphic>
          <a:graphicData uri="http://schemas.openxmlformats.org/drawingml/2006/table">
            <a:tbl>
              <a:tblPr firstRow="1" bandRow="1">
                <a:tableStyleId>{5C22544A-7EE6-4342-B048-85BDC9FD1C3A}</a:tableStyleId>
              </a:tblPr>
              <a:tblGrid>
                <a:gridCol w="10280073">
                  <a:extLst>
                    <a:ext uri="{9D8B030D-6E8A-4147-A177-3AD203B41FA5}">
                      <a16:colId xmlns:a16="http://schemas.microsoft.com/office/drawing/2014/main" val="3025684218"/>
                    </a:ext>
                  </a:extLst>
                </a:gridCol>
                <a:gridCol w="1700975">
                  <a:extLst>
                    <a:ext uri="{9D8B030D-6E8A-4147-A177-3AD203B41FA5}">
                      <a16:colId xmlns:a16="http://schemas.microsoft.com/office/drawing/2014/main" val="3742191702"/>
                    </a:ext>
                  </a:extLst>
                </a:gridCol>
              </a:tblGrid>
              <a:tr h="409849">
                <a:tc>
                  <a:txBody>
                    <a:bodyPr/>
                    <a:lstStyle/>
                    <a:p>
                      <a:r>
                        <a:rPr lang="en-US"/>
                        <a:t>Feature</a:t>
                      </a:r>
                    </a:p>
                  </a:txBody>
                  <a:tcPr/>
                </a:tc>
                <a:tc>
                  <a:txBody>
                    <a:bodyPr/>
                    <a:lstStyle/>
                    <a:p>
                      <a:r>
                        <a:rPr lang="en-US" dirty="0"/>
                        <a:t>Timeline</a:t>
                      </a:r>
                    </a:p>
                  </a:txBody>
                  <a:tcPr/>
                </a:tc>
                <a:extLst>
                  <a:ext uri="{0D108BD9-81ED-4DB2-BD59-A6C34878D82A}">
                    <a16:rowId xmlns:a16="http://schemas.microsoft.com/office/drawing/2014/main" val="4195499216"/>
                  </a:ext>
                </a:extLst>
              </a:tr>
              <a:tr h="717235">
                <a:tc>
                  <a:txBody>
                    <a:bodyPr/>
                    <a:lstStyle/>
                    <a:p>
                      <a:r>
                        <a:rPr lang="en-US" b="1"/>
                        <a:t>Username Creation for Account Generation </a:t>
                      </a:r>
                      <a:r>
                        <a:rPr lang="en-US"/>
                        <a:t>– Ability to specify rules to create username values by formula (</a:t>
                      </a:r>
                      <a:r>
                        <a:rPr lang="en-US" err="1"/>
                        <a:t>ie</a:t>
                      </a:r>
                      <a:r>
                        <a:rPr lang="en-US"/>
                        <a:t>.  First 8 of Last name with first 3 of First name).</a:t>
                      </a:r>
                    </a:p>
                  </a:txBody>
                  <a:tcPr/>
                </a:tc>
                <a:tc>
                  <a:txBody>
                    <a:bodyPr/>
                    <a:lstStyle/>
                    <a:p>
                      <a:r>
                        <a:rPr lang="en-US" dirty="0"/>
                        <a:t>PROD</a:t>
                      </a:r>
                    </a:p>
                  </a:txBody>
                  <a:tcPr/>
                </a:tc>
                <a:extLst>
                  <a:ext uri="{0D108BD9-81ED-4DB2-BD59-A6C34878D82A}">
                    <a16:rowId xmlns:a16="http://schemas.microsoft.com/office/drawing/2014/main" val="158469406"/>
                  </a:ext>
                </a:extLst>
              </a:tr>
              <a:tr h="717235">
                <a:tc>
                  <a:txBody>
                    <a:bodyPr/>
                    <a:lstStyle/>
                    <a:p>
                      <a:r>
                        <a:rPr lang="en-US" b="1"/>
                        <a:t>CSV Integration for SWS </a:t>
                      </a:r>
                      <a:r>
                        <a:rPr lang="en-US"/>
                        <a:t>– Ability to load discipline referral data from SWIS via SDEX/</a:t>
                      </a:r>
                      <a:r>
                        <a:rPr lang="en-US" err="1"/>
                        <a:t>DataLink</a:t>
                      </a:r>
                      <a:r>
                        <a:rPr lang="en-US"/>
                        <a:t> export</a:t>
                      </a:r>
                    </a:p>
                  </a:txBody>
                  <a:tcPr/>
                </a:tc>
                <a:tc>
                  <a:txBody>
                    <a:bodyPr/>
                    <a:lstStyle/>
                    <a:p>
                      <a:r>
                        <a:rPr lang="en-US" dirty="0"/>
                        <a:t>7/15 to DV</a:t>
                      </a:r>
                    </a:p>
                  </a:txBody>
                  <a:tcPr/>
                </a:tc>
                <a:extLst>
                  <a:ext uri="{0D108BD9-81ED-4DB2-BD59-A6C34878D82A}">
                    <a16:rowId xmlns:a16="http://schemas.microsoft.com/office/drawing/2014/main" val="2566337045"/>
                  </a:ext>
                </a:extLst>
              </a:tr>
              <a:tr h="487067">
                <a:tc>
                  <a:txBody>
                    <a:bodyPr/>
                    <a:lstStyle/>
                    <a:p>
                      <a:r>
                        <a:rPr lang="en-US" b="1"/>
                        <a:t>One Statewide Hub </a:t>
                      </a:r>
                      <a:r>
                        <a:rPr lang="en-US"/>
                        <a:t>– Begin work to consolidate the data layer into a single database with all districts, replicated for redundancy, performance and high availability</a:t>
                      </a:r>
                    </a:p>
                  </a:txBody>
                  <a:tcPr/>
                </a:tc>
                <a:tc>
                  <a:txBody>
                    <a:bodyPr/>
                    <a:lstStyle/>
                    <a:p>
                      <a:r>
                        <a:rPr lang="en-US" dirty="0"/>
                        <a:t>Q3 Start</a:t>
                      </a:r>
                    </a:p>
                  </a:txBody>
                  <a:tcPr/>
                </a:tc>
                <a:extLst>
                  <a:ext uri="{0D108BD9-81ED-4DB2-BD59-A6C34878D82A}">
                    <a16:rowId xmlns:a16="http://schemas.microsoft.com/office/drawing/2014/main" val="2601888379"/>
                  </a:ext>
                </a:extLst>
              </a:tr>
              <a:tr h="515392">
                <a:tc>
                  <a:txBody>
                    <a:bodyPr/>
                    <a:lstStyle/>
                    <a:p>
                      <a:r>
                        <a:rPr lang="en-US" b="1"/>
                        <a:t>Alerts/Notifications Framework </a:t>
                      </a:r>
                      <a:r>
                        <a:rPr lang="en-US"/>
                        <a:t>– Ability to create notifications around rules set up in the environment.  Data freshness, missing data, MSDS error check, etc.</a:t>
                      </a:r>
                    </a:p>
                  </a:txBody>
                  <a:tcPr/>
                </a:tc>
                <a:tc>
                  <a:txBody>
                    <a:bodyPr/>
                    <a:lstStyle/>
                    <a:p>
                      <a:r>
                        <a:rPr lang="en-US" dirty="0"/>
                        <a:t>7/22 to QA</a:t>
                      </a:r>
                    </a:p>
                  </a:txBody>
                  <a:tcPr/>
                </a:tc>
                <a:extLst>
                  <a:ext uri="{0D108BD9-81ED-4DB2-BD59-A6C34878D82A}">
                    <a16:rowId xmlns:a16="http://schemas.microsoft.com/office/drawing/2014/main" val="3373507721"/>
                  </a:ext>
                </a:extLst>
              </a:tr>
              <a:tr h="409849">
                <a:tc>
                  <a:txBody>
                    <a:bodyPr/>
                    <a:lstStyle/>
                    <a:p>
                      <a:r>
                        <a:rPr lang="en-US" b="1"/>
                        <a:t>Upgrade Ed-Fi ODS/API from v 2.4 to v3.x </a:t>
                      </a:r>
                      <a:r>
                        <a:rPr lang="en-US"/>
                        <a:t>– Major update to Ed-Fi environment, which will require vendor side changes.  Brings us up to latest version.  Parallel run with v2.4</a:t>
                      </a:r>
                    </a:p>
                  </a:txBody>
                  <a:tcPr/>
                </a:tc>
                <a:tc>
                  <a:txBody>
                    <a:bodyPr/>
                    <a:lstStyle/>
                    <a:p>
                      <a:r>
                        <a:rPr lang="en-US" dirty="0"/>
                        <a:t>7/22 Swagger to QA</a:t>
                      </a:r>
                    </a:p>
                  </a:txBody>
                  <a:tcPr/>
                </a:tc>
                <a:extLst>
                  <a:ext uri="{0D108BD9-81ED-4DB2-BD59-A6C34878D82A}">
                    <a16:rowId xmlns:a16="http://schemas.microsoft.com/office/drawing/2014/main" val="813501339"/>
                  </a:ext>
                </a:extLst>
              </a:tr>
              <a:tr h="409849">
                <a:tc>
                  <a:txBody>
                    <a:bodyPr/>
                    <a:lstStyle/>
                    <a:p>
                      <a:r>
                        <a:rPr lang="en-US" b="1" dirty="0"/>
                        <a:t>Vendor Portal </a:t>
                      </a:r>
                      <a:r>
                        <a:rPr lang="en-US" dirty="0"/>
                        <a:t>– Create ability for vendors to log into a page, update product details, and view customer connection information.</a:t>
                      </a:r>
                    </a:p>
                  </a:txBody>
                  <a:tcPr/>
                </a:tc>
                <a:tc>
                  <a:txBody>
                    <a:bodyPr/>
                    <a:lstStyle/>
                    <a:p>
                      <a:r>
                        <a:rPr lang="en-US" dirty="0"/>
                        <a:t>Q3 Start</a:t>
                      </a:r>
                    </a:p>
                  </a:txBody>
                  <a:tcPr/>
                </a:tc>
                <a:extLst>
                  <a:ext uri="{0D108BD9-81ED-4DB2-BD59-A6C34878D82A}">
                    <a16:rowId xmlns:a16="http://schemas.microsoft.com/office/drawing/2014/main" val="3436265856"/>
                  </a:ext>
                </a:extLst>
              </a:tr>
              <a:tr h="40984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t>ADFS Claims Enrichment </a:t>
                      </a:r>
                      <a:r>
                        <a:rPr lang="en-US" dirty="0"/>
                        <a:t>– Allow for a “MiLearn” type of login from SIS systems to a broader range of applications.</a:t>
                      </a:r>
                    </a:p>
                  </a:txBody>
                  <a:tcPr/>
                </a:tc>
                <a:tc>
                  <a:txBody>
                    <a:bodyPr/>
                    <a:lstStyle/>
                    <a:p>
                      <a:r>
                        <a:rPr lang="en-US" dirty="0"/>
                        <a:t>8/31 to PROD</a:t>
                      </a:r>
                    </a:p>
                  </a:txBody>
                  <a:tcPr/>
                </a:tc>
                <a:extLst>
                  <a:ext uri="{0D108BD9-81ED-4DB2-BD59-A6C34878D82A}">
                    <a16:rowId xmlns:a16="http://schemas.microsoft.com/office/drawing/2014/main" val="1293809174"/>
                  </a:ext>
                </a:extLst>
              </a:tr>
              <a:tr h="409849">
                <a:tc>
                  <a:txBody>
                    <a:bodyPr/>
                    <a:lstStyle/>
                    <a:p>
                      <a:r>
                        <a:rPr lang="en-US" b="1" dirty="0"/>
                        <a:t>CEPI “</a:t>
                      </a:r>
                      <a:r>
                        <a:rPr lang="en-US" b="1" dirty="0" err="1"/>
                        <a:t>SnackPack</a:t>
                      </a:r>
                      <a:r>
                        <a:rPr lang="en-US" b="1" dirty="0"/>
                        <a:t>” </a:t>
                      </a:r>
                      <a:r>
                        <a:rPr lang="en-US" dirty="0"/>
                        <a:t>– Ability for lookup of prior district/school data for a new student.</a:t>
                      </a:r>
                    </a:p>
                  </a:txBody>
                  <a:tcPr/>
                </a:tc>
                <a:tc>
                  <a:txBody>
                    <a:bodyPr/>
                    <a:lstStyle/>
                    <a:p>
                      <a:r>
                        <a:rPr lang="en-US" dirty="0"/>
                        <a:t>7/31 to QA</a:t>
                      </a:r>
                    </a:p>
                  </a:txBody>
                  <a:tcPr/>
                </a:tc>
                <a:extLst>
                  <a:ext uri="{0D108BD9-81ED-4DB2-BD59-A6C34878D82A}">
                    <a16:rowId xmlns:a16="http://schemas.microsoft.com/office/drawing/2014/main" val="956191486"/>
                  </a:ext>
                </a:extLst>
              </a:tr>
              <a:tr h="409849">
                <a:tc>
                  <a:txBody>
                    <a:bodyPr/>
                    <a:lstStyle/>
                    <a:p>
                      <a:r>
                        <a:rPr lang="en-US" b="1" dirty="0"/>
                        <a:t>MSDS 2019-20 Updates </a:t>
                      </a:r>
                      <a:r>
                        <a:rPr lang="en-US" dirty="0"/>
                        <a:t>– New fields, error check rules and generation processes.</a:t>
                      </a:r>
                    </a:p>
                  </a:txBody>
                  <a:tcPr/>
                </a:tc>
                <a:tc>
                  <a:txBody>
                    <a:bodyPr/>
                    <a:lstStyle/>
                    <a:p>
                      <a:r>
                        <a:rPr lang="en-US" dirty="0"/>
                        <a:t>8/31 to PROD</a:t>
                      </a:r>
                    </a:p>
                  </a:txBody>
                  <a:tcPr/>
                </a:tc>
                <a:extLst>
                  <a:ext uri="{0D108BD9-81ED-4DB2-BD59-A6C34878D82A}">
                    <a16:rowId xmlns:a16="http://schemas.microsoft.com/office/drawing/2014/main" val="985773646"/>
                  </a:ext>
                </a:extLst>
              </a:tr>
            </a:tbl>
          </a:graphicData>
        </a:graphic>
      </p:graphicFrame>
    </p:spTree>
    <p:extLst>
      <p:ext uri="{BB962C8B-B14F-4D97-AF65-F5344CB8AC3E}">
        <p14:creationId xmlns:p14="http://schemas.microsoft.com/office/powerpoint/2010/main" val="1021633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a:t>New AND updated Integrations</a:t>
            </a:r>
            <a:br>
              <a:rPr lang="en-US"/>
            </a:br>
            <a:endParaRPr lang="en-US"/>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13531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609FB57D-995C-46C6-A107-71F7734CB740}"/>
              </a:ext>
            </a:extLst>
          </p:cNvPr>
          <p:cNvGraphicFramePr>
            <a:graphicFrameLocks noGrp="1"/>
          </p:cNvGraphicFramePr>
          <p:nvPr>
            <p:ph idx="1"/>
            <p:extLst>
              <p:ext uri="{D42A27DB-BD31-4B8C-83A1-F6EECF244321}">
                <p14:modId xmlns:p14="http://schemas.microsoft.com/office/powerpoint/2010/main" val="3662503815"/>
              </p:ext>
            </p:extLst>
          </p:nvPr>
        </p:nvGraphicFramePr>
        <p:xfrm>
          <a:off x="0" y="1"/>
          <a:ext cx="12191999" cy="6925162"/>
        </p:xfrm>
        <a:graphic>
          <a:graphicData uri="http://schemas.openxmlformats.org/drawingml/2006/table">
            <a:tbl>
              <a:tblPr firstRow="1" bandRow="1">
                <a:tableStyleId>{5C22544A-7EE6-4342-B048-85BDC9FD1C3A}</a:tableStyleId>
              </a:tblPr>
              <a:tblGrid>
                <a:gridCol w="1409734">
                  <a:extLst>
                    <a:ext uri="{9D8B030D-6E8A-4147-A177-3AD203B41FA5}">
                      <a16:colId xmlns:a16="http://schemas.microsoft.com/office/drawing/2014/main" val="485974627"/>
                    </a:ext>
                  </a:extLst>
                </a:gridCol>
                <a:gridCol w="2654928">
                  <a:extLst>
                    <a:ext uri="{9D8B030D-6E8A-4147-A177-3AD203B41FA5}">
                      <a16:colId xmlns:a16="http://schemas.microsoft.com/office/drawing/2014/main" val="2136545274"/>
                    </a:ext>
                  </a:extLst>
                </a:gridCol>
                <a:gridCol w="2866513">
                  <a:extLst>
                    <a:ext uri="{9D8B030D-6E8A-4147-A177-3AD203B41FA5}">
                      <a16:colId xmlns:a16="http://schemas.microsoft.com/office/drawing/2014/main" val="2407797640"/>
                    </a:ext>
                  </a:extLst>
                </a:gridCol>
                <a:gridCol w="2630412">
                  <a:extLst>
                    <a:ext uri="{9D8B030D-6E8A-4147-A177-3AD203B41FA5}">
                      <a16:colId xmlns:a16="http://schemas.microsoft.com/office/drawing/2014/main" val="2217484506"/>
                    </a:ext>
                  </a:extLst>
                </a:gridCol>
                <a:gridCol w="2630412">
                  <a:extLst>
                    <a:ext uri="{9D8B030D-6E8A-4147-A177-3AD203B41FA5}">
                      <a16:colId xmlns:a16="http://schemas.microsoft.com/office/drawing/2014/main" val="4090778766"/>
                    </a:ext>
                  </a:extLst>
                </a:gridCol>
              </a:tblGrid>
              <a:tr h="585415">
                <a:tc>
                  <a:txBody>
                    <a:bodyPr/>
                    <a:lstStyle/>
                    <a:p>
                      <a:r>
                        <a:rPr lang="en-US"/>
                        <a:t>Impact</a:t>
                      </a:r>
                    </a:p>
                  </a:txBody>
                  <a:tcPr/>
                </a:tc>
                <a:tc>
                  <a:txBody>
                    <a:bodyPr/>
                    <a:lstStyle/>
                    <a:p>
                      <a:r>
                        <a:rPr lang="en-US"/>
                        <a:t>Discovery</a:t>
                      </a:r>
                    </a:p>
                  </a:txBody>
                  <a:tcPr/>
                </a:tc>
                <a:tc>
                  <a:txBody>
                    <a:bodyPr/>
                    <a:lstStyle/>
                    <a:p>
                      <a:r>
                        <a:rPr lang="en-US"/>
                        <a:t>Build</a:t>
                      </a:r>
                    </a:p>
                  </a:txBody>
                  <a:tcPr/>
                </a:tc>
                <a:tc>
                  <a:txBody>
                    <a:bodyPr/>
                    <a:lstStyle/>
                    <a:p>
                      <a:r>
                        <a:rPr lang="en-US"/>
                        <a:t>Pilot/POC</a:t>
                      </a:r>
                    </a:p>
                  </a:txBody>
                  <a:tcPr/>
                </a:tc>
                <a:tc>
                  <a:txBody>
                    <a:bodyPr/>
                    <a:lstStyle/>
                    <a:p>
                      <a:r>
                        <a:rPr lang="en-US"/>
                        <a:t>Production</a:t>
                      </a:r>
                    </a:p>
                  </a:txBody>
                  <a:tcPr/>
                </a:tc>
                <a:extLst>
                  <a:ext uri="{0D108BD9-81ED-4DB2-BD59-A6C34878D82A}">
                    <a16:rowId xmlns:a16="http://schemas.microsoft.com/office/drawing/2014/main" val="222381106"/>
                  </a:ext>
                </a:extLst>
              </a:tr>
              <a:tr h="2779953">
                <a:tc>
                  <a:txBody>
                    <a:bodyPr/>
                    <a:lstStyle/>
                    <a:p>
                      <a:r>
                        <a:rPr lang="en-US"/>
                        <a:t>High</a:t>
                      </a:r>
                    </a:p>
                  </a:txBody>
                  <a:tcPr/>
                </a:tc>
                <a:tc>
                  <a:txBody>
                    <a:bodyPr/>
                    <a:lstStyle/>
                    <a:p>
                      <a:pPr marL="285750" indent="-285750">
                        <a:buFont typeface="Arial" panose="020B0604020202020204" pitchFamily="34" charset="0"/>
                        <a:buChar char="•"/>
                      </a:pPr>
                      <a:r>
                        <a:rPr lang="en-US">
                          <a:highlight>
                            <a:srgbClr val="FFFF00"/>
                          </a:highlight>
                        </a:rPr>
                        <a:t>Google Classroom</a:t>
                      </a:r>
                    </a:p>
                    <a:p>
                      <a:pPr marL="285750" indent="-285750">
                        <a:buFont typeface="Arial" panose="020B0604020202020204" pitchFamily="34" charset="0"/>
                        <a:buChar char="•"/>
                      </a:pPr>
                      <a:r>
                        <a:rPr lang="en-US">
                          <a:highlight>
                            <a:srgbClr val="FFFF00"/>
                          </a:highlight>
                        </a:rPr>
                        <a:t>School Messenger</a:t>
                      </a:r>
                    </a:p>
                    <a:p>
                      <a:pPr marL="285750" indent="-285750">
                        <a:buFont typeface="Arial" panose="020B0604020202020204" pitchFamily="34" charset="0"/>
                        <a:buChar char="•"/>
                      </a:pPr>
                      <a:r>
                        <a:rPr lang="en-US"/>
                        <a:t>College Board SAT/PSAT</a:t>
                      </a:r>
                    </a:p>
                  </a:txBody>
                  <a:tcPr/>
                </a:tc>
                <a:tc>
                  <a:txBody>
                    <a:bodyPr/>
                    <a:lstStyle/>
                    <a:p>
                      <a:pPr marL="285750" indent="-285750">
                        <a:buFont typeface="Arial" panose="020B0604020202020204" pitchFamily="34" charset="0"/>
                        <a:buChar char="•"/>
                      </a:pPr>
                      <a:r>
                        <a:rPr lang="en-US"/>
                        <a:t>Illuminate DNA, ISE, SIS</a:t>
                      </a:r>
                    </a:p>
                    <a:p>
                      <a:pPr marL="285750" indent="-285750">
                        <a:buFont typeface="Arial" panose="020B0604020202020204" pitchFamily="34" charset="0"/>
                        <a:buChar char="•"/>
                      </a:pPr>
                      <a:r>
                        <a:rPr lang="en-US"/>
                        <a:t>Munetrix</a:t>
                      </a:r>
                    </a:p>
                    <a:p>
                      <a:pPr marL="285750" indent="-285750">
                        <a:buFont typeface="Arial" panose="020B0604020202020204" pitchFamily="34" charset="0"/>
                        <a:buChar char="•"/>
                      </a:pPr>
                      <a:r>
                        <a:rPr lang="en-US"/>
                        <a:t>NWEA Rostering</a:t>
                      </a:r>
                    </a:p>
                    <a:p>
                      <a:pPr marL="285750" indent="-285750">
                        <a:buFont typeface="Arial" panose="020B0604020202020204" pitchFamily="34" charset="0"/>
                        <a:buChar char="•"/>
                      </a:pPr>
                      <a:r>
                        <a:rPr lang="en-US"/>
                        <a:t>PowerSchool SE</a:t>
                      </a:r>
                    </a:p>
                    <a:p>
                      <a:pPr marL="285750" indent="-285750">
                        <a:buFont typeface="Arial" panose="020B0604020202020204" pitchFamily="34" charset="0"/>
                        <a:buChar char="•"/>
                      </a:pPr>
                      <a:r>
                        <a:rPr lang="en-US"/>
                        <a:t>Delta Math</a:t>
                      </a:r>
                    </a:p>
                    <a:p>
                      <a:pPr marL="285750" indent="-285750">
                        <a:buFont typeface="Arial" panose="020B0604020202020204" pitchFamily="34" charset="0"/>
                        <a:buChar char="•"/>
                      </a:pPr>
                      <a:r>
                        <a:rPr lang="en-US">
                          <a:highlight>
                            <a:srgbClr val="FFFF00"/>
                          </a:highlight>
                        </a:rPr>
                        <a:t>Teaching Strategies</a:t>
                      </a:r>
                    </a:p>
                    <a:p>
                      <a:pPr marL="285750" indent="-285750">
                        <a:buFont typeface="Arial" panose="020B0604020202020204" pitchFamily="34" charset="0"/>
                        <a:buChar char="•"/>
                      </a:pPr>
                      <a:r>
                        <a:rPr lang="en-US">
                          <a:highlight>
                            <a:srgbClr val="FFFF00"/>
                          </a:highlight>
                        </a:rPr>
                        <a:t>SPS K-12</a:t>
                      </a:r>
                    </a:p>
                    <a:p>
                      <a:pPr marL="285750" lvl="0" indent="-285750">
                        <a:buFont typeface="Arial" panose="020B0604020202020204" pitchFamily="34" charset="0"/>
                        <a:buChar char="•"/>
                      </a:pPr>
                      <a:r>
                        <a:rPr lang="en-US">
                          <a:highlight>
                            <a:srgbClr val="FFFF00"/>
                          </a:highlight>
                        </a:rPr>
                        <a:t>Achieve 3000</a:t>
                      </a:r>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highlight>
                            <a:srgbClr val="FFFF00"/>
                          </a:highlight>
                        </a:rPr>
                        <a:t>PCG EasyIEP/EdPlan</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Algebra Nation</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highlight>
                            <a:srgbClr val="FFFF00"/>
                          </a:highlight>
                        </a:rPr>
                        <a:t>Follett Destiny</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KRA</a:t>
                      </a:r>
                    </a:p>
                    <a:p>
                      <a:pPr marL="285750" indent="-285750">
                        <a:buFont typeface="Arial" panose="020B0604020202020204" pitchFamily="34" charset="0"/>
                        <a:buChar char="•"/>
                      </a:pPr>
                      <a:r>
                        <a:rPr lang="en-US"/>
                        <a:t>MiRead</a:t>
                      </a:r>
                    </a:p>
                    <a:p>
                      <a:pPr marL="285750" indent="-285750">
                        <a:buFont typeface="Arial" panose="020B0604020202020204" pitchFamily="34" charset="0"/>
                        <a:buChar char="•"/>
                      </a:pPr>
                      <a:r>
                        <a:rPr lang="en-US"/>
                        <a:t>MiStrategyBank</a:t>
                      </a:r>
                    </a:p>
                    <a:p>
                      <a:pPr marL="285750" indent="-285750">
                        <a:buFont typeface="Arial" panose="020B0604020202020204" pitchFamily="34" charset="0"/>
                        <a:buChar char="•"/>
                      </a:pPr>
                      <a:r>
                        <a:rPr lang="en-US"/>
                        <a:t>MiDataExchange</a:t>
                      </a:r>
                    </a:p>
                    <a:p>
                      <a:pPr marL="285750" lvl="0" indent="-285750">
                        <a:buFont typeface="Arial" panose="020B0604020202020204" pitchFamily="34" charset="0"/>
                        <a:buChar char="•"/>
                      </a:pPr>
                      <a:r>
                        <a:rPr lang="en-US"/>
                        <a:t>Renaissance/STAR</a:t>
                      </a:r>
                    </a:p>
                    <a:p>
                      <a:pPr marL="285750" indent="-285750">
                        <a:buFont typeface="Arial" panose="020B0604020202020204" pitchFamily="34" charset="0"/>
                        <a:buChar char="•"/>
                      </a:pPr>
                      <a:endParaRPr lang="en-US"/>
                    </a:p>
                  </a:txBody>
                  <a:tcPr/>
                </a:tc>
                <a:tc>
                  <a:txBody>
                    <a:bodyPr/>
                    <a:lstStyle/>
                    <a:p>
                      <a:pPr marL="285750" indent="-285750">
                        <a:buFont typeface="Arial" panose="020B0604020202020204" pitchFamily="34" charset="0"/>
                        <a:buChar char="•"/>
                      </a:pPr>
                      <a:r>
                        <a:rPr lang="en-US" dirty="0"/>
                        <a:t>All SIS Integrations</a:t>
                      </a:r>
                    </a:p>
                    <a:p>
                      <a:pPr marL="285750" indent="-285750">
                        <a:buFont typeface="Arial" panose="020B0604020202020204" pitchFamily="34" charset="0"/>
                        <a:buChar char="•"/>
                      </a:pPr>
                      <a:r>
                        <a:rPr lang="en-US" dirty="0">
                          <a:highlight>
                            <a:srgbClr val="FFFF00"/>
                          </a:highlight>
                        </a:rPr>
                        <a:t>Career Cruising</a:t>
                      </a:r>
                    </a:p>
                    <a:p>
                      <a:pPr marL="285750" indent="-285750">
                        <a:buFont typeface="Arial" panose="020B0604020202020204" pitchFamily="34" charset="0"/>
                        <a:buChar char="•"/>
                      </a:pPr>
                      <a:r>
                        <a:rPr lang="en-US" dirty="0" err="1"/>
                        <a:t>Eidex</a:t>
                      </a:r>
                      <a:endParaRPr lang="en-US" dirty="0"/>
                    </a:p>
                    <a:p>
                      <a:pPr marL="285750" indent="-285750">
                        <a:buFont typeface="Arial" panose="020B0604020202020204" pitchFamily="34" charset="0"/>
                        <a:buChar char="•"/>
                      </a:pPr>
                      <a:r>
                        <a:rPr lang="en-US" dirty="0" err="1"/>
                        <a:t>MealMagic</a:t>
                      </a:r>
                      <a:endParaRPr lang="en-US" dirty="0"/>
                    </a:p>
                    <a:p>
                      <a:pPr marL="285750" indent="-285750">
                        <a:buFont typeface="Arial" panose="020B0604020202020204" pitchFamily="34" charset="0"/>
                        <a:buChar char="•"/>
                      </a:pPr>
                      <a:r>
                        <a:rPr lang="en-US" dirty="0" err="1"/>
                        <a:t>MiLearn</a:t>
                      </a:r>
                      <a:endParaRPr lang="en-US" dirty="0"/>
                    </a:p>
                    <a:p>
                      <a:pPr marL="285750" indent="-285750">
                        <a:buFont typeface="Arial" panose="020B0604020202020204" pitchFamily="34" charset="0"/>
                        <a:buChar char="•"/>
                      </a:pPr>
                      <a:r>
                        <a:rPr lang="en-US" dirty="0"/>
                        <a:t>M-STEP Loading</a:t>
                      </a:r>
                    </a:p>
                    <a:p>
                      <a:pPr marL="285750" indent="-285750">
                        <a:buFont typeface="Arial" panose="020B0604020202020204" pitchFamily="34" charset="0"/>
                        <a:buChar char="•"/>
                      </a:pPr>
                      <a:r>
                        <a:rPr lang="en-US" dirty="0"/>
                        <a:t>NWEA Assessment Load</a:t>
                      </a:r>
                    </a:p>
                    <a:p>
                      <a:pPr marL="285750" indent="-285750">
                        <a:buFont typeface="Arial" panose="020B0604020202020204" pitchFamily="34" charset="0"/>
                        <a:buChar char="•"/>
                      </a:pPr>
                      <a:r>
                        <a:rPr lang="en-US" dirty="0">
                          <a:highlight>
                            <a:srgbClr val="FFFF00"/>
                          </a:highlight>
                        </a:rPr>
                        <a:t>SAS EVAAS</a:t>
                      </a:r>
                    </a:p>
                    <a:p>
                      <a:pPr marL="285750" indent="-285750">
                        <a:buFont typeface="Arial" panose="020B0604020202020204" pitchFamily="34" charset="0"/>
                        <a:buChar char="•"/>
                      </a:pPr>
                      <a:r>
                        <a:rPr lang="en-US" dirty="0"/>
                        <a:t>UIC Lookup</a:t>
                      </a:r>
                    </a:p>
                  </a:txBody>
                  <a:tcPr/>
                </a:tc>
                <a:extLst>
                  <a:ext uri="{0D108BD9-81ED-4DB2-BD59-A6C34878D82A}">
                    <a16:rowId xmlns:a16="http://schemas.microsoft.com/office/drawing/2014/main" val="2967865744"/>
                  </a:ext>
                </a:extLst>
              </a:tr>
              <a:tr h="1047025">
                <a:tc>
                  <a:txBody>
                    <a:bodyPr/>
                    <a:lstStyle/>
                    <a:p>
                      <a:r>
                        <a:rPr lang="en-US"/>
                        <a:t>Medium</a:t>
                      </a:r>
                    </a:p>
                  </a:txBody>
                  <a:tcPr/>
                </a:tc>
                <a:tc>
                  <a:txBody>
                    <a:bodyPr/>
                    <a:lstStyle/>
                    <a:p>
                      <a:pPr marL="285750" indent="-285750">
                        <a:buFont typeface="Arial" panose="020B0604020202020204" pitchFamily="34" charset="0"/>
                        <a:buChar char="•"/>
                      </a:pPr>
                      <a:r>
                        <a:rPr lang="en-US" dirty="0">
                          <a:highlight>
                            <a:srgbClr val="FFFF00"/>
                          </a:highlight>
                        </a:rPr>
                        <a:t>Imagine Learning</a:t>
                      </a:r>
                    </a:p>
                    <a:p>
                      <a:pPr marL="285750" indent="-285750">
                        <a:buFont typeface="Arial" panose="020B0604020202020204" pitchFamily="34" charset="0"/>
                        <a:buChar char="•"/>
                      </a:pPr>
                      <a:r>
                        <a:rPr lang="en-US" dirty="0" err="1"/>
                        <a:t>Edgenuity</a:t>
                      </a:r>
                      <a:endParaRPr lang="en-US" dirty="0"/>
                    </a:p>
                    <a:p>
                      <a:pPr marL="285750" lvl="0" indent="-285750">
                        <a:buFont typeface="Arial" panose="020B0604020202020204" pitchFamily="34" charset="0"/>
                        <a:buChar char="•"/>
                      </a:pPr>
                      <a:r>
                        <a:rPr lang="en-US" dirty="0" err="1"/>
                        <a:t>ELLevation</a:t>
                      </a:r>
                      <a:endParaRPr lang="en-US" dirty="0"/>
                    </a:p>
                  </a:txBody>
                  <a:tcPr/>
                </a:tc>
                <a:tc>
                  <a:txBody>
                    <a:bodyPr/>
                    <a:lstStyle/>
                    <a:p>
                      <a:pPr marL="285750" indent="-285750">
                        <a:buFont typeface="Arial" panose="020B0604020202020204" pitchFamily="34" charset="0"/>
                        <a:buChar char="•"/>
                      </a:pPr>
                      <a:r>
                        <a:rPr lang="en-US"/>
                        <a:t>Acadience CSV Import</a:t>
                      </a:r>
                    </a:p>
                    <a:p>
                      <a:pPr marL="285750" indent="-285750">
                        <a:buFont typeface="Arial" panose="020B0604020202020204" pitchFamily="34" charset="0"/>
                        <a:buChar char="•"/>
                      </a:pPr>
                      <a:r>
                        <a:rPr lang="en-US">
                          <a:highlight>
                            <a:srgbClr val="FFFF00"/>
                          </a:highlight>
                        </a:rPr>
                        <a:t>Curriculum Associates – iReady</a:t>
                      </a:r>
                    </a:p>
                    <a:p>
                      <a:pPr marL="285750" lvl="0" indent="-285750">
                        <a:buFont typeface="Arial" panose="020B0604020202020204" pitchFamily="34" charset="0"/>
                        <a:buChar char="•"/>
                      </a:pPr>
                      <a:r>
                        <a:rPr lang="en-US"/>
                        <a:t>CrisisGo</a:t>
                      </a:r>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err="1"/>
                        <a:t>Acadience</a:t>
                      </a:r>
                      <a:r>
                        <a:rPr lang="en-US" dirty="0"/>
                        <a:t> Rostering</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highlight>
                            <a:srgbClr val="FFFF00"/>
                          </a:highlight>
                        </a:rPr>
                        <a:t>HMH Think Central</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BrightArrow Alert</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Discovery Education</a:t>
                      </a:r>
                    </a:p>
                    <a:p>
                      <a:pPr marL="285750" indent="-285750">
                        <a:buFont typeface="Arial" panose="020B0604020202020204" pitchFamily="34" charset="0"/>
                        <a:buChar char="•"/>
                      </a:pPr>
                      <a:endParaRPr lang="en-US"/>
                    </a:p>
                  </a:txBody>
                  <a:tcPr/>
                </a:tc>
                <a:extLst>
                  <a:ext uri="{0D108BD9-81ED-4DB2-BD59-A6C34878D82A}">
                    <a16:rowId xmlns:a16="http://schemas.microsoft.com/office/drawing/2014/main" val="934498756"/>
                  </a:ext>
                </a:extLst>
              </a:tr>
              <a:tr h="2042067">
                <a:tc>
                  <a:txBody>
                    <a:bodyPr/>
                    <a:lstStyle/>
                    <a:p>
                      <a:r>
                        <a:rPr lang="en-US"/>
                        <a:t>Low</a:t>
                      </a:r>
                    </a:p>
                  </a:txBody>
                  <a:tcPr/>
                </a:tc>
                <a:tc>
                  <a:txBody>
                    <a:bodyPr/>
                    <a:lstStyle/>
                    <a:p>
                      <a:pPr marL="285750" lvl="0" indent="-285750">
                        <a:buFont typeface="Arial" panose="020B0604020202020204" pitchFamily="34" charset="0"/>
                        <a:buChar char="•"/>
                      </a:pPr>
                      <a:r>
                        <a:rPr lang="en-US">
                          <a:highlight>
                            <a:srgbClr val="FFFF00"/>
                          </a:highlight>
                        </a:rPr>
                        <a:t>BrainPop</a:t>
                      </a:r>
                    </a:p>
                    <a:p>
                      <a:pPr marL="285750" lvl="0" indent="-285750">
                        <a:buFont typeface="Arial" panose="020B0604020202020204" pitchFamily="34" charset="0"/>
                        <a:buChar char="•"/>
                      </a:pPr>
                      <a:r>
                        <a:rPr lang="en-US"/>
                        <a:t>iStation</a:t>
                      </a:r>
                    </a:p>
                    <a:p>
                      <a:pPr marL="285750" indent="-285750">
                        <a:buFont typeface="Arial" panose="020B0604020202020204" pitchFamily="34" charset="0"/>
                        <a:buChar char="•"/>
                      </a:pPr>
                      <a:r>
                        <a:rPr lang="en-US"/>
                        <a:t>LeaRn</a:t>
                      </a:r>
                    </a:p>
                  </a:txBody>
                  <a:tcPr/>
                </a:tc>
                <a:tc>
                  <a:txBody>
                    <a:bodyPr/>
                    <a:lstStyle/>
                    <a:p>
                      <a:pPr marL="285750" indent="-285750">
                        <a:buFont typeface="Arial" panose="020B0604020202020204" pitchFamily="34" charset="0"/>
                        <a:buChar char="•"/>
                      </a:pPr>
                      <a:r>
                        <a:rPr lang="en-US" err="1"/>
                        <a:t>CatchOn</a:t>
                      </a:r>
                      <a:endParaRPr lang="en-US"/>
                    </a:p>
                    <a:p>
                      <a:pPr marL="285750" indent="-285750">
                        <a:buFont typeface="Arial" panose="020B0604020202020204" pitchFamily="34" charset="0"/>
                        <a:buChar char="•"/>
                      </a:pPr>
                      <a:r>
                        <a:rPr lang="en-US"/>
                        <a:t>Kickstand</a:t>
                      </a:r>
                    </a:p>
                  </a:txBody>
                  <a:tcPr/>
                </a:tc>
                <a:tc>
                  <a:txBody>
                    <a:bodyPr/>
                    <a:lstStyle/>
                    <a:p>
                      <a:pPr marL="285750" indent="-285750">
                        <a:buFont typeface="Arial" panose="020B0604020202020204" pitchFamily="34" charset="0"/>
                        <a:buChar char="•"/>
                      </a:pPr>
                      <a:r>
                        <a:rPr lang="en-US"/>
                        <a:t>Symbaloo</a:t>
                      </a:r>
                      <a:endParaRPr lang="en-US" err="1"/>
                    </a:p>
                  </a:txBody>
                  <a:tcPr/>
                </a:tc>
                <a:tc>
                  <a:txBody>
                    <a:bodyPr/>
                    <a:lstStyle/>
                    <a:p>
                      <a:pPr marL="285750" indent="-285750">
                        <a:buFont typeface="Arial" panose="020B0604020202020204" pitchFamily="34" charset="0"/>
                        <a:buChar char="•"/>
                      </a:pPr>
                      <a:r>
                        <a:rPr lang="en-US" dirty="0"/>
                        <a:t>USA Scheduler</a:t>
                      </a:r>
                    </a:p>
                  </a:txBody>
                  <a:tcPr/>
                </a:tc>
                <a:extLst>
                  <a:ext uri="{0D108BD9-81ED-4DB2-BD59-A6C34878D82A}">
                    <a16:rowId xmlns:a16="http://schemas.microsoft.com/office/drawing/2014/main" val="843217707"/>
                  </a:ext>
                </a:extLst>
              </a:tr>
            </a:tbl>
          </a:graphicData>
        </a:graphic>
      </p:graphicFrame>
    </p:spTree>
    <p:extLst>
      <p:ext uri="{BB962C8B-B14F-4D97-AF65-F5344CB8AC3E}">
        <p14:creationId xmlns:p14="http://schemas.microsoft.com/office/powerpoint/2010/main" val="543626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44056-0C45-4F82-AFFE-9EF567A931E7}"/>
              </a:ext>
            </a:extLst>
          </p:cNvPr>
          <p:cNvSpPr>
            <a:spLocks noGrp="1"/>
          </p:cNvSpPr>
          <p:nvPr>
            <p:ph type="title"/>
          </p:nvPr>
        </p:nvSpPr>
        <p:spPr>
          <a:xfrm>
            <a:off x="4171950" y="2105194"/>
            <a:ext cx="3742945" cy="1569471"/>
          </a:xfrm>
          <a:ln w="25400">
            <a:noFill/>
          </a:ln>
        </p:spPr>
        <p:txBody>
          <a:bodyPr>
            <a:normAutofit/>
          </a:bodyPr>
          <a:lstStyle/>
          <a:p>
            <a:pPr algn="ctr"/>
            <a:r>
              <a:rPr lang="en-US" sz="4000" b="1" dirty="0">
                <a:solidFill>
                  <a:srgbClr val="FFFFFF"/>
                </a:solidFill>
              </a:rPr>
              <a:t>Integration </a:t>
            </a:r>
            <a:br>
              <a:rPr lang="en-US" sz="4000" b="1" dirty="0">
                <a:solidFill>
                  <a:srgbClr val="FFFFFF"/>
                </a:solidFill>
              </a:rPr>
            </a:br>
            <a:r>
              <a:rPr lang="en-US" sz="4000" b="1" dirty="0">
                <a:solidFill>
                  <a:srgbClr val="FFFFFF"/>
                </a:solidFill>
              </a:rPr>
              <a:t>FALL PREVIEW</a:t>
            </a:r>
          </a:p>
        </p:txBody>
      </p:sp>
      <p:pic>
        <p:nvPicPr>
          <p:cNvPr id="11" name="Picture 10">
            <a:extLst>
              <a:ext uri="{FF2B5EF4-FFF2-40B4-BE49-F238E27FC236}">
                <a16:creationId xmlns:a16="http://schemas.microsoft.com/office/drawing/2014/main" id="{380F6BAF-26A9-1B46-92AE-75E0C2CECF0E}"/>
              </a:ext>
            </a:extLst>
          </p:cNvPr>
          <p:cNvPicPr>
            <a:picLocks noChangeAspect="1"/>
          </p:cNvPicPr>
          <p:nvPr/>
        </p:nvPicPr>
        <p:blipFill>
          <a:blip r:embed="rId2"/>
          <a:stretch>
            <a:fillRect/>
          </a:stretch>
        </p:blipFill>
        <p:spPr>
          <a:xfrm>
            <a:off x="7522897" y="485260"/>
            <a:ext cx="3175000" cy="1028700"/>
          </a:xfrm>
          <a:prstGeom prst="rect">
            <a:avLst/>
          </a:prstGeom>
        </p:spPr>
      </p:pic>
      <p:pic>
        <p:nvPicPr>
          <p:cNvPr id="20" name="Picture 19">
            <a:extLst>
              <a:ext uri="{FF2B5EF4-FFF2-40B4-BE49-F238E27FC236}">
                <a16:creationId xmlns:a16="http://schemas.microsoft.com/office/drawing/2014/main" id="{88CE7427-DE2D-1740-9A47-82CFDC17D5F4}"/>
              </a:ext>
            </a:extLst>
          </p:cNvPr>
          <p:cNvPicPr>
            <a:picLocks noChangeAspect="1"/>
          </p:cNvPicPr>
          <p:nvPr/>
        </p:nvPicPr>
        <p:blipFill>
          <a:blip r:embed="rId3"/>
          <a:stretch>
            <a:fillRect/>
          </a:stretch>
        </p:blipFill>
        <p:spPr>
          <a:xfrm>
            <a:off x="467009" y="2366382"/>
            <a:ext cx="2943229" cy="434425"/>
          </a:xfrm>
          <a:prstGeom prst="rect">
            <a:avLst/>
          </a:prstGeom>
        </p:spPr>
      </p:pic>
      <p:pic>
        <p:nvPicPr>
          <p:cNvPr id="22" name="Picture 21">
            <a:extLst>
              <a:ext uri="{FF2B5EF4-FFF2-40B4-BE49-F238E27FC236}">
                <a16:creationId xmlns:a16="http://schemas.microsoft.com/office/drawing/2014/main" id="{416CC163-AF01-604A-A01D-53E76FD934C1}"/>
              </a:ext>
            </a:extLst>
          </p:cNvPr>
          <p:cNvPicPr>
            <a:picLocks noChangeAspect="1"/>
          </p:cNvPicPr>
          <p:nvPr/>
        </p:nvPicPr>
        <p:blipFill>
          <a:blip r:embed="rId4"/>
          <a:stretch>
            <a:fillRect/>
          </a:stretch>
        </p:blipFill>
        <p:spPr>
          <a:xfrm>
            <a:off x="534043" y="469350"/>
            <a:ext cx="4826945" cy="434425"/>
          </a:xfrm>
          <a:prstGeom prst="rect">
            <a:avLst/>
          </a:prstGeom>
        </p:spPr>
      </p:pic>
      <p:pic>
        <p:nvPicPr>
          <p:cNvPr id="25" name="Graphic 24">
            <a:extLst>
              <a:ext uri="{FF2B5EF4-FFF2-40B4-BE49-F238E27FC236}">
                <a16:creationId xmlns:a16="http://schemas.microsoft.com/office/drawing/2014/main" id="{8C8A05DE-0AFF-D64C-8898-142885F2DB0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954873" y="913894"/>
            <a:ext cx="1892300" cy="660400"/>
          </a:xfrm>
          <a:prstGeom prst="rect">
            <a:avLst/>
          </a:prstGeom>
        </p:spPr>
      </p:pic>
      <p:pic>
        <p:nvPicPr>
          <p:cNvPr id="29" name="Picture 28">
            <a:extLst>
              <a:ext uri="{FF2B5EF4-FFF2-40B4-BE49-F238E27FC236}">
                <a16:creationId xmlns:a16="http://schemas.microsoft.com/office/drawing/2014/main" id="{E0F68B89-FD49-AD44-952A-AB35400C723D}"/>
              </a:ext>
            </a:extLst>
          </p:cNvPr>
          <p:cNvPicPr>
            <a:picLocks noChangeAspect="1"/>
          </p:cNvPicPr>
          <p:nvPr/>
        </p:nvPicPr>
        <p:blipFill>
          <a:blip r:embed="rId7"/>
          <a:stretch>
            <a:fillRect/>
          </a:stretch>
        </p:blipFill>
        <p:spPr>
          <a:xfrm>
            <a:off x="5354450" y="5181600"/>
            <a:ext cx="1968500" cy="927100"/>
          </a:xfrm>
          <a:prstGeom prst="rect">
            <a:avLst/>
          </a:prstGeom>
        </p:spPr>
      </p:pic>
      <p:pic>
        <p:nvPicPr>
          <p:cNvPr id="31" name="Picture 30">
            <a:extLst>
              <a:ext uri="{FF2B5EF4-FFF2-40B4-BE49-F238E27FC236}">
                <a16:creationId xmlns:a16="http://schemas.microsoft.com/office/drawing/2014/main" id="{03147CA1-4F40-584B-94E2-80ADEBAEEA56}"/>
              </a:ext>
            </a:extLst>
          </p:cNvPr>
          <p:cNvPicPr>
            <a:picLocks noChangeAspect="1"/>
          </p:cNvPicPr>
          <p:nvPr/>
        </p:nvPicPr>
        <p:blipFill>
          <a:blip r:embed="rId8"/>
          <a:stretch>
            <a:fillRect/>
          </a:stretch>
        </p:blipFill>
        <p:spPr>
          <a:xfrm>
            <a:off x="8910224" y="2620382"/>
            <a:ext cx="2150810" cy="920988"/>
          </a:xfrm>
          <a:prstGeom prst="rect">
            <a:avLst/>
          </a:prstGeom>
        </p:spPr>
      </p:pic>
      <p:pic>
        <p:nvPicPr>
          <p:cNvPr id="33" name="Picture 32">
            <a:extLst>
              <a:ext uri="{FF2B5EF4-FFF2-40B4-BE49-F238E27FC236}">
                <a16:creationId xmlns:a16="http://schemas.microsoft.com/office/drawing/2014/main" id="{77D75662-AF40-5142-8531-C0A88580D5F2}"/>
              </a:ext>
            </a:extLst>
          </p:cNvPr>
          <p:cNvPicPr>
            <a:picLocks noChangeAspect="1"/>
          </p:cNvPicPr>
          <p:nvPr/>
        </p:nvPicPr>
        <p:blipFill>
          <a:blip r:embed="rId9"/>
          <a:stretch>
            <a:fillRect/>
          </a:stretch>
        </p:blipFill>
        <p:spPr>
          <a:xfrm>
            <a:off x="2947515" y="4104193"/>
            <a:ext cx="2086216" cy="474140"/>
          </a:xfrm>
          <a:prstGeom prst="rect">
            <a:avLst/>
          </a:prstGeom>
        </p:spPr>
      </p:pic>
      <p:pic>
        <p:nvPicPr>
          <p:cNvPr id="35" name="Picture 34">
            <a:extLst>
              <a:ext uri="{FF2B5EF4-FFF2-40B4-BE49-F238E27FC236}">
                <a16:creationId xmlns:a16="http://schemas.microsoft.com/office/drawing/2014/main" id="{BCA07310-C387-9E4E-979E-2B039A67CA05}"/>
              </a:ext>
            </a:extLst>
          </p:cNvPr>
          <p:cNvPicPr>
            <a:picLocks noChangeAspect="1"/>
          </p:cNvPicPr>
          <p:nvPr/>
        </p:nvPicPr>
        <p:blipFill>
          <a:blip r:embed="rId10"/>
          <a:stretch>
            <a:fillRect/>
          </a:stretch>
        </p:blipFill>
        <p:spPr>
          <a:xfrm>
            <a:off x="982267" y="5145258"/>
            <a:ext cx="3189683" cy="511323"/>
          </a:xfrm>
          <a:prstGeom prst="rect">
            <a:avLst/>
          </a:prstGeom>
        </p:spPr>
      </p:pic>
      <p:pic>
        <p:nvPicPr>
          <p:cNvPr id="37" name="Picture 36">
            <a:extLst>
              <a:ext uri="{FF2B5EF4-FFF2-40B4-BE49-F238E27FC236}">
                <a16:creationId xmlns:a16="http://schemas.microsoft.com/office/drawing/2014/main" id="{D92F698C-CE04-3249-9C5C-F0411210E4AA}"/>
              </a:ext>
            </a:extLst>
          </p:cNvPr>
          <p:cNvPicPr>
            <a:picLocks noChangeAspect="1"/>
          </p:cNvPicPr>
          <p:nvPr/>
        </p:nvPicPr>
        <p:blipFill>
          <a:blip r:embed="rId11"/>
          <a:stretch>
            <a:fillRect/>
          </a:stretch>
        </p:blipFill>
        <p:spPr>
          <a:xfrm>
            <a:off x="7646746" y="4048655"/>
            <a:ext cx="1917700" cy="825500"/>
          </a:xfrm>
          <a:prstGeom prst="rect">
            <a:avLst/>
          </a:prstGeom>
        </p:spPr>
      </p:pic>
      <p:sp>
        <p:nvSpPr>
          <p:cNvPr id="38" name="Oval 37">
            <a:extLst>
              <a:ext uri="{FF2B5EF4-FFF2-40B4-BE49-F238E27FC236}">
                <a16:creationId xmlns:a16="http://schemas.microsoft.com/office/drawing/2014/main" id="{4FC7F9E1-1A9F-E84D-A515-517299F7D9F1}"/>
              </a:ext>
            </a:extLst>
          </p:cNvPr>
          <p:cNvSpPr/>
          <p:nvPr/>
        </p:nvSpPr>
        <p:spPr>
          <a:xfrm>
            <a:off x="3748785" y="1904495"/>
            <a:ext cx="4738274" cy="2030362"/>
          </a:xfrm>
          <a:prstGeom prst="ellipse">
            <a:avLst/>
          </a:prstGeom>
          <a:noFill/>
          <a:ln w="793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75784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4450700-0C79-4DA8-883A-29C1CBCD42F3}"/>
              </a:ext>
            </a:extLst>
          </p:cNvPr>
          <p:cNvSpPr>
            <a:spLocks noGrp="1"/>
          </p:cNvSpPr>
          <p:nvPr>
            <p:ph idx="1"/>
          </p:nvPr>
        </p:nvSpPr>
        <p:spPr>
          <a:xfrm>
            <a:off x="217170" y="320040"/>
            <a:ext cx="11521440" cy="6537960"/>
          </a:xfrm>
        </p:spPr>
        <p:txBody>
          <a:bodyPr>
            <a:normAutofit fontScale="92500" lnSpcReduction="10000"/>
          </a:bodyPr>
          <a:lstStyle/>
          <a:p>
            <a:pPr marL="0" indent="0">
              <a:buNone/>
            </a:pPr>
            <a:r>
              <a:rPr lang="en-US" dirty="0"/>
              <a:t>The Michigan Department of Education (MDE) has contracted with SAS to provide value-added reports for your district. All districts currently receive District and School Value-Added reports and Student Projection reports. Districts that wish to receive Teacher Value-Added reports must provide student-teacher linkages through the Michigan Data Hub (MiDataHub). If your district did not opt in with the MiDataHub to receive teacher reports in 2018, but would like to receive them in addition to the standard reports in 2019, click </a:t>
            </a:r>
            <a:r>
              <a:rPr lang="en-US" u="sng" dirty="0">
                <a:hlinkClick r:id="rId2"/>
              </a:rPr>
              <a:t>https://www.midatahub.org/Core/Stories/Permalink/sas-evaas-for-k-12/</a:t>
            </a:r>
            <a:r>
              <a:rPr lang="en-US" dirty="0"/>
              <a:t> to begin the process. </a:t>
            </a:r>
          </a:p>
          <a:p>
            <a:pPr marL="0" indent="0">
              <a:buNone/>
            </a:pPr>
            <a:r>
              <a:rPr lang="en-US" dirty="0"/>
              <a:t> </a:t>
            </a:r>
          </a:p>
          <a:p>
            <a:pPr marL="0" indent="0">
              <a:buNone/>
            </a:pPr>
            <a:r>
              <a:rPr lang="en-US" dirty="0"/>
              <a:t>Submitting these student-teacher linkages will allow SAS to provide individual teacher reporting to your district. This reporting includes diagnostic information as well as useful, reliable measures of the academic growth that a teacher's students made, on average, in the selected grade and subject or course. This data can help educators reflect on past practices and proactively plan for current and future classes. In addition, school user accounts will be created for all teachers receiving reports based on information from the MiDataHub. </a:t>
            </a:r>
          </a:p>
          <a:p>
            <a:pPr marL="0" indent="0">
              <a:buNone/>
            </a:pPr>
            <a:r>
              <a:rPr lang="en-US" dirty="0"/>
              <a:t> </a:t>
            </a:r>
          </a:p>
          <a:p>
            <a:pPr marL="0" indent="0">
              <a:buNone/>
            </a:pPr>
            <a:r>
              <a:rPr lang="en-US" dirty="0"/>
              <a:t>If you previously opted in, you do not need to complete the process again. It will, however, be necessary to verify that the 2018-19 data for your district or public school academy is integrated with MiDataHub. </a:t>
            </a:r>
          </a:p>
          <a:p>
            <a:pPr marL="0" indent="0">
              <a:buNone/>
            </a:pPr>
            <a:r>
              <a:rPr lang="en-US" dirty="0"/>
              <a:t> </a:t>
            </a:r>
          </a:p>
          <a:p>
            <a:pPr marL="0" indent="0">
              <a:buNone/>
            </a:pPr>
            <a:r>
              <a:rPr lang="en-US" dirty="0"/>
              <a:t>Do not reply to this message. To find information about EVAAS or to contact us, go to </a:t>
            </a:r>
            <a:r>
              <a:rPr lang="en-US" u="sng" dirty="0">
                <a:hlinkClick r:id="rId3"/>
              </a:rPr>
              <a:t>https://mi.sas.com/contact.html</a:t>
            </a:r>
            <a:r>
              <a:rPr lang="en-US" dirty="0"/>
              <a:t>.</a:t>
            </a:r>
          </a:p>
          <a:p>
            <a:pPr marL="0" indent="0">
              <a:buNone/>
            </a:pPr>
            <a:endParaRPr lang="en-US" dirty="0"/>
          </a:p>
        </p:txBody>
      </p:sp>
    </p:spTree>
    <p:extLst>
      <p:ext uri="{BB962C8B-B14F-4D97-AF65-F5344CB8AC3E}">
        <p14:creationId xmlns:p14="http://schemas.microsoft.com/office/powerpoint/2010/main" val="8523797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9EC21-2796-40DE-A9FE-965E27D78530}"/>
              </a:ext>
            </a:extLst>
          </p:cNvPr>
          <p:cNvSpPr>
            <a:spLocks noGrp="1"/>
          </p:cNvSpPr>
          <p:nvPr>
            <p:ph type="title"/>
          </p:nvPr>
        </p:nvSpPr>
        <p:spPr>
          <a:xfrm>
            <a:off x="684211" y="5201265"/>
            <a:ext cx="8534400" cy="1507067"/>
          </a:xfrm>
        </p:spPr>
        <p:txBody>
          <a:bodyPr/>
          <a:lstStyle/>
          <a:p>
            <a:r>
              <a:rPr lang="en-US" dirty="0"/>
              <a:t>SAS EVAAS Update</a:t>
            </a:r>
          </a:p>
        </p:txBody>
      </p:sp>
      <p:sp>
        <p:nvSpPr>
          <p:cNvPr id="3" name="Content Placeholder 2">
            <a:extLst>
              <a:ext uri="{FF2B5EF4-FFF2-40B4-BE49-F238E27FC236}">
                <a16:creationId xmlns:a16="http://schemas.microsoft.com/office/drawing/2014/main" id="{284078A3-347C-4F28-B575-69E8159C88B7}"/>
              </a:ext>
            </a:extLst>
          </p:cNvPr>
          <p:cNvSpPr>
            <a:spLocks noGrp="1"/>
          </p:cNvSpPr>
          <p:nvPr>
            <p:ph idx="1"/>
          </p:nvPr>
        </p:nvSpPr>
        <p:spPr>
          <a:xfrm>
            <a:off x="684211" y="316817"/>
            <a:ext cx="10259091" cy="5297402"/>
          </a:xfrm>
        </p:spPr>
        <p:txBody>
          <a:bodyPr>
            <a:normAutofit fontScale="92500" lnSpcReduction="20000"/>
          </a:bodyPr>
          <a:lstStyle/>
          <a:p>
            <a:r>
              <a:rPr lang="en-US" dirty="0"/>
              <a:t>EVAAS is a tool funded by Michigan School Aid Act</a:t>
            </a:r>
          </a:p>
          <a:p>
            <a:r>
              <a:rPr lang="en-US" dirty="0"/>
              <a:t>EVAAS provides Value Added Metric information that is used for educational improvement and evaluation</a:t>
            </a:r>
          </a:p>
          <a:p>
            <a:r>
              <a:rPr lang="en-US" dirty="0"/>
              <a:t>MDE and SAS contract for EVAAS Services and MDE provides M-STEP data to SAS</a:t>
            </a:r>
          </a:p>
          <a:p>
            <a:r>
              <a:rPr lang="en-US" dirty="0"/>
              <a:t>MiDataHub provides roster information so that teacher-level reports can be generated</a:t>
            </a:r>
          </a:p>
          <a:p>
            <a:r>
              <a:rPr lang="en-US" dirty="0"/>
              <a:t>Basis for this year is the 2018-2019 roster data</a:t>
            </a:r>
          </a:p>
          <a:p>
            <a:r>
              <a:rPr lang="en-US" dirty="0"/>
              <a:t>Opt-In Window opens today, July 9, 2019</a:t>
            </a:r>
          </a:p>
          <a:p>
            <a:r>
              <a:rPr lang="en-US" dirty="0"/>
              <a:t>Opt-In Window ends – TBD – likely sometime in December</a:t>
            </a:r>
          </a:p>
          <a:p>
            <a:r>
              <a:rPr lang="en-US" dirty="0"/>
              <a:t>Visit SAS EVAAS page in Product Catalog for:</a:t>
            </a:r>
          </a:p>
          <a:p>
            <a:pPr lvl="1"/>
            <a:r>
              <a:rPr lang="en-US" dirty="0"/>
              <a:t>SAS EVAAS Readiness Script</a:t>
            </a:r>
          </a:p>
          <a:p>
            <a:pPr lvl="1"/>
            <a:r>
              <a:rPr lang="en-US" dirty="0"/>
              <a:t>SAS EVAAS Readiness Script Documentation</a:t>
            </a:r>
          </a:p>
          <a:p>
            <a:pPr lvl="1"/>
            <a:r>
              <a:rPr lang="en-US" dirty="0"/>
              <a:t>SAS EVAAS Data Requirements</a:t>
            </a:r>
          </a:p>
          <a:p>
            <a:pPr lvl="1"/>
            <a:r>
              <a:rPr lang="en-US" dirty="0"/>
              <a:t>EVAAS Opt-In Page</a:t>
            </a:r>
          </a:p>
          <a:p>
            <a:r>
              <a:rPr lang="en-US" dirty="0"/>
              <a:t>Option to use NWEA data as well</a:t>
            </a:r>
          </a:p>
        </p:txBody>
      </p:sp>
      <p:pic>
        <p:nvPicPr>
          <p:cNvPr id="4" name="Picture 3">
            <a:extLst>
              <a:ext uri="{FF2B5EF4-FFF2-40B4-BE49-F238E27FC236}">
                <a16:creationId xmlns:a16="http://schemas.microsoft.com/office/drawing/2014/main" id="{D7EAECCE-4449-4ED3-A90B-9A739B6EF6E6}"/>
              </a:ext>
            </a:extLst>
          </p:cNvPr>
          <p:cNvPicPr>
            <a:picLocks noChangeAspect="1"/>
          </p:cNvPicPr>
          <p:nvPr/>
        </p:nvPicPr>
        <p:blipFill>
          <a:blip r:embed="rId2"/>
          <a:stretch>
            <a:fillRect/>
          </a:stretch>
        </p:blipFill>
        <p:spPr>
          <a:xfrm>
            <a:off x="6940345" y="2258995"/>
            <a:ext cx="3581400" cy="628650"/>
          </a:xfrm>
          <a:prstGeom prst="rect">
            <a:avLst/>
          </a:prstGeom>
        </p:spPr>
      </p:pic>
    </p:spTree>
    <p:extLst>
      <p:ext uri="{BB962C8B-B14F-4D97-AF65-F5344CB8AC3E}">
        <p14:creationId xmlns:p14="http://schemas.microsoft.com/office/powerpoint/2010/main" val="877046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19A56E-88DA-4389-BE3D-BDDD1FD2A16A}"/>
              </a:ext>
            </a:extLst>
          </p:cNvPr>
          <p:cNvSpPr>
            <a:spLocks noGrp="1"/>
          </p:cNvSpPr>
          <p:nvPr>
            <p:ph type="title"/>
          </p:nvPr>
        </p:nvSpPr>
        <p:spPr/>
        <p:txBody>
          <a:bodyPr/>
          <a:lstStyle/>
          <a:p>
            <a:r>
              <a:rPr lang="en-US"/>
              <a:t>Agenda</a:t>
            </a:r>
          </a:p>
        </p:txBody>
      </p:sp>
      <p:sp>
        <p:nvSpPr>
          <p:cNvPr id="5" name="Content Placeholder 4">
            <a:extLst>
              <a:ext uri="{FF2B5EF4-FFF2-40B4-BE49-F238E27FC236}">
                <a16:creationId xmlns:a16="http://schemas.microsoft.com/office/drawing/2014/main" id="{CBC53F37-2272-4810-8EB5-E6807E48CC6C}"/>
              </a:ext>
            </a:extLst>
          </p:cNvPr>
          <p:cNvSpPr>
            <a:spLocks noGrp="1"/>
          </p:cNvSpPr>
          <p:nvPr>
            <p:ph idx="1"/>
          </p:nvPr>
        </p:nvSpPr>
        <p:spPr/>
        <p:txBody>
          <a:bodyPr>
            <a:normAutofit/>
          </a:bodyPr>
          <a:lstStyle/>
          <a:p>
            <a:r>
              <a:rPr lang="en-US" dirty="0"/>
              <a:t>Project Updates</a:t>
            </a:r>
          </a:p>
          <a:p>
            <a:r>
              <a:rPr lang="en-US" dirty="0"/>
              <a:t>Support Updates</a:t>
            </a:r>
          </a:p>
          <a:p>
            <a:r>
              <a:rPr lang="en-US" dirty="0"/>
              <a:t>Items in Development</a:t>
            </a:r>
          </a:p>
          <a:p>
            <a:r>
              <a:rPr lang="en-US" dirty="0"/>
              <a:t>Integration Updates</a:t>
            </a:r>
          </a:p>
          <a:p>
            <a:r>
              <a:rPr lang="en-US" dirty="0"/>
              <a:t>V2.4 Update and New Functionality</a:t>
            </a:r>
          </a:p>
          <a:p>
            <a:r>
              <a:rPr lang="en-US" dirty="0"/>
              <a:t>Q&amp;A</a:t>
            </a:r>
          </a:p>
        </p:txBody>
      </p:sp>
      <p:pic>
        <p:nvPicPr>
          <p:cNvPr id="6" name="m_-1497719503941588056x_Picture 1" descr="cid:image003.png@01D362EA.1FB6F670">
            <a:extLst>
              <a:ext uri="{FF2B5EF4-FFF2-40B4-BE49-F238E27FC236}">
                <a16:creationId xmlns:a16="http://schemas.microsoft.com/office/drawing/2014/main" id="{F64CC33E-194E-4684-BB76-2A7E359712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39899"/>
            <a:ext cx="4720443" cy="150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3194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839577-BFB4-4655-A394-6664BA660BF5}"/>
              </a:ext>
            </a:extLst>
          </p:cNvPr>
          <p:cNvSpPr>
            <a:spLocks noGrp="1"/>
          </p:cNvSpPr>
          <p:nvPr>
            <p:ph type="title"/>
          </p:nvPr>
        </p:nvSpPr>
        <p:spPr/>
        <p:txBody>
          <a:bodyPr/>
          <a:lstStyle/>
          <a:p>
            <a:r>
              <a:rPr lang="en-US" dirty="0"/>
              <a:t>V2.4 </a:t>
            </a:r>
            <a:r>
              <a:rPr lang="en-US" dirty="0" err="1"/>
              <a:t>UpDATE</a:t>
            </a:r>
            <a:r>
              <a:rPr lang="en-US" dirty="0"/>
              <a:t> and new functionality</a:t>
            </a:r>
          </a:p>
        </p:txBody>
      </p:sp>
      <p:sp>
        <p:nvSpPr>
          <p:cNvPr id="5" name="Text Placeholder 4">
            <a:extLst>
              <a:ext uri="{FF2B5EF4-FFF2-40B4-BE49-F238E27FC236}">
                <a16:creationId xmlns:a16="http://schemas.microsoft.com/office/drawing/2014/main" id="{464FA4F8-8DB6-4191-9216-C86EBBE15524}"/>
              </a:ext>
            </a:extLst>
          </p:cNvPr>
          <p:cNvSpPr>
            <a:spLocks noGrp="1"/>
          </p:cNvSpPr>
          <p:nvPr>
            <p:ph type="body" idx="1"/>
          </p:nvPr>
        </p:nvSpPr>
        <p:spPr/>
        <p:txBody>
          <a:bodyPr/>
          <a:lstStyle/>
          <a:p>
            <a:endParaRPr lang="en-US" dirty="0"/>
          </a:p>
        </p:txBody>
      </p:sp>
      <p:pic>
        <p:nvPicPr>
          <p:cNvPr id="6" name="m_-1497719503941588056x_Picture 1" descr="cid:image003.png@01D362EA.1FB6F670">
            <a:extLst>
              <a:ext uri="{FF2B5EF4-FFF2-40B4-BE49-F238E27FC236}">
                <a16:creationId xmlns:a16="http://schemas.microsoft.com/office/drawing/2014/main" id="{6CF33AB0-DF54-40E3-A0D6-EF93A16A6C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39899"/>
            <a:ext cx="4720443" cy="150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11812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6639468-366B-4C04-B051-6D1563E8DFA1}"/>
              </a:ext>
            </a:extLst>
          </p:cNvPr>
          <p:cNvSpPr>
            <a:spLocks noGrp="1"/>
          </p:cNvSpPr>
          <p:nvPr>
            <p:ph type="title"/>
          </p:nvPr>
        </p:nvSpPr>
        <p:spPr/>
        <p:txBody>
          <a:bodyPr/>
          <a:lstStyle/>
          <a:p>
            <a:r>
              <a:rPr lang="en-US" dirty="0"/>
              <a:t>New functionality</a:t>
            </a:r>
          </a:p>
        </p:txBody>
      </p:sp>
      <p:sp>
        <p:nvSpPr>
          <p:cNvPr id="5" name="Content Placeholder 4">
            <a:extLst>
              <a:ext uri="{FF2B5EF4-FFF2-40B4-BE49-F238E27FC236}">
                <a16:creationId xmlns:a16="http://schemas.microsoft.com/office/drawing/2014/main" id="{01707DEB-F797-45EE-A968-95D3D7B4A7D6}"/>
              </a:ext>
            </a:extLst>
          </p:cNvPr>
          <p:cNvSpPr>
            <a:spLocks noGrp="1"/>
          </p:cNvSpPr>
          <p:nvPr>
            <p:ph idx="1"/>
          </p:nvPr>
        </p:nvSpPr>
        <p:spPr/>
        <p:txBody>
          <a:bodyPr/>
          <a:lstStyle/>
          <a:p>
            <a:r>
              <a:rPr lang="en-US" dirty="0"/>
              <a:t>V2.4 ODS/API – Relatively little change for vendors or districts</a:t>
            </a:r>
          </a:p>
          <a:p>
            <a:r>
              <a:rPr lang="en-US" dirty="0"/>
              <a:t>Query Bank Usage</a:t>
            </a:r>
          </a:p>
          <a:p>
            <a:r>
              <a:rPr lang="en-US" dirty="0"/>
              <a:t>Ability to query all years, including those considered “Empty”</a:t>
            </a:r>
          </a:p>
          <a:p>
            <a:r>
              <a:rPr lang="en-US" dirty="0"/>
              <a:t>Username creation</a:t>
            </a:r>
          </a:p>
          <a:p>
            <a:r>
              <a:rPr lang="en-US" dirty="0"/>
              <a:t>SFTP Folder enhancements</a:t>
            </a:r>
          </a:p>
          <a:p>
            <a:r>
              <a:rPr lang="en-US" dirty="0"/>
              <a:t>District website URL on landing page</a:t>
            </a:r>
          </a:p>
          <a:p>
            <a:r>
              <a:rPr lang="en-US" dirty="0"/>
              <a:t>API Statistics and Error Log</a:t>
            </a:r>
          </a:p>
        </p:txBody>
      </p:sp>
    </p:spTree>
    <p:extLst>
      <p:ext uri="{BB962C8B-B14F-4D97-AF65-F5344CB8AC3E}">
        <p14:creationId xmlns:p14="http://schemas.microsoft.com/office/powerpoint/2010/main" val="18701082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12CDB-1BDA-4C25-BF84-F48A2F34954A}"/>
              </a:ext>
            </a:extLst>
          </p:cNvPr>
          <p:cNvSpPr>
            <a:spLocks noGrp="1"/>
          </p:cNvSpPr>
          <p:nvPr>
            <p:ph type="title"/>
          </p:nvPr>
        </p:nvSpPr>
        <p:spPr/>
        <p:txBody>
          <a:bodyPr/>
          <a:lstStyle/>
          <a:p>
            <a:r>
              <a:rPr lang="en-US" dirty="0"/>
              <a:t>Query Bank</a:t>
            </a:r>
          </a:p>
        </p:txBody>
      </p:sp>
      <p:pic>
        <p:nvPicPr>
          <p:cNvPr id="4" name="Picture 3">
            <a:extLst>
              <a:ext uri="{FF2B5EF4-FFF2-40B4-BE49-F238E27FC236}">
                <a16:creationId xmlns:a16="http://schemas.microsoft.com/office/drawing/2014/main" id="{D982EA3A-005A-4629-9D23-5C184B3C996A}"/>
              </a:ext>
            </a:extLst>
          </p:cNvPr>
          <p:cNvPicPr>
            <a:picLocks noChangeAspect="1"/>
          </p:cNvPicPr>
          <p:nvPr/>
        </p:nvPicPr>
        <p:blipFill>
          <a:blip r:embed="rId2"/>
          <a:stretch>
            <a:fillRect/>
          </a:stretch>
        </p:blipFill>
        <p:spPr>
          <a:xfrm>
            <a:off x="260985" y="199073"/>
            <a:ext cx="6105525" cy="2803856"/>
          </a:xfrm>
          <a:prstGeom prst="rect">
            <a:avLst/>
          </a:prstGeom>
        </p:spPr>
      </p:pic>
      <p:pic>
        <p:nvPicPr>
          <p:cNvPr id="5" name="Picture 4">
            <a:extLst>
              <a:ext uri="{FF2B5EF4-FFF2-40B4-BE49-F238E27FC236}">
                <a16:creationId xmlns:a16="http://schemas.microsoft.com/office/drawing/2014/main" id="{58391DFD-D4DF-4943-B9E5-796AA13CB681}"/>
              </a:ext>
            </a:extLst>
          </p:cNvPr>
          <p:cNvPicPr>
            <a:picLocks noChangeAspect="1"/>
          </p:cNvPicPr>
          <p:nvPr/>
        </p:nvPicPr>
        <p:blipFill>
          <a:blip r:embed="rId3"/>
          <a:stretch>
            <a:fillRect/>
          </a:stretch>
        </p:blipFill>
        <p:spPr>
          <a:xfrm>
            <a:off x="2095500" y="1407711"/>
            <a:ext cx="6205538" cy="2447361"/>
          </a:xfrm>
          <a:prstGeom prst="rect">
            <a:avLst/>
          </a:prstGeom>
        </p:spPr>
      </p:pic>
      <p:pic>
        <p:nvPicPr>
          <p:cNvPr id="6" name="Picture 5">
            <a:extLst>
              <a:ext uri="{FF2B5EF4-FFF2-40B4-BE49-F238E27FC236}">
                <a16:creationId xmlns:a16="http://schemas.microsoft.com/office/drawing/2014/main" id="{9DAFB746-7A9B-402A-96DB-E830676D6606}"/>
              </a:ext>
            </a:extLst>
          </p:cNvPr>
          <p:cNvPicPr>
            <a:picLocks noChangeAspect="1"/>
          </p:cNvPicPr>
          <p:nvPr/>
        </p:nvPicPr>
        <p:blipFill>
          <a:blip r:embed="rId4"/>
          <a:stretch>
            <a:fillRect/>
          </a:stretch>
        </p:blipFill>
        <p:spPr>
          <a:xfrm>
            <a:off x="3991928" y="2281069"/>
            <a:ext cx="6860880" cy="2815590"/>
          </a:xfrm>
          <a:prstGeom prst="rect">
            <a:avLst/>
          </a:prstGeom>
        </p:spPr>
      </p:pic>
    </p:spTree>
    <p:extLst>
      <p:ext uri="{BB962C8B-B14F-4D97-AF65-F5344CB8AC3E}">
        <p14:creationId xmlns:p14="http://schemas.microsoft.com/office/powerpoint/2010/main" val="2689677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2F587-0F82-4D32-9ACE-D6C527AB2677}"/>
              </a:ext>
            </a:extLst>
          </p:cNvPr>
          <p:cNvSpPr>
            <a:spLocks noGrp="1"/>
          </p:cNvSpPr>
          <p:nvPr>
            <p:ph type="title"/>
          </p:nvPr>
        </p:nvSpPr>
        <p:spPr>
          <a:xfrm>
            <a:off x="684212" y="5017268"/>
            <a:ext cx="8534400" cy="1507067"/>
          </a:xfrm>
        </p:spPr>
        <p:txBody>
          <a:bodyPr/>
          <a:lstStyle/>
          <a:p>
            <a:r>
              <a:rPr lang="en-US" dirty="0"/>
              <a:t>Query All Years</a:t>
            </a:r>
          </a:p>
        </p:txBody>
      </p:sp>
      <p:pic>
        <p:nvPicPr>
          <p:cNvPr id="3" name="Picture 2">
            <a:extLst>
              <a:ext uri="{FF2B5EF4-FFF2-40B4-BE49-F238E27FC236}">
                <a16:creationId xmlns:a16="http://schemas.microsoft.com/office/drawing/2014/main" id="{690CAA51-23F0-4AB3-8237-7BC875806DB1}"/>
              </a:ext>
            </a:extLst>
          </p:cNvPr>
          <p:cNvPicPr>
            <a:picLocks noChangeAspect="1"/>
          </p:cNvPicPr>
          <p:nvPr/>
        </p:nvPicPr>
        <p:blipFill>
          <a:blip r:embed="rId2"/>
          <a:stretch>
            <a:fillRect/>
          </a:stretch>
        </p:blipFill>
        <p:spPr>
          <a:xfrm>
            <a:off x="684212" y="333665"/>
            <a:ext cx="10448925" cy="4781550"/>
          </a:xfrm>
          <a:prstGeom prst="rect">
            <a:avLst/>
          </a:prstGeom>
        </p:spPr>
      </p:pic>
    </p:spTree>
    <p:extLst>
      <p:ext uri="{BB962C8B-B14F-4D97-AF65-F5344CB8AC3E}">
        <p14:creationId xmlns:p14="http://schemas.microsoft.com/office/powerpoint/2010/main" val="214946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46241-B3E5-4925-8666-2C99E0F7ABF6}"/>
              </a:ext>
            </a:extLst>
          </p:cNvPr>
          <p:cNvSpPr>
            <a:spLocks noGrp="1"/>
          </p:cNvSpPr>
          <p:nvPr>
            <p:ph type="title"/>
          </p:nvPr>
        </p:nvSpPr>
        <p:spPr>
          <a:xfrm>
            <a:off x="642648" y="5065183"/>
            <a:ext cx="8534400" cy="1507067"/>
          </a:xfrm>
        </p:spPr>
        <p:txBody>
          <a:bodyPr/>
          <a:lstStyle/>
          <a:p>
            <a:r>
              <a:rPr lang="en-US" dirty="0"/>
              <a:t>Username Creation - </a:t>
            </a:r>
            <a:r>
              <a:rPr lang="en-US" dirty="0" err="1"/>
              <a:t>Oneroster</a:t>
            </a:r>
            <a:endParaRPr lang="en-US" dirty="0"/>
          </a:p>
        </p:txBody>
      </p:sp>
      <p:pic>
        <p:nvPicPr>
          <p:cNvPr id="3" name="Picture 2">
            <a:extLst>
              <a:ext uri="{FF2B5EF4-FFF2-40B4-BE49-F238E27FC236}">
                <a16:creationId xmlns:a16="http://schemas.microsoft.com/office/drawing/2014/main" id="{94718CDB-72E6-4EF3-B6CA-192F94BAD0D4}"/>
              </a:ext>
            </a:extLst>
          </p:cNvPr>
          <p:cNvPicPr>
            <a:picLocks noChangeAspect="1"/>
          </p:cNvPicPr>
          <p:nvPr/>
        </p:nvPicPr>
        <p:blipFill>
          <a:blip r:embed="rId2"/>
          <a:stretch>
            <a:fillRect/>
          </a:stretch>
        </p:blipFill>
        <p:spPr>
          <a:xfrm>
            <a:off x="198293" y="285750"/>
            <a:ext cx="5505450" cy="3143250"/>
          </a:xfrm>
          <a:prstGeom prst="rect">
            <a:avLst/>
          </a:prstGeom>
        </p:spPr>
      </p:pic>
      <p:pic>
        <p:nvPicPr>
          <p:cNvPr id="4" name="Picture 3">
            <a:extLst>
              <a:ext uri="{FF2B5EF4-FFF2-40B4-BE49-F238E27FC236}">
                <a16:creationId xmlns:a16="http://schemas.microsoft.com/office/drawing/2014/main" id="{11CF1DB8-2535-486A-A2A8-8B4C88CD51BB}"/>
              </a:ext>
            </a:extLst>
          </p:cNvPr>
          <p:cNvPicPr>
            <a:picLocks noChangeAspect="1"/>
          </p:cNvPicPr>
          <p:nvPr/>
        </p:nvPicPr>
        <p:blipFill>
          <a:blip r:embed="rId3"/>
          <a:stretch>
            <a:fillRect/>
          </a:stretch>
        </p:blipFill>
        <p:spPr>
          <a:xfrm>
            <a:off x="198293" y="3042179"/>
            <a:ext cx="9201150" cy="2409825"/>
          </a:xfrm>
          <a:prstGeom prst="rect">
            <a:avLst/>
          </a:prstGeom>
        </p:spPr>
      </p:pic>
      <p:pic>
        <p:nvPicPr>
          <p:cNvPr id="5" name="Picture 4">
            <a:extLst>
              <a:ext uri="{FF2B5EF4-FFF2-40B4-BE49-F238E27FC236}">
                <a16:creationId xmlns:a16="http://schemas.microsoft.com/office/drawing/2014/main" id="{8BF0F457-9D8A-4C31-B6E5-D736FE6BCE32}"/>
              </a:ext>
            </a:extLst>
          </p:cNvPr>
          <p:cNvPicPr>
            <a:picLocks noChangeAspect="1"/>
          </p:cNvPicPr>
          <p:nvPr/>
        </p:nvPicPr>
        <p:blipFill>
          <a:blip r:embed="rId4"/>
          <a:stretch>
            <a:fillRect/>
          </a:stretch>
        </p:blipFill>
        <p:spPr>
          <a:xfrm>
            <a:off x="2951018" y="285750"/>
            <a:ext cx="9058275" cy="5334000"/>
          </a:xfrm>
          <a:prstGeom prst="rect">
            <a:avLst/>
          </a:prstGeom>
        </p:spPr>
      </p:pic>
    </p:spTree>
    <p:extLst>
      <p:ext uri="{BB962C8B-B14F-4D97-AF65-F5344CB8AC3E}">
        <p14:creationId xmlns:p14="http://schemas.microsoft.com/office/powerpoint/2010/main" val="2549229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80">
                                          <p:stCondLst>
                                            <p:cond delay="0"/>
                                          </p:stCondLst>
                                        </p:cTn>
                                        <p:tgtEl>
                                          <p:spTgt spid="4"/>
                                        </p:tgtEl>
                                      </p:cBhvr>
                                    </p:animEffect>
                                    <p:anim calcmode="lin" valueType="num">
                                      <p:cBhvr>
                                        <p:cTn id="12"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7" dur="26">
                                          <p:stCondLst>
                                            <p:cond delay="650"/>
                                          </p:stCondLst>
                                        </p:cTn>
                                        <p:tgtEl>
                                          <p:spTgt spid="4"/>
                                        </p:tgtEl>
                                      </p:cBhvr>
                                      <p:to x="100000" y="60000"/>
                                    </p:animScale>
                                    <p:animScale>
                                      <p:cBhvr>
                                        <p:cTn id="18" dur="166" decel="50000">
                                          <p:stCondLst>
                                            <p:cond delay="676"/>
                                          </p:stCondLst>
                                        </p:cTn>
                                        <p:tgtEl>
                                          <p:spTgt spid="4"/>
                                        </p:tgtEl>
                                      </p:cBhvr>
                                      <p:to x="100000" y="100000"/>
                                    </p:animScale>
                                    <p:animScale>
                                      <p:cBhvr>
                                        <p:cTn id="19" dur="26">
                                          <p:stCondLst>
                                            <p:cond delay="1312"/>
                                          </p:stCondLst>
                                        </p:cTn>
                                        <p:tgtEl>
                                          <p:spTgt spid="4"/>
                                        </p:tgtEl>
                                      </p:cBhvr>
                                      <p:to x="100000" y="80000"/>
                                    </p:animScale>
                                    <p:animScale>
                                      <p:cBhvr>
                                        <p:cTn id="20" dur="166" decel="50000">
                                          <p:stCondLst>
                                            <p:cond delay="1338"/>
                                          </p:stCondLst>
                                        </p:cTn>
                                        <p:tgtEl>
                                          <p:spTgt spid="4"/>
                                        </p:tgtEl>
                                      </p:cBhvr>
                                      <p:to x="100000" y="100000"/>
                                    </p:animScale>
                                    <p:animScale>
                                      <p:cBhvr>
                                        <p:cTn id="21" dur="26">
                                          <p:stCondLst>
                                            <p:cond delay="1642"/>
                                          </p:stCondLst>
                                        </p:cTn>
                                        <p:tgtEl>
                                          <p:spTgt spid="4"/>
                                        </p:tgtEl>
                                      </p:cBhvr>
                                      <p:to x="100000" y="90000"/>
                                    </p:animScale>
                                    <p:animScale>
                                      <p:cBhvr>
                                        <p:cTn id="22" dur="166" decel="50000">
                                          <p:stCondLst>
                                            <p:cond delay="1668"/>
                                          </p:stCondLst>
                                        </p:cTn>
                                        <p:tgtEl>
                                          <p:spTgt spid="4"/>
                                        </p:tgtEl>
                                      </p:cBhvr>
                                      <p:to x="100000" y="100000"/>
                                    </p:animScale>
                                    <p:animScale>
                                      <p:cBhvr>
                                        <p:cTn id="23" dur="26">
                                          <p:stCondLst>
                                            <p:cond delay="1808"/>
                                          </p:stCondLst>
                                        </p:cTn>
                                        <p:tgtEl>
                                          <p:spTgt spid="4"/>
                                        </p:tgtEl>
                                      </p:cBhvr>
                                      <p:to x="100000" y="95000"/>
                                    </p:animScale>
                                    <p:animScale>
                                      <p:cBhvr>
                                        <p:cTn id="24" dur="166" decel="50000">
                                          <p:stCondLst>
                                            <p:cond delay="1834"/>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07E0A-6F1D-46BB-BD3E-9F14F59B8E0C}"/>
              </a:ext>
            </a:extLst>
          </p:cNvPr>
          <p:cNvSpPr>
            <a:spLocks noGrp="1"/>
          </p:cNvSpPr>
          <p:nvPr>
            <p:ph type="title"/>
          </p:nvPr>
        </p:nvSpPr>
        <p:spPr/>
        <p:txBody>
          <a:bodyPr/>
          <a:lstStyle/>
          <a:p>
            <a:r>
              <a:rPr lang="en-US" dirty="0"/>
              <a:t>SFTP Folder </a:t>
            </a:r>
            <a:br>
              <a:rPr lang="en-US" dirty="0"/>
            </a:br>
            <a:r>
              <a:rPr lang="en-US" dirty="0"/>
              <a:t>Enhancements</a:t>
            </a:r>
          </a:p>
        </p:txBody>
      </p:sp>
      <p:sp>
        <p:nvSpPr>
          <p:cNvPr id="3" name="Content Placeholder 2">
            <a:extLst>
              <a:ext uri="{FF2B5EF4-FFF2-40B4-BE49-F238E27FC236}">
                <a16:creationId xmlns:a16="http://schemas.microsoft.com/office/drawing/2014/main" id="{F2A9AD6D-6EB0-4141-AC2C-4B611AD8E585}"/>
              </a:ext>
            </a:extLst>
          </p:cNvPr>
          <p:cNvSpPr>
            <a:spLocks noGrp="1"/>
          </p:cNvSpPr>
          <p:nvPr>
            <p:ph idx="1"/>
          </p:nvPr>
        </p:nvSpPr>
        <p:spPr>
          <a:xfrm>
            <a:off x="684212" y="843707"/>
            <a:ext cx="8534400" cy="3615267"/>
          </a:xfrm>
        </p:spPr>
        <p:txBody>
          <a:bodyPr>
            <a:normAutofit fontScale="92500" lnSpcReduction="20000"/>
          </a:bodyPr>
          <a:lstStyle/>
          <a:p>
            <a:r>
              <a:rPr lang="en-US" dirty="0"/>
              <a:t>Folders at:</a:t>
            </a:r>
          </a:p>
          <a:p>
            <a:pPr lvl="1"/>
            <a:r>
              <a:rPr lang="en-US" dirty="0"/>
              <a:t>District</a:t>
            </a:r>
          </a:p>
          <a:p>
            <a:pPr lvl="1"/>
            <a:r>
              <a:rPr lang="en-US" dirty="0"/>
              <a:t>Inbound Integration</a:t>
            </a:r>
          </a:p>
          <a:p>
            <a:pPr lvl="1"/>
            <a:r>
              <a:rPr lang="en-US" dirty="0"/>
              <a:t>Outbound Integration</a:t>
            </a:r>
          </a:p>
          <a:p>
            <a:r>
              <a:rPr lang="en-US" dirty="0"/>
              <a:t>Ability to:</a:t>
            </a:r>
          </a:p>
          <a:p>
            <a:pPr lvl="1"/>
            <a:r>
              <a:rPr lang="en-US" dirty="0"/>
              <a:t>Upload files</a:t>
            </a:r>
          </a:p>
          <a:p>
            <a:pPr lvl="1"/>
            <a:r>
              <a:rPr lang="en-US" dirty="0"/>
              <a:t>Download files </a:t>
            </a:r>
          </a:p>
          <a:p>
            <a:pPr lvl="1"/>
            <a:r>
              <a:rPr lang="en-US" dirty="0"/>
              <a:t>Delete files</a:t>
            </a:r>
          </a:p>
          <a:p>
            <a:r>
              <a:rPr lang="en-US" dirty="0"/>
              <a:t>Automatically deleted after 7 days</a:t>
            </a:r>
          </a:p>
          <a:p>
            <a:r>
              <a:rPr lang="en-US" dirty="0"/>
              <a:t>MSDS File generation loads to district folder</a:t>
            </a:r>
          </a:p>
        </p:txBody>
      </p:sp>
      <p:pic>
        <p:nvPicPr>
          <p:cNvPr id="4" name="Picture 3">
            <a:extLst>
              <a:ext uri="{FF2B5EF4-FFF2-40B4-BE49-F238E27FC236}">
                <a16:creationId xmlns:a16="http://schemas.microsoft.com/office/drawing/2014/main" id="{581330E5-9690-451C-A166-DD4D74B3F01B}"/>
              </a:ext>
            </a:extLst>
          </p:cNvPr>
          <p:cNvPicPr>
            <a:picLocks noChangeAspect="1"/>
          </p:cNvPicPr>
          <p:nvPr/>
        </p:nvPicPr>
        <p:blipFill>
          <a:blip r:embed="rId2"/>
          <a:stretch>
            <a:fillRect/>
          </a:stretch>
        </p:blipFill>
        <p:spPr>
          <a:xfrm>
            <a:off x="4149090" y="127344"/>
            <a:ext cx="7894320" cy="1671544"/>
          </a:xfrm>
          <a:prstGeom prst="rect">
            <a:avLst/>
          </a:prstGeom>
        </p:spPr>
      </p:pic>
      <p:pic>
        <p:nvPicPr>
          <p:cNvPr id="5" name="Picture 4">
            <a:extLst>
              <a:ext uri="{FF2B5EF4-FFF2-40B4-BE49-F238E27FC236}">
                <a16:creationId xmlns:a16="http://schemas.microsoft.com/office/drawing/2014/main" id="{C49D7DD3-2AA7-46E0-80C3-570F36937CD8}"/>
              </a:ext>
            </a:extLst>
          </p:cNvPr>
          <p:cNvPicPr>
            <a:picLocks noChangeAspect="1"/>
          </p:cNvPicPr>
          <p:nvPr/>
        </p:nvPicPr>
        <p:blipFill>
          <a:blip r:embed="rId3"/>
          <a:stretch>
            <a:fillRect/>
          </a:stretch>
        </p:blipFill>
        <p:spPr>
          <a:xfrm>
            <a:off x="4149090" y="1823441"/>
            <a:ext cx="7894320" cy="1655800"/>
          </a:xfrm>
          <a:prstGeom prst="rect">
            <a:avLst/>
          </a:prstGeom>
        </p:spPr>
      </p:pic>
    </p:spTree>
    <p:extLst>
      <p:ext uri="{BB962C8B-B14F-4D97-AF65-F5344CB8AC3E}">
        <p14:creationId xmlns:p14="http://schemas.microsoft.com/office/powerpoint/2010/main" val="7530153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A6F10-7D14-4563-8D86-5945CB0E7350}"/>
              </a:ext>
            </a:extLst>
          </p:cNvPr>
          <p:cNvSpPr>
            <a:spLocks noGrp="1"/>
          </p:cNvSpPr>
          <p:nvPr>
            <p:ph type="title"/>
          </p:nvPr>
        </p:nvSpPr>
        <p:spPr>
          <a:xfrm>
            <a:off x="656503" y="4875259"/>
            <a:ext cx="8534400" cy="1507067"/>
          </a:xfrm>
        </p:spPr>
        <p:txBody>
          <a:bodyPr/>
          <a:lstStyle/>
          <a:p>
            <a:r>
              <a:rPr lang="en-US" dirty="0"/>
              <a:t>District website </a:t>
            </a:r>
            <a:r>
              <a:rPr lang="en-US" dirty="0" err="1"/>
              <a:t>url</a:t>
            </a:r>
            <a:endParaRPr lang="en-US" dirty="0"/>
          </a:p>
        </p:txBody>
      </p:sp>
      <p:pic>
        <p:nvPicPr>
          <p:cNvPr id="3" name="Picture 2">
            <a:extLst>
              <a:ext uri="{FF2B5EF4-FFF2-40B4-BE49-F238E27FC236}">
                <a16:creationId xmlns:a16="http://schemas.microsoft.com/office/drawing/2014/main" id="{096A1CB1-220F-4B26-A549-A2DDBCEB6138}"/>
              </a:ext>
            </a:extLst>
          </p:cNvPr>
          <p:cNvPicPr>
            <a:picLocks noChangeAspect="1"/>
          </p:cNvPicPr>
          <p:nvPr/>
        </p:nvPicPr>
        <p:blipFill>
          <a:blip r:embed="rId2"/>
          <a:stretch>
            <a:fillRect/>
          </a:stretch>
        </p:blipFill>
        <p:spPr>
          <a:xfrm>
            <a:off x="1524000" y="214121"/>
            <a:ext cx="9144000" cy="4562475"/>
          </a:xfrm>
          <a:prstGeom prst="rect">
            <a:avLst/>
          </a:prstGeom>
        </p:spPr>
      </p:pic>
    </p:spTree>
    <p:extLst>
      <p:ext uri="{BB962C8B-B14F-4D97-AF65-F5344CB8AC3E}">
        <p14:creationId xmlns:p14="http://schemas.microsoft.com/office/powerpoint/2010/main" val="29952197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a:t>Q&amp;A</a:t>
            </a:r>
            <a:br>
              <a:rPr lang="en-US"/>
            </a:br>
            <a:endParaRPr lang="en-US"/>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6168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052EB9C7-8013-4657-8398-C845CD31FAE2}"/>
              </a:ext>
            </a:extLst>
          </p:cNvPr>
          <p:cNvGraphicFramePr>
            <a:graphicFrameLocks noGrp="1"/>
          </p:cNvGraphicFramePr>
          <p:nvPr>
            <p:extLst>
              <p:ext uri="{D42A27DB-BD31-4B8C-83A1-F6EECF244321}">
                <p14:modId xmlns:p14="http://schemas.microsoft.com/office/powerpoint/2010/main" val="41285115"/>
              </p:ext>
            </p:extLst>
          </p:nvPr>
        </p:nvGraphicFramePr>
        <p:xfrm>
          <a:off x="181211" y="1097676"/>
          <a:ext cx="6665522" cy="2921085"/>
        </p:xfrm>
        <a:graphic>
          <a:graphicData uri="http://schemas.openxmlformats.org/drawingml/2006/table">
            <a:tbl>
              <a:tblPr/>
              <a:tblGrid>
                <a:gridCol w="1666381">
                  <a:extLst>
                    <a:ext uri="{9D8B030D-6E8A-4147-A177-3AD203B41FA5}">
                      <a16:colId xmlns:a16="http://schemas.microsoft.com/office/drawing/2014/main" val="1923850249"/>
                    </a:ext>
                  </a:extLst>
                </a:gridCol>
                <a:gridCol w="1666381">
                  <a:extLst>
                    <a:ext uri="{9D8B030D-6E8A-4147-A177-3AD203B41FA5}">
                      <a16:colId xmlns:a16="http://schemas.microsoft.com/office/drawing/2014/main" val="3521908926"/>
                    </a:ext>
                  </a:extLst>
                </a:gridCol>
                <a:gridCol w="1649852">
                  <a:extLst>
                    <a:ext uri="{9D8B030D-6E8A-4147-A177-3AD203B41FA5}">
                      <a16:colId xmlns:a16="http://schemas.microsoft.com/office/drawing/2014/main" val="229944426"/>
                    </a:ext>
                  </a:extLst>
                </a:gridCol>
                <a:gridCol w="1682908">
                  <a:extLst>
                    <a:ext uri="{9D8B030D-6E8A-4147-A177-3AD203B41FA5}">
                      <a16:colId xmlns:a16="http://schemas.microsoft.com/office/drawing/2014/main" val="2913601948"/>
                    </a:ext>
                  </a:extLst>
                </a:gridCol>
              </a:tblGrid>
              <a:tr h="605270">
                <a:tc>
                  <a:txBody>
                    <a:bodyPr/>
                    <a:lstStyle/>
                    <a:p>
                      <a:pPr rtl="0" fontAlgn="b"/>
                      <a:endParaRPr lang="en-US" sz="2000">
                        <a:effectLst/>
                      </a:endParaRP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b="1">
                          <a:solidFill>
                            <a:srgbClr val="FFFFFF"/>
                          </a:solidFill>
                          <a:effectLst/>
                        </a:rPr>
                        <a:t>Live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b="1">
                          <a:solidFill>
                            <a:schemeClr val="bg1"/>
                          </a:solidFill>
                          <a:effectLst/>
                        </a:rPr>
                        <a:t>In-Process</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a:solidFill>
                            <a:srgbClr val="FFFFFF"/>
                          </a:solidFill>
                          <a:effectLst/>
                        </a:rPr>
                        <a:t>Total</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2976512977"/>
                  </a:ext>
                </a:extLst>
              </a:tr>
              <a:tr h="368425">
                <a:tc>
                  <a:txBody>
                    <a:bodyPr/>
                    <a:lstStyle/>
                    <a:p>
                      <a:pPr rtl="0" fontAlgn="b"/>
                      <a:r>
                        <a:rPr lang="en-US" sz="2000" b="1">
                          <a:effectLst/>
                        </a:rPr>
                        <a:t>Districts</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476</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a:solidFill>
                            <a:schemeClr val="bg1"/>
                          </a:solidFill>
                          <a:effectLst/>
                        </a:rPr>
                        <a:t>174</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650</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3164923430"/>
                  </a:ext>
                </a:extLst>
              </a:tr>
              <a:tr h="368425">
                <a:tc>
                  <a:txBody>
                    <a:bodyPr/>
                    <a:lstStyle/>
                    <a:p>
                      <a:pPr rtl="0" fontAlgn="b"/>
                      <a:r>
                        <a:rPr lang="en-US" sz="2000" b="1">
                          <a:effectLst/>
                        </a:rPr>
                        <a:t>Districts %</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53%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a:solidFill>
                            <a:schemeClr val="bg1"/>
                          </a:solidFill>
                          <a:effectLst/>
                        </a:rPr>
                        <a:t>19%</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72%</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380703106"/>
                  </a:ext>
                </a:extLst>
              </a:tr>
              <a:tr h="605270">
                <a:tc>
                  <a:txBody>
                    <a:bodyPr/>
                    <a:lstStyle/>
                    <a:p>
                      <a:pPr rtl="0" fontAlgn="b"/>
                      <a:r>
                        <a:rPr lang="en-US" sz="2000" b="1">
                          <a:effectLst/>
                        </a:rPr>
                        <a:t>Headcount</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1,190,845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a:solidFill>
                            <a:schemeClr val="bg1"/>
                          </a:solidFill>
                          <a:effectLst/>
                        </a:rPr>
                        <a:t>n/a</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a:solidFill>
                            <a:srgbClr val="FFFFFF"/>
                          </a:solidFill>
                          <a:effectLst/>
                        </a:rPr>
                        <a:t>n/a</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2642754605"/>
                  </a:ext>
                </a:extLst>
              </a:tr>
              <a:tr h="368425">
                <a:tc>
                  <a:txBody>
                    <a:bodyPr/>
                    <a:lstStyle/>
                    <a:p>
                      <a:pPr rtl="0" fontAlgn="b"/>
                      <a:r>
                        <a:rPr lang="en-US" sz="2000" b="1">
                          <a:effectLst/>
                        </a:rPr>
                        <a:t>Students</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1,030,408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a:solidFill>
                            <a:schemeClr val="bg1"/>
                          </a:solidFill>
                          <a:effectLst/>
                        </a:rPr>
                        <a:t>212,440</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1,242,822</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2181772163"/>
                  </a:ext>
                </a:extLst>
              </a:tr>
              <a:tr h="605270">
                <a:tc>
                  <a:txBody>
                    <a:bodyPr/>
                    <a:lstStyle/>
                    <a:p>
                      <a:pPr rtl="0" fontAlgn="b"/>
                      <a:r>
                        <a:rPr lang="en-US" sz="2000" b="1">
                          <a:effectLst/>
                        </a:rPr>
                        <a:t>Students %</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b"/>
                      <a:r>
                        <a:rPr lang="en-US" sz="2000" dirty="0">
                          <a:solidFill>
                            <a:srgbClr val="FFFFFF"/>
                          </a:solidFill>
                          <a:effectLst/>
                        </a:rPr>
                        <a:t>68%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38761D"/>
                    </a:solidFill>
                  </a:tcPr>
                </a:tc>
                <a:tc>
                  <a:txBody>
                    <a:bodyPr/>
                    <a:lstStyle/>
                    <a:p>
                      <a:pPr algn="ctr" rtl="0" fontAlgn="b"/>
                      <a:r>
                        <a:rPr lang="en-US" sz="2000">
                          <a:solidFill>
                            <a:schemeClr val="bg1"/>
                          </a:solidFill>
                          <a:effectLst/>
                        </a:rPr>
                        <a:t>14%</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82%</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774982319"/>
                  </a:ext>
                </a:extLst>
              </a:tr>
            </a:tbl>
          </a:graphicData>
        </a:graphic>
      </p:graphicFrame>
      <p:sp>
        <p:nvSpPr>
          <p:cNvPr id="10" name="Title 3">
            <a:extLst>
              <a:ext uri="{FF2B5EF4-FFF2-40B4-BE49-F238E27FC236}">
                <a16:creationId xmlns:a16="http://schemas.microsoft.com/office/drawing/2014/main" id="{7FBBD489-A7EF-4094-A5DB-2D52732E5557}"/>
              </a:ext>
            </a:extLst>
          </p:cNvPr>
          <p:cNvSpPr txBox="1">
            <a:spLocks/>
          </p:cNvSpPr>
          <p:nvPr/>
        </p:nvSpPr>
        <p:spPr>
          <a:xfrm>
            <a:off x="845127" y="365760"/>
            <a:ext cx="10515600" cy="1325562"/>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a:t>Current Participation</a:t>
            </a:r>
          </a:p>
        </p:txBody>
      </p:sp>
      <p:graphicFrame>
        <p:nvGraphicFramePr>
          <p:cNvPr id="11" name="Diagram 10">
            <a:extLst>
              <a:ext uri="{FF2B5EF4-FFF2-40B4-BE49-F238E27FC236}">
                <a16:creationId xmlns:a16="http://schemas.microsoft.com/office/drawing/2014/main" id="{46A9335A-2F5C-43D1-B962-639E7C9B1DBE}"/>
              </a:ext>
            </a:extLst>
          </p:cNvPr>
          <p:cNvGraphicFramePr/>
          <p:nvPr>
            <p:extLst>
              <p:ext uri="{D42A27DB-BD31-4B8C-83A1-F6EECF244321}">
                <p14:modId xmlns:p14="http://schemas.microsoft.com/office/powerpoint/2010/main" val="4102485735"/>
              </p:ext>
            </p:extLst>
          </p:nvPr>
        </p:nvGraphicFramePr>
        <p:xfrm>
          <a:off x="54552" y="3949907"/>
          <a:ext cx="3533462" cy="27581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extBox 12">
            <a:extLst>
              <a:ext uri="{FF2B5EF4-FFF2-40B4-BE49-F238E27FC236}">
                <a16:creationId xmlns:a16="http://schemas.microsoft.com/office/drawing/2014/main" id="{B786B9A3-F74C-48FF-BC5D-652BF89FE2B4}"/>
              </a:ext>
            </a:extLst>
          </p:cNvPr>
          <p:cNvSpPr txBox="1"/>
          <p:nvPr/>
        </p:nvSpPr>
        <p:spPr>
          <a:xfrm>
            <a:off x="3598890" y="4221007"/>
            <a:ext cx="2667000" cy="2215991"/>
          </a:xfrm>
          <a:prstGeom prst="rect">
            <a:avLst/>
          </a:prstGeom>
          <a:solidFill>
            <a:schemeClr val="accent3">
              <a:lumMod val="60000"/>
              <a:lumOff val="40000"/>
            </a:schemeClr>
          </a:solidFill>
          <a:ln>
            <a:solidFill>
              <a:schemeClr val="accent3">
                <a:lumMod val="75000"/>
              </a:schemeClr>
            </a:solidFill>
          </a:ln>
        </p:spPr>
        <p:txBody>
          <a:bodyPr wrap="square" rtlCol="0">
            <a:spAutoFit/>
          </a:bodyPr>
          <a:lstStyle/>
          <a:p>
            <a:pPr algn="ctr"/>
            <a:r>
              <a:rPr lang="en-US" sz="6600" b="1" dirty="0"/>
              <a:t>6.1 </a:t>
            </a:r>
          </a:p>
          <a:p>
            <a:pPr algn="ctr"/>
            <a:r>
              <a:rPr lang="en-US" b="1" dirty="0"/>
              <a:t>Systems Integrated per District</a:t>
            </a:r>
          </a:p>
          <a:p>
            <a:pPr algn="ctr"/>
            <a:endParaRPr lang="en-US" b="1" dirty="0"/>
          </a:p>
          <a:p>
            <a:pPr algn="ctr"/>
            <a:endParaRPr lang="en-US" b="1" dirty="0"/>
          </a:p>
        </p:txBody>
      </p:sp>
      <p:pic>
        <p:nvPicPr>
          <p:cNvPr id="7" name="Picture 6">
            <a:extLst>
              <a:ext uri="{FF2B5EF4-FFF2-40B4-BE49-F238E27FC236}">
                <a16:creationId xmlns:a16="http://schemas.microsoft.com/office/drawing/2014/main" id="{1FBFCB83-4DB4-4D34-8BEC-08A22FA35876}"/>
              </a:ext>
            </a:extLst>
          </p:cNvPr>
          <p:cNvPicPr>
            <a:picLocks noChangeAspect="1"/>
          </p:cNvPicPr>
          <p:nvPr/>
        </p:nvPicPr>
        <p:blipFill>
          <a:blip r:embed="rId7"/>
          <a:srcRect/>
          <a:stretch/>
        </p:blipFill>
        <p:spPr>
          <a:xfrm>
            <a:off x="6932136" y="50856"/>
            <a:ext cx="5228532" cy="6756287"/>
          </a:xfrm>
          <a:prstGeom prst="rect">
            <a:avLst/>
          </a:prstGeom>
        </p:spPr>
      </p:pic>
    </p:spTree>
    <p:extLst>
      <p:ext uri="{BB962C8B-B14F-4D97-AF65-F5344CB8AC3E}">
        <p14:creationId xmlns:p14="http://schemas.microsoft.com/office/powerpoint/2010/main" val="371469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par>
                          <p:cTn id="8" fill="hold">
                            <p:stCondLst>
                              <p:cond delay="500"/>
                            </p:stCondLst>
                            <p:childTnLst>
                              <p:par>
                                <p:cTn id="9" presetID="9" presetClass="entr" presetSubtype="0" fill="hold" grpId="0" nodeType="afterEffect">
                                  <p:stCondLst>
                                    <p:cond delay="1000"/>
                                  </p:stCondLst>
                                  <p:childTnLst>
                                    <p:set>
                                      <p:cBhvr>
                                        <p:cTn id="10" dur="1" fill="hold">
                                          <p:stCondLst>
                                            <p:cond delay="0"/>
                                          </p:stCondLst>
                                        </p:cTn>
                                        <p:tgtEl>
                                          <p:spTgt spid="13"/>
                                        </p:tgtEl>
                                        <p:attrNameLst>
                                          <p:attrName>style.visibility</p:attrName>
                                        </p:attrNameLst>
                                      </p:cBhvr>
                                      <p:to>
                                        <p:strVal val="visible"/>
                                      </p:to>
                                    </p:set>
                                    <p:animEffect transition="in" filter="dissolve">
                                      <p:cBhvr>
                                        <p:cTn id="1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285" y="1376277"/>
            <a:ext cx="1992890" cy="766496"/>
          </a:xfrm>
          <a:prstGeom prst="rect">
            <a:avLst/>
          </a:prstGeom>
        </p:spPr>
      </p:pic>
      <p:sp>
        <p:nvSpPr>
          <p:cNvPr id="3" name="TextBox 2"/>
          <p:cNvSpPr txBox="1"/>
          <p:nvPr/>
        </p:nvSpPr>
        <p:spPr>
          <a:xfrm>
            <a:off x="1" y="6134277"/>
            <a:ext cx="12192000" cy="400110"/>
          </a:xfrm>
          <a:prstGeom prst="rect">
            <a:avLst/>
          </a:prstGeom>
          <a:noFill/>
        </p:spPr>
        <p:txBody>
          <a:bodyPr wrap="square" rtlCol="0">
            <a:spAutoFit/>
          </a:bodyPr>
          <a:lstStyle/>
          <a:p>
            <a:pPr lvl="0" algn="ctr" defTabSz="914400">
              <a:spcBef>
                <a:spcPct val="20000"/>
              </a:spcBef>
              <a:defRPr/>
            </a:pPr>
            <a:r>
              <a:rPr lang="en-US" sz="2000" b="1">
                <a:cs typeface="Aharoni" panose="02010803020104030203" pitchFamily="2" charset="-79"/>
              </a:rPr>
              <a:t>Kevin Bullard</a:t>
            </a:r>
            <a:r>
              <a:rPr lang="en-US" sz="2000">
                <a:cs typeface="Aharoni" panose="02010803020104030203" pitchFamily="2" charset="-79"/>
              </a:rPr>
              <a:t>, Data Integration Support Manager</a:t>
            </a:r>
          </a:p>
        </p:txBody>
      </p:sp>
      <p:sp>
        <p:nvSpPr>
          <p:cNvPr id="2" name="Title 1"/>
          <p:cNvSpPr>
            <a:spLocks noGrp="1"/>
          </p:cNvSpPr>
          <p:nvPr>
            <p:ph type="ctrTitle"/>
          </p:nvPr>
        </p:nvSpPr>
        <p:spPr>
          <a:xfrm>
            <a:off x="2493104" y="612447"/>
            <a:ext cx="8561747" cy="2541431"/>
          </a:xfrm>
        </p:spPr>
        <p:txBody>
          <a:bodyPr>
            <a:normAutofit/>
          </a:bodyPr>
          <a:lstStyle/>
          <a:p>
            <a:br>
              <a:rPr lang="en-US" dirty="0"/>
            </a:br>
            <a:r>
              <a:rPr lang="en-US" dirty="0"/>
              <a:t>Support Updates</a:t>
            </a:r>
          </a:p>
        </p:txBody>
      </p:sp>
      <p:pic>
        <p:nvPicPr>
          <p:cNvPr id="9" name="Picture 8"/>
          <p:cNvPicPr>
            <a:picLocks noChangeAspect="1"/>
          </p:cNvPicPr>
          <p:nvPr/>
        </p:nvPicPr>
        <p:blipFill>
          <a:blip r:embed="rId4"/>
          <a:stretch>
            <a:fillRect/>
          </a:stretch>
        </p:blipFill>
        <p:spPr>
          <a:xfrm>
            <a:off x="170426" y="2417364"/>
            <a:ext cx="2188214" cy="1011636"/>
          </a:xfrm>
          <a:prstGeom prst="rect">
            <a:avLst/>
          </a:prstGeom>
        </p:spPr>
      </p:pic>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C728E83B-B00F-45E9-ACBF-57789D32BC36}"/>
              </a:ext>
            </a:extLst>
          </p:cNvPr>
          <p:cNvPicPr>
            <a:picLocks noChangeAspect="1"/>
          </p:cNvPicPr>
          <p:nvPr/>
        </p:nvPicPr>
        <p:blipFill>
          <a:blip r:embed="rId6"/>
          <a:stretch>
            <a:fillRect/>
          </a:stretch>
        </p:blipFill>
        <p:spPr>
          <a:xfrm>
            <a:off x="10164145" y="3487353"/>
            <a:ext cx="1257300" cy="476250"/>
          </a:xfrm>
          <a:prstGeom prst="rect">
            <a:avLst/>
          </a:prstGeom>
        </p:spPr>
      </p:pic>
      <p:pic>
        <p:nvPicPr>
          <p:cNvPr id="11" name="Picture 10">
            <a:extLst>
              <a:ext uri="{FF2B5EF4-FFF2-40B4-BE49-F238E27FC236}">
                <a16:creationId xmlns:a16="http://schemas.microsoft.com/office/drawing/2014/main" id="{C88FFF8F-8E35-4460-AA57-E6E4CB71471C}"/>
              </a:ext>
            </a:extLst>
          </p:cNvPr>
          <p:cNvPicPr>
            <a:picLocks noChangeAspect="1"/>
          </p:cNvPicPr>
          <p:nvPr/>
        </p:nvPicPr>
        <p:blipFill>
          <a:blip r:embed="rId7"/>
          <a:stretch>
            <a:fillRect/>
          </a:stretch>
        </p:blipFill>
        <p:spPr>
          <a:xfrm>
            <a:off x="6773978" y="1070924"/>
            <a:ext cx="2921710" cy="966324"/>
          </a:xfrm>
          <a:prstGeom prst="rect">
            <a:avLst/>
          </a:prstGeom>
        </p:spPr>
      </p:pic>
      <p:pic>
        <p:nvPicPr>
          <p:cNvPr id="12" name="Picture 11" descr="A close up of a sign&#10;&#10;Description automatically generated">
            <a:extLst>
              <a:ext uri="{FF2B5EF4-FFF2-40B4-BE49-F238E27FC236}">
                <a16:creationId xmlns:a16="http://schemas.microsoft.com/office/drawing/2014/main" id="{6F4A7CA9-C12C-49DD-BE20-3C924CF87742}"/>
              </a:ext>
            </a:extLst>
          </p:cNvPr>
          <p:cNvPicPr>
            <a:picLocks noChangeAspect="1"/>
          </p:cNvPicPr>
          <p:nvPr/>
        </p:nvPicPr>
        <p:blipFill>
          <a:blip r:embed="rId8"/>
          <a:stretch>
            <a:fillRect/>
          </a:stretch>
        </p:blipFill>
        <p:spPr>
          <a:xfrm>
            <a:off x="133623" y="420712"/>
            <a:ext cx="4043370" cy="779268"/>
          </a:xfrm>
          <a:prstGeom prst="rect">
            <a:avLst/>
          </a:prstGeom>
        </p:spPr>
      </p:pic>
    </p:spTree>
    <p:extLst>
      <p:ext uri="{BB962C8B-B14F-4D97-AF65-F5344CB8AC3E}">
        <p14:creationId xmlns:p14="http://schemas.microsoft.com/office/powerpoint/2010/main" val="1955294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74D71F69-BE39-4F28-B732-EC862BAB0C2B}"/>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A6DDCA-ED0D-44DF-82E5-C20AE3072ECA}" type="slidenum">
              <a:rPr lang="en-US" smtClean="0"/>
              <a:pPr/>
              <a:t>5</a:t>
            </a:fld>
            <a:endParaRPr lang="en-US"/>
          </a:p>
        </p:txBody>
      </p:sp>
      <p:sp>
        <p:nvSpPr>
          <p:cNvPr id="10" name="Title 4">
            <a:extLst>
              <a:ext uri="{FF2B5EF4-FFF2-40B4-BE49-F238E27FC236}">
                <a16:creationId xmlns:a16="http://schemas.microsoft.com/office/drawing/2014/main" id="{D303A941-F74B-4742-8874-B462A3010521}"/>
              </a:ext>
            </a:extLst>
          </p:cNvPr>
          <p:cNvSpPr txBox="1">
            <a:spLocks/>
          </p:cNvSpPr>
          <p:nvPr/>
        </p:nvSpPr>
        <p:spPr>
          <a:xfrm>
            <a:off x="258236" y="157951"/>
            <a:ext cx="11410212" cy="873170"/>
          </a:xfrm>
          <a:prstGeom prst="rect">
            <a:avLst/>
          </a:prstGeom>
          <a:solidFill>
            <a:schemeClr val="accent1">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sz="3600" b="1">
                <a:solidFill>
                  <a:schemeClr val="accent1">
                    <a:lumMod val="50000"/>
                  </a:schemeClr>
                </a:solidFill>
                <a:latin typeface="+mn-lt"/>
              </a:rPr>
              <a:t>Support Structures</a:t>
            </a:r>
          </a:p>
        </p:txBody>
      </p:sp>
      <p:sp>
        <p:nvSpPr>
          <p:cNvPr id="11" name="Content Placeholder 5">
            <a:extLst>
              <a:ext uri="{FF2B5EF4-FFF2-40B4-BE49-F238E27FC236}">
                <a16:creationId xmlns:a16="http://schemas.microsoft.com/office/drawing/2014/main" id="{4E8437C0-049A-45E9-8327-3020DC8EB28B}"/>
              </a:ext>
            </a:extLst>
          </p:cNvPr>
          <p:cNvSpPr txBox="1">
            <a:spLocks/>
          </p:cNvSpPr>
          <p:nvPr/>
        </p:nvSpPr>
        <p:spPr>
          <a:xfrm>
            <a:off x="640080" y="1950513"/>
            <a:ext cx="10283115" cy="2780522"/>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marL="1428750" lvl="2" indent="-514350">
              <a:buAutoNum type="arabicPeriod"/>
            </a:pPr>
            <a:r>
              <a:rPr lang="en-US" sz="2800">
                <a:latin typeface="Arial"/>
                <a:cs typeface="Arial"/>
              </a:rPr>
              <a:t>Summer Rollover</a:t>
            </a:r>
            <a:endParaRPr lang="en-US" sz="2800">
              <a:latin typeface="Century Gothic" panose="020B0502020202020204"/>
              <a:cs typeface="Arial"/>
            </a:endParaRPr>
          </a:p>
          <a:p>
            <a:pPr marL="1428750" lvl="2" indent="-514350">
              <a:buAutoNum type="arabicPeriod"/>
            </a:pPr>
            <a:r>
              <a:rPr lang="en-US" sz="2800">
                <a:latin typeface="Arial"/>
                <a:cs typeface="Arial"/>
              </a:rPr>
              <a:t>ODS Generation – 2019-20</a:t>
            </a:r>
            <a:endParaRPr lang="en-US">
              <a:latin typeface="Arial"/>
              <a:cs typeface="Arial"/>
            </a:endParaRPr>
          </a:p>
          <a:p>
            <a:pPr marL="1885950" lvl="3">
              <a:buAutoNum type="arabicPeriod"/>
            </a:pPr>
            <a:r>
              <a:rPr lang="en-US">
                <a:latin typeface="Century Gothic"/>
                <a:cs typeface="Arial"/>
              </a:rPr>
              <a:t> 2019-20</a:t>
            </a:r>
            <a:r>
              <a:rPr lang="en-US">
                <a:ea typeface="+mn-lt"/>
                <a:cs typeface="Arial"/>
              </a:rPr>
              <a:t> ODS will be auto generated on or around </a:t>
            </a:r>
            <a:r>
              <a:rPr lang="en-US">
                <a:ea typeface="+mn-lt"/>
                <a:cs typeface="+mn-lt"/>
              </a:rPr>
              <a:t>July 22nd</a:t>
            </a:r>
          </a:p>
          <a:p>
            <a:pPr marL="1885950" lvl="3">
              <a:buAutoNum type="arabicPeriod"/>
            </a:pPr>
            <a:r>
              <a:rPr lang="en-US">
                <a:ea typeface="+mn-lt"/>
                <a:cs typeface="+mn-lt"/>
              </a:rPr>
              <a:t> You</a:t>
            </a:r>
            <a:r>
              <a:rPr lang="en-US"/>
              <a:t> can manually create this ODS prior to if preferred</a:t>
            </a:r>
            <a:br>
              <a:rPr lang="en-US"/>
            </a:br>
            <a:endParaRPr lang="en-US"/>
          </a:p>
          <a:p>
            <a:pPr marL="1885950" lvl="3">
              <a:buAutoNum type="arabicPeriod"/>
            </a:pPr>
            <a:endParaRPr lang="en-US" sz="2400">
              <a:latin typeface="Arial"/>
              <a:cs typeface="Arial"/>
            </a:endParaRPr>
          </a:p>
          <a:p>
            <a:pPr lvl="2"/>
            <a:endParaRPr lang="en-US" sz="2800">
              <a:latin typeface="Arial"/>
              <a:cs typeface="Arial"/>
            </a:endParaRPr>
          </a:p>
          <a:p>
            <a:endParaRPr lang="en-US" sz="2400">
              <a:cs typeface="Arial"/>
            </a:endParaRPr>
          </a:p>
          <a:p>
            <a:endParaRPr lang="en-US" sz="2400"/>
          </a:p>
          <a:p>
            <a:endParaRPr lang="en-US" sz="2400"/>
          </a:p>
        </p:txBody>
      </p:sp>
      <p:pic>
        <p:nvPicPr>
          <p:cNvPr id="3074" name="m_-1497719503941588056x_Picture 1" descr="cid:image003.png@01D362EA.1FB6F670">
            <a:extLst>
              <a:ext uri="{FF2B5EF4-FFF2-40B4-BE49-F238E27FC236}">
                <a16:creationId xmlns:a16="http://schemas.microsoft.com/office/drawing/2014/main" id="{F05D1436-E1E0-42DB-83DB-03935B0B14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4748" y="126223"/>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3855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762C7043-03CC-4710-A7EB-2EFE7AF74D8F}"/>
              </a:ext>
            </a:extLst>
          </p:cNvPr>
          <p:cNvSpPr>
            <a:spLocks noGrp="1"/>
          </p:cNvSpPr>
          <p:nvPr>
            <p:ph type="title"/>
          </p:nvPr>
        </p:nvSpPr>
        <p:spPr>
          <a:xfrm>
            <a:off x="257577" y="273050"/>
            <a:ext cx="11410212" cy="873170"/>
          </a:xfrm>
          <a:solidFill>
            <a:schemeClr val="accent1">
              <a:lumMod val="20000"/>
              <a:lumOff val="80000"/>
            </a:schemeClr>
          </a:solidFill>
        </p:spPr>
        <p:txBody>
          <a:bodyPr anchor="ctr">
            <a:noAutofit/>
          </a:bodyPr>
          <a:lstStyle/>
          <a:p>
            <a:br>
              <a:rPr lang="en-US" b="1">
                <a:solidFill>
                  <a:schemeClr val="accent1">
                    <a:lumMod val="50000"/>
                  </a:schemeClr>
                </a:solidFill>
                <a:latin typeface="+mn-lt"/>
              </a:rPr>
            </a:br>
            <a:r>
              <a:rPr lang="en-US" b="1">
                <a:solidFill>
                  <a:schemeClr val="accent1">
                    <a:lumMod val="50000"/>
                  </a:schemeClr>
                </a:solidFill>
                <a:latin typeface="+mn-lt"/>
              </a:rPr>
              <a:t>Support Structure – </a:t>
            </a:r>
            <a:br>
              <a:rPr lang="en-US" b="1">
                <a:solidFill>
                  <a:schemeClr val="accent1">
                    <a:lumMod val="50000"/>
                  </a:schemeClr>
                </a:solidFill>
                <a:latin typeface="+mn-lt"/>
              </a:rPr>
            </a:br>
            <a:r>
              <a:rPr lang="en-US" b="1">
                <a:solidFill>
                  <a:schemeClr val="accent1">
                    <a:lumMod val="50000"/>
                  </a:schemeClr>
                </a:solidFill>
                <a:latin typeface="+mn-lt"/>
              </a:rPr>
              <a:t>Summer Rollover – EOY Documentation</a:t>
            </a:r>
            <a:br>
              <a:rPr lang="en-US" b="1">
                <a:latin typeface="+mn-lt"/>
              </a:rPr>
            </a:br>
            <a:endParaRPr lang="en-US" b="1">
              <a:solidFill>
                <a:schemeClr val="accent1">
                  <a:lumMod val="50000"/>
                </a:schemeClr>
              </a:solidFill>
              <a:latin typeface="+mn-lt"/>
            </a:endParaRPr>
          </a:p>
        </p:txBody>
      </p:sp>
      <p:pic>
        <p:nvPicPr>
          <p:cNvPr id="6" name="m_-1497719503941588056x_Picture 1" descr="cid:image003.png@01D362EA.1FB6F670">
            <a:extLst>
              <a:ext uri="{FF2B5EF4-FFF2-40B4-BE49-F238E27FC236}">
                <a16:creationId xmlns:a16="http://schemas.microsoft.com/office/drawing/2014/main" id="{4316A070-01BB-4548-83A9-21AE2B57D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0600" y="241322"/>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653423F-7405-4B61-A208-0775F27A7681}"/>
              </a:ext>
            </a:extLst>
          </p:cNvPr>
          <p:cNvSpPr/>
          <p:nvPr/>
        </p:nvSpPr>
        <p:spPr>
          <a:xfrm>
            <a:off x="-168612" y="1370571"/>
            <a:ext cx="8642051" cy="338554"/>
          </a:xfrm>
          <a:prstGeom prst="rect">
            <a:avLst/>
          </a:prstGeom>
        </p:spPr>
        <p:txBody>
          <a:bodyPr wrap="square" anchor="t">
            <a:spAutoFit/>
          </a:bodyPr>
          <a:lstStyle/>
          <a:p>
            <a:pPr lvl="1" fontAlgn="base"/>
            <a:endParaRPr lang="en-US" sz="1600">
              <a:latin typeface="Tahoma" panose="020B0604030504040204" pitchFamily="34" charset="0"/>
              <a:ea typeface="Tahoma"/>
              <a:cs typeface="Tahoma"/>
            </a:endParaRPr>
          </a:p>
        </p:txBody>
      </p:sp>
      <p:sp>
        <p:nvSpPr>
          <p:cNvPr id="7" name="Rectangle 6">
            <a:extLst>
              <a:ext uri="{FF2B5EF4-FFF2-40B4-BE49-F238E27FC236}">
                <a16:creationId xmlns:a16="http://schemas.microsoft.com/office/drawing/2014/main" id="{1A59B11E-1472-40BE-99F9-8A986C1FD74C}"/>
              </a:ext>
            </a:extLst>
          </p:cNvPr>
          <p:cNvSpPr/>
          <p:nvPr/>
        </p:nvSpPr>
        <p:spPr>
          <a:xfrm>
            <a:off x="-168612" y="1370571"/>
            <a:ext cx="6131934" cy="4278094"/>
          </a:xfrm>
          <a:prstGeom prst="rect">
            <a:avLst/>
          </a:prstGeom>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1600">
                <a:latin typeface="Tahoma"/>
                <a:ea typeface="Tahoma"/>
                <a:cs typeface="Tahoma"/>
              </a:rPr>
              <a:t>Generating the 2019-20 ODS</a:t>
            </a:r>
            <a:endParaRPr lang="en-US"/>
          </a:p>
          <a:p>
            <a:pPr lvl="1"/>
            <a:endParaRPr lang="en-US" sz="1600">
              <a:latin typeface="Tahoma"/>
              <a:ea typeface="Tahoma"/>
              <a:cs typeface="Tahoma"/>
            </a:endParaRPr>
          </a:p>
          <a:p>
            <a:pPr lvl="1"/>
            <a:r>
              <a:rPr lang="en-US" sz="1600">
                <a:latin typeface="Tahoma"/>
                <a:ea typeface="Tahoma"/>
                <a:cs typeface="Tahoma"/>
              </a:rPr>
              <a:t>Website: </a:t>
            </a:r>
            <a:r>
              <a:rPr lang="en-US" sz="1400">
                <a:ea typeface="+mn-lt"/>
                <a:cs typeface="+mn-lt"/>
                <a:hlinkClick r:id="rId3"/>
              </a:rPr>
              <a:t>midatahub.org&gt;documentation&gt;General Information</a:t>
            </a:r>
            <a:endParaRPr lang="en-US" sz="1400">
              <a:latin typeface="Century Gothic"/>
              <a:ea typeface="Tahoma"/>
              <a:cs typeface="Tahoma"/>
            </a:endParaRPr>
          </a:p>
          <a:p>
            <a:pPr lvl="1"/>
            <a:r>
              <a:rPr lang="en-US" sz="1600">
                <a:latin typeface="Tahoma"/>
                <a:ea typeface="Tahoma"/>
                <a:cs typeface="Tahoma"/>
              </a:rPr>
              <a:t>Link: </a:t>
            </a:r>
            <a:r>
              <a:rPr lang="en-US" sz="1400">
                <a:ea typeface="+mn-lt"/>
                <a:cs typeface="+mn-lt"/>
                <a:hlinkClick r:id="rId4"/>
              </a:rPr>
              <a:t>MiDataHub - EOY rollover recommendations v1</a:t>
            </a:r>
            <a:endParaRPr lang="en-US" sz="1400">
              <a:latin typeface="Century Gothic"/>
              <a:ea typeface="Tahoma"/>
              <a:cs typeface="Tahoma"/>
            </a:endParaRPr>
          </a:p>
          <a:p>
            <a:pPr lvl="1"/>
            <a:endParaRPr lang="en-US" sz="1600">
              <a:latin typeface="Tahoma"/>
              <a:ea typeface="Tahoma"/>
              <a:cs typeface="Tahoma"/>
            </a:endParaRPr>
          </a:p>
          <a:p>
            <a:pPr marL="800100" lvl="1" indent="-342900">
              <a:buAutoNum type="arabicPeriod"/>
            </a:pPr>
            <a:r>
              <a:rPr lang="en-US" sz="1600">
                <a:latin typeface="Tahoma"/>
                <a:ea typeface="Tahoma"/>
                <a:cs typeface="Tahoma"/>
              </a:rPr>
              <a:t>Verify Current School Year/ODS Generation</a:t>
            </a:r>
          </a:p>
          <a:p>
            <a:pPr marL="800100" lvl="1" indent="-342900">
              <a:buAutoNum type="arabicPeriod"/>
            </a:pPr>
            <a:r>
              <a:rPr lang="en-US" sz="1600">
                <a:latin typeface="Tahoma"/>
                <a:ea typeface="Tahoma"/>
                <a:cs typeface="Tahoma"/>
              </a:rPr>
              <a:t>Verify User Access</a:t>
            </a:r>
          </a:p>
          <a:p>
            <a:pPr marL="800100" lvl="1" indent="-342900">
              <a:buAutoNum type="arabicPeriod"/>
            </a:pPr>
            <a:r>
              <a:rPr lang="en-US" sz="1600">
                <a:latin typeface="Tahoma"/>
                <a:ea typeface="Tahoma"/>
                <a:cs typeface="Tahoma"/>
              </a:rPr>
              <a:t>Verify published data </a:t>
            </a:r>
          </a:p>
          <a:p>
            <a:pPr marL="800100" lvl="1" indent="-342900">
              <a:buAutoNum type="arabicPeriod"/>
            </a:pPr>
            <a:r>
              <a:rPr lang="en-US" sz="1600">
                <a:latin typeface="Tahoma"/>
                <a:ea typeface="Tahoma"/>
                <a:cs typeface="Tahoma"/>
              </a:rPr>
              <a:t>Deactivate Integrations (if applicable)</a:t>
            </a:r>
          </a:p>
          <a:p>
            <a:pPr lvl="1"/>
            <a:endParaRPr lang="en-US" sz="1600">
              <a:latin typeface="Arial"/>
              <a:ea typeface="Tahoma"/>
              <a:cs typeface="Arial"/>
            </a:endParaRPr>
          </a:p>
          <a:p>
            <a:pPr lvl="1"/>
            <a:endParaRPr lang="en-US" sz="1600">
              <a:latin typeface="Arial"/>
              <a:ea typeface="Tahoma"/>
              <a:cs typeface="Arial"/>
            </a:endParaRPr>
          </a:p>
          <a:p>
            <a:pPr lvl="1"/>
            <a:endParaRPr lang="en-US" sz="1600">
              <a:latin typeface="Arial"/>
              <a:ea typeface="Tahoma"/>
              <a:cs typeface="Arial"/>
            </a:endParaRPr>
          </a:p>
          <a:p>
            <a:pPr lvl="1"/>
            <a:endParaRPr lang="en-US" sz="1600">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p:txBody>
      </p:sp>
      <p:pic>
        <p:nvPicPr>
          <p:cNvPr id="2" name="Picture 2" descr="A screenshot of a social media post&#10;&#10;Description generated with very high confidence">
            <a:extLst>
              <a:ext uri="{FF2B5EF4-FFF2-40B4-BE49-F238E27FC236}">
                <a16:creationId xmlns:a16="http://schemas.microsoft.com/office/drawing/2014/main" id="{7883FC70-0725-4FF6-B650-521C84A6D68C}"/>
              </a:ext>
            </a:extLst>
          </p:cNvPr>
          <p:cNvPicPr>
            <a:picLocks noChangeAspect="1"/>
          </p:cNvPicPr>
          <p:nvPr/>
        </p:nvPicPr>
        <p:blipFill rotWithShape="1">
          <a:blip r:embed="rId5"/>
          <a:srcRect t="182" r="8240" b="-461"/>
          <a:stretch/>
        </p:blipFill>
        <p:spPr>
          <a:xfrm>
            <a:off x="6001265" y="1375719"/>
            <a:ext cx="3073223" cy="2741120"/>
          </a:xfrm>
          <a:prstGeom prst="rect">
            <a:avLst/>
          </a:prstGeom>
        </p:spPr>
      </p:pic>
      <p:pic>
        <p:nvPicPr>
          <p:cNvPr id="5" name="Picture 9" descr="A screenshot of a cell phone&#10;&#10;Description generated with very high confidence">
            <a:extLst>
              <a:ext uri="{FF2B5EF4-FFF2-40B4-BE49-F238E27FC236}">
                <a16:creationId xmlns:a16="http://schemas.microsoft.com/office/drawing/2014/main" id="{5EC44744-0F63-4BBD-879F-7E8DC2012F7C}"/>
              </a:ext>
            </a:extLst>
          </p:cNvPr>
          <p:cNvPicPr>
            <a:picLocks noChangeAspect="1"/>
          </p:cNvPicPr>
          <p:nvPr/>
        </p:nvPicPr>
        <p:blipFill>
          <a:blip r:embed="rId6"/>
          <a:stretch>
            <a:fillRect/>
          </a:stretch>
        </p:blipFill>
        <p:spPr>
          <a:xfrm>
            <a:off x="7576751" y="2516043"/>
            <a:ext cx="3000632" cy="2515834"/>
          </a:xfrm>
          <a:prstGeom prst="rect">
            <a:avLst/>
          </a:prstGeom>
        </p:spPr>
      </p:pic>
      <p:pic>
        <p:nvPicPr>
          <p:cNvPr id="11" name="Picture 11" descr="A screenshot of a cell phone&#10;&#10;Description generated with very high confidence">
            <a:extLst>
              <a:ext uri="{FF2B5EF4-FFF2-40B4-BE49-F238E27FC236}">
                <a16:creationId xmlns:a16="http://schemas.microsoft.com/office/drawing/2014/main" id="{35933E2E-0D1E-4143-876D-D9B1BB162899}"/>
              </a:ext>
            </a:extLst>
          </p:cNvPr>
          <p:cNvPicPr>
            <a:picLocks noChangeAspect="1"/>
          </p:cNvPicPr>
          <p:nvPr/>
        </p:nvPicPr>
        <p:blipFill>
          <a:blip r:embed="rId7"/>
          <a:stretch>
            <a:fillRect/>
          </a:stretch>
        </p:blipFill>
        <p:spPr>
          <a:xfrm>
            <a:off x="8688860" y="3902895"/>
            <a:ext cx="3021227" cy="2450318"/>
          </a:xfrm>
          <a:prstGeom prst="rect">
            <a:avLst/>
          </a:prstGeom>
        </p:spPr>
      </p:pic>
    </p:spTree>
    <p:extLst>
      <p:ext uri="{BB962C8B-B14F-4D97-AF65-F5344CB8AC3E}">
        <p14:creationId xmlns:p14="http://schemas.microsoft.com/office/powerpoint/2010/main" val="2817026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762C7043-03CC-4710-A7EB-2EFE7AF74D8F}"/>
              </a:ext>
            </a:extLst>
          </p:cNvPr>
          <p:cNvSpPr>
            <a:spLocks noGrp="1"/>
          </p:cNvSpPr>
          <p:nvPr>
            <p:ph type="title"/>
          </p:nvPr>
        </p:nvSpPr>
        <p:spPr>
          <a:xfrm>
            <a:off x="257577" y="273050"/>
            <a:ext cx="11410212" cy="873170"/>
          </a:xfrm>
          <a:solidFill>
            <a:schemeClr val="accent1">
              <a:lumMod val="20000"/>
              <a:lumOff val="80000"/>
            </a:schemeClr>
          </a:solidFill>
        </p:spPr>
        <p:txBody>
          <a:bodyPr anchor="ctr">
            <a:noAutofit/>
          </a:bodyPr>
          <a:lstStyle/>
          <a:p>
            <a:r>
              <a:rPr lang="en-US" b="1">
                <a:solidFill>
                  <a:schemeClr val="accent1">
                    <a:lumMod val="50000"/>
                  </a:schemeClr>
                </a:solidFill>
                <a:latin typeface="+mn-lt"/>
              </a:rPr>
              <a:t>Support Structure – </a:t>
            </a:r>
            <a:br>
              <a:rPr lang="en-US" b="1">
                <a:latin typeface="+mn-lt"/>
              </a:rPr>
            </a:br>
            <a:r>
              <a:rPr lang="en-US" b="1" err="1">
                <a:solidFill>
                  <a:schemeClr val="accent1">
                    <a:lumMod val="50000"/>
                  </a:schemeClr>
                </a:solidFill>
                <a:latin typeface="+mn-lt"/>
              </a:rPr>
              <a:t>ods</a:t>
            </a:r>
            <a:r>
              <a:rPr lang="en-US" b="1">
                <a:solidFill>
                  <a:schemeClr val="accent1">
                    <a:lumMod val="50000"/>
                  </a:schemeClr>
                </a:solidFill>
                <a:latin typeface="+mn-lt"/>
              </a:rPr>
              <a:t> management tool</a:t>
            </a:r>
          </a:p>
        </p:txBody>
      </p:sp>
      <p:pic>
        <p:nvPicPr>
          <p:cNvPr id="6" name="m_-1497719503941588056x_Picture 1" descr="cid:image003.png@01D362EA.1FB6F670">
            <a:extLst>
              <a:ext uri="{FF2B5EF4-FFF2-40B4-BE49-F238E27FC236}">
                <a16:creationId xmlns:a16="http://schemas.microsoft.com/office/drawing/2014/main" id="{4316A070-01BB-4548-83A9-21AE2B57D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0600" y="241322"/>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653423F-7405-4B61-A208-0775F27A7681}"/>
              </a:ext>
            </a:extLst>
          </p:cNvPr>
          <p:cNvSpPr/>
          <p:nvPr/>
        </p:nvSpPr>
        <p:spPr>
          <a:xfrm>
            <a:off x="-168612" y="1370571"/>
            <a:ext cx="8642051" cy="338554"/>
          </a:xfrm>
          <a:prstGeom prst="rect">
            <a:avLst/>
          </a:prstGeom>
        </p:spPr>
        <p:txBody>
          <a:bodyPr wrap="square" anchor="t">
            <a:spAutoFit/>
          </a:bodyPr>
          <a:lstStyle/>
          <a:p>
            <a:pPr lvl="1" fontAlgn="base"/>
            <a:endParaRPr lang="en-US" sz="1600">
              <a:latin typeface="Tahoma" panose="020B0604030504040204" pitchFamily="34" charset="0"/>
              <a:ea typeface="Tahoma"/>
              <a:cs typeface="Tahoma"/>
            </a:endParaRPr>
          </a:p>
        </p:txBody>
      </p:sp>
      <p:sp>
        <p:nvSpPr>
          <p:cNvPr id="7" name="Rectangle 6">
            <a:extLst>
              <a:ext uri="{FF2B5EF4-FFF2-40B4-BE49-F238E27FC236}">
                <a16:creationId xmlns:a16="http://schemas.microsoft.com/office/drawing/2014/main" id="{1A59B11E-1472-40BE-99F9-8A986C1FD74C}"/>
              </a:ext>
            </a:extLst>
          </p:cNvPr>
          <p:cNvSpPr/>
          <p:nvPr/>
        </p:nvSpPr>
        <p:spPr>
          <a:xfrm>
            <a:off x="-168612" y="1370571"/>
            <a:ext cx="6131934" cy="5262979"/>
          </a:xfrm>
          <a:prstGeom prst="rect">
            <a:avLst/>
          </a:prstGeom>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1600">
                <a:latin typeface="Tahoma"/>
                <a:ea typeface="Tahoma"/>
                <a:cs typeface="Tahoma"/>
              </a:rPr>
              <a:t>Generating the 2019-20 ODS</a:t>
            </a:r>
            <a:endParaRPr lang="en-US"/>
          </a:p>
          <a:p>
            <a:pPr lvl="1"/>
            <a:endParaRPr lang="en-US" sz="1600">
              <a:latin typeface="Tahoma"/>
              <a:ea typeface="Tahoma"/>
              <a:cs typeface="Tahoma"/>
            </a:endParaRPr>
          </a:p>
          <a:p>
            <a:pPr lvl="1"/>
            <a:r>
              <a:rPr lang="en-US" sz="1600">
                <a:latin typeface="Tahoma"/>
                <a:ea typeface="Tahoma"/>
                <a:cs typeface="Tahoma"/>
              </a:rPr>
              <a:t>Purpose: </a:t>
            </a:r>
            <a:r>
              <a:rPr lang="en-US" sz="1600">
                <a:latin typeface="Arial"/>
                <a:ea typeface="Tahoma"/>
                <a:cs typeface="Arial"/>
              </a:rPr>
              <a:t>By default, only the current and previous year ODS are available to populate in your Data Hub Cockpit. This utility a</a:t>
            </a:r>
            <a:r>
              <a:rPr lang="en-US" sz="1600">
                <a:latin typeface="Tahoma"/>
                <a:ea typeface="Tahoma"/>
                <a:cs typeface="Tahoma"/>
              </a:rPr>
              <a:t>llows </a:t>
            </a:r>
            <a:r>
              <a:rPr lang="en-US" sz="1600">
                <a:latin typeface="Arial"/>
                <a:ea typeface="Tahoma"/>
                <a:cs typeface="Arial"/>
              </a:rPr>
              <a:t>districts to create ODSs (databases that store your data in the Data Hub Cockpit) for previous or future years. </a:t>
            </a:r>
            <a:endParaRPr lang="en-US" sz="1600">
              <a:latin typeface="Tahoma"/>
              <a:ea typeface="Tahoma"/>
              <a:cs typeface="Tahoma"/>
            </a:endParaRPr>
          </a:p>
          <a:p>
            <a:pPr lvl="1"/>
            <a:endParaRPr lang="en-US" sz="1600">
              <a:latin typeface="Arial"/>
              <a:ea typeface="Tahoma"/>
              <a:cs typeface="Arial"/>
            </a:endParaRPr>
          </a:p>
          <a:p>
            <a:pPr lvl="1"/>
            <a:r>
              <a:rPr lang="en-US" sz="1600">
                <a:latin typeface="Arial"/>
                <a:ea typeface="Tahoma"/>
                <a:cs typeface="Arial"/>
              </a:rPr>
              <a:t>Example: If a vendor you are pursuing an integration with is requesting historical data beyond the present and one year currently available in the Data Hub Cockpit, you will need to follow the instructions below to generate the appropriate years ODS, or watch the tutorial on this process on the </a:t>
            </a:r>
            <a:r>
              <a:rPr lang="en-US" sz="1600" err="1">
                <a:latin typeface="Arial"/>
                <a:ea typeface="Tahoma"/>
                <a:cs typeface="Arial"/>
              </a:rPr>
              <a:t>MiDataHub</a:t>
            </a:r>
            <a:r>
              <a:rPr lang="en-US" sz="1600">
                <a:latin typeface="Arial"/>
                <a:ea typeface="Tahoma"/>
                <a:cs typeface="Arial"/>
              </a:rPr>
              <a:t> </a:t>
            </a:r>
            <a:r>
              <a:rPr lang="en-US" sz="1600" err="1">
                <a:latin typeface="Arial"/>
                <a:ea typeface="Tahoma"/>
                <a:cs typeface="Arial"/>
              </a:rPr>
              <a:t>youtube</a:t>
            </a:r>
            <a:r>
              <a:rPr lang="en-US" sz="1600">
                <a:latin typeface="Arial"/>
                <a:ea typeface="Tahoma"/>
                <a:cs typeface="Arial"/>
              </a:rPr>
              <a:t> channel. </a:t>
            </a:r>
          </a:p>
          <a:p>
            <a:pPr lvl="1"/>
            <a:endParaRPr lang="en-US" sz="1600">
              <a:latin typeface="Arial"/>
              <a:ea typeface="Tahoma"/>
              <a:cs typeface="Arial"/>
            </a:endParaRPr>
          </a:p>
          <a:p>
            <a:pPr lvl="1"/>
            <a:endParaRPr lang="en-US" sz="1600">
              <a:latin typeface="Arial"/>
              <a:ea typeface="Tahoma"/>
              <a:cs typeface="Arial"/>
            </a:endParaRPr>
          </a:p>
          <a:p>
            <a:pPr lvl="1"/>
            <a:endParaRPr lang="en-US" sz="1600">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p:txBody>
      </p:sp>
      <p:pic>
        <p:nvPicPr>
          <p:cNvPr id="9" name="Picture 10" descr="A screenshot of a social media post&#10;&#10;Description generated with very high confidence">
            <a:extLst>
              <a:ext uri="{FF2B5EF4-FFF2-40B4-BE49-F238E27FC236}">
                <a16:creationId xmlns:a16="http://schemas.microsoft.com/office/drawing/2014/main" id="{92DC0BC0-95AE-4455-B933-59020C7D8477}"/>
              </a:ext>
            </a:extLst>
          </p:cNvPr>
          <p:cNvPicPr>
            <a:picLocks noChangeAspect="1"/>
          </p:cNvPicPr>
          <p:nvPr/>
        </p:nvPicPr>
        <p:blipFill rotWithShape="1">
          <a:blip r:embed="rId3"/>
          <a:srcRect r="1138" b="-279"/>
          <a:stretch/>
        </p:blipFill>
        <p:spPr>
          <a:xfrm>
            <a:off x="5962649" y="2124411"/>
            <a:ext cx="6016362" cy="3120074"/>
          </a:xfrm>
          <a:prstGeom prst="rect">
            <a:avLst/>
          </a:prstGeom>
        </p:spPr>
      </p:pic>
    </p:spTree>
    <p:extLst>
      <p:ext uri="{BB962C8B-B14F-4D97-AF65-F5344CB8AC3E}">
        <p14:creationId xmlns:p14="http://schemas.microsoft.com/office/powerpoint/2010/main" val="2403313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762C7043-03CC-4710-A7EB-2EFE7AF74D8F}"/>
              </a:ext>
            </a:extLst>
          </p:cNvPr>
          <p:cNvSpPr>
            <a:spLocks noGrp="1"/>
          </p:cNvSpPr>
          <p:nvPr>
            <p:ph type="title"/>
          </p:nvPr>
        </p:nvSpPr>
        <p:spPr>
          <a:xfrm>
            <a:off x="257577" y="273050"/>
            <a:ext cx="11410212" cy="873170"/>
          </a:xfrm>
          <a:solidFill>
            <a:schemeClr val="accent1">
              <a:lumMod val="20000"/>
              <a:lumOff val="80000"/>
            </a:schemeClr>
          </a:solidFill>
        </p:spPr>
        <p:txBody>
          <a:bodyPr anchor="ctr">
            <a:noAutofit/>
          </a:bodyPr>
          <a:lstStyle/>
          <a:p>
            <a:r>
              <a:rPr lang="en-US" b="1">
                <a:solidFill>
                  <a:schemeClr val="accent1">
                    <a:lumMod val="50000"/>
                  </a:schemeClr>
                </a:solidFill>
                <a:latin typeface="+mn-lt"/>
              </a:rPr>
              <a:t>Support Structure – </a:t>
            </a:r>
            <a:br>
              <a:rPr lang="en-US" b="1">
                <a:latin typeface="+mn-lt"/>
              </a:rPr>
            </a:br>
            <a:r>
              <a:rPr lang="en-US" b="1">
                <a:solidFill>
                  <a:schemeClr val="accent1">
                    <a:lumMod val="50000"/>
                  </a:schemeClr>
                </a:solidFill>
                <a:latin typeface="+mn-lt"/>
              </a:rPr>
              <a:t>ODS Management tool</a:t>
            </a:r>
          </a:p>
        </p:txBody>
      </p:sp>
      <p:pic>
        <p:nvPicPr>
          <p:cNvPr id="6" name="m_-1497719503941588056x_Picture 1" descr="cid:image003.png@01D362EA.1FB6F670">
            <a:extLst>
              <a:ext uri="{FF2B5EF4-FFF2-40B4-BE49-F238E27FC236}">
                <a16:creationId xmlns:a16="http://schemas.microsoft.com/office/drawing/2014/main" id="{4316A070-01BB-4548-83A9-21AE2B57D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0600" y="241322"/>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653423F-7405-4B61-A208-0775F27A7681}"/>
              </a:ext>
            </a:extLst>
          </p:cNvPr>
          <p:cNvSpPr/>
          <p:nvPr/>
        </p:nvSpPr>
        <p:spPr>
          <a:xfrm>
            <a:off x="-168612" y="1370571"/>
            <a:ext cx="8642051" cy="338554"/>
          </a:xfrm>
          <a:prstGeom prst="rect">
            <a:avLst/>
          </a:prstGeom>
        </p:spPr>
        <p:txBody>
          <a:bodyPr wrap="square" anchor="t">
            <a:spAutoFit/>
          </a:bodyPr>
          <a:lstStyle/>
          <a:p>
            <a:pPr lvl="1" fontAlgn="base"/>
            <a:endParaRPr lang="en-US" sz="1600">
              <a:latin typeface="Tahoma" panose="020B0604030504040204" pitchFamily="34" charset="0"/>
              <a:ea typeface="Tahoma"/>
              <a:cs typeface="Tahoma"/>
            </a:endParaRPr>
          </a:p>
        </p:txBody>
      </p:sp>
      <p:sp>
        <p:nvSpPr>
          <p:cNvPr id="7" name="Rectangle 6">
            <a:extLst>
              <a:ext uri="{FF2B5EF4-FFF2-40B4-BE49-F238E27FC236}">
                <a16:creationId xmlns:a16="http://schemas.microsoft.com/office/drawing/2014/main" id="{1A59B11E-1472-40BE-99F9-8A986C1FD74C}"/>
              </a:ext>
            </a:extLst>
          </p:cNvPr>
          <p:cNvSpPr/>
          <p:nvPr/>
        </p:nvSpPr>
        <p:spPr>
          <a:xfrm>
            <a:off x="-4089" y="2002685"/>
            <a:ext cx="6131934" cy="5509200"/>
          </a:xfrm>
          <a:prstGeom prst="rect">
            <a:avLst/>
          </a:prstGeom>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1600" b="1">
                <a:latin typeface="Tahoma"/>
                <a:ea typeface="Tahoma"/>
                <a:cs typeface="Tahoma"/>
              </a:rPr>
              <a:t>Step 1: Identify what year needs to be generated:</a:t>
            </a:r>
            <a:endParaRPr lang="en-US" b="1">
              <a:latin typeface="Tahoma"/>
              <a:ea typeface="Tahoma"/>
              <a:cs typeface="Tahoma"/>
            </a:endParaRPr>
          </a:p>
          <a:p>
            <a:pPr lvl="1"/>
            <a:r>
              <a:rPr lang="en-US" sz="1600">
                <a:latin typeface="Tahoma"/>
                <a:ea typeface="Tahoma"/>
                <a:cs typeface="Tahoma"/>
              </a:rPr>
              <a:t>In this example we will demonstrate how to create an ODS for the 2019-20 school year in the Data Hub cockpit. </a:t>
            </a:r>
            <a:endParaRPr lang="en-US">
              <a:latin typeface="Tahoma"/>
              <a:ea typeface="Tahoma"/>
              <a:cs typeface="Tahoma"/>
            </a:endParaRPr>
          </a:p>
          <a:p>
            <a:pPr lvl="1"/>
            <a:endParaRPr lang="en-US" sz="1600">
              <a:latin typeface="Tahoma"/>
              <a:ea typeface="Tahoma"/>
              <a:cs typeface="Tahoma"/>
            </a:endParaRPr>
          </a:p>
          <a:p>
            <a:pPr lvl="1"/>
            <a:endParaRPr lang="en-US" sz="1600" b="1">
              <a:latin typeface="Tahoma"/>
              <a:ea typeface="Tahoma"/>
              <a:cs typeface="Tahoma"/>
            </a:endParaRPr>
          </a:p>
          <a:p>
            <a:pPr lvl="1"/>
            <a:endParaRPr lang="en-US" sz="1600" b="1">
              <a:latin typeface="Tahoma"/>
              <a:ea typeface="Tahoma"/>
              <a:cs typeface="Tahoma"/>
            </a:endParaRPr>
          </a:p>
          <a:p>
            <a:pPr lvl="1"/>
            <a:endParaRPr lang="en-US" sz="1600" b="1">
              <a:latin typeface="Tahoma"/>
              <a:ea typeface="Tahoma"/>
              <a:cs typeface="Tahoma"/>
            </a:endParaRPr>
          </a:p>
          <a:p>
            <a:pPr lvl="1"/>
            <a:r>
              <a:rPr lang="en-US" sz="1600" b="1">
                <a:latin typeface="Tahoma"/>
                <a:ea typeface="Tahoma"/>
                <a:cs typeface="Tahoma"/>
              </a:rPr>
              <a:t>Step 2: Navigate to the ODS MGMNT Tool:</a:t>
            </a:r>
            <a:endParaRPr lang="en-US" sz="1600">
              <a:ea typeface="+mn-lt"/>
              <a:cs typeface="+mn-lt"/>
            </a:endParaRPr>
          </a:p>
          <a:p>
            <a:pPr lvl="1"/>
            <a:r>
              <a:rPr lang="en-US" sz="1600">
                <a:latin typeface="Tahoma"/>
                <a:ea typeface="Tahoma"/>
                <a:cs typeface="Tahoma"/>
              </a:rPr>
              <a:t>Navigate to Utilities &gt; ODS Management tool &gt; </a:t>
            </a:r>
          </a:p>
          <a:p>
            <a:pPr lvl="1"/>
            <a:endParaRPr lang="en-US" sz="1600">
              <a:latin typeface="Arial"/>
              <a:ea typeface="Tahoma"/>
              <a:cs typeface="Arial"/>
            </a:endParaRPr>
          </a:p>
          <a:p>
            <a:pPr lvl="1"/>
            <a:endParaRPr lang="en-US" sz="1600">
              <a:latin typeface="Arial"/>
              <a:ea typeface="Tahoma"/>
              <a:cs typeface="Arial"/>
            </a:endParaRPr>
          </a:p>
          <a:p>
            <a:pPr lvl="1"/>
            <a:endParaRPr lang="en-US" sz="1600">
              <a:latin typeface="Tahoma"/>
              <a:ea typeface="Tahoma"/>
              <a:cs typeface="Tahoma"/>
            </a:endParaRPr>
          </a:p>
          <a:p>
            <a:pPr lvl="1"/>
            <a:r>
              <a:rPr lang="en-US" sz="1600" b="1">
                <a:latin typeface="Tahoma"/>
                <a:ea typeface="Tahoma"/>
                <a:cs typeface="Tahoma"/>
              </a:rPr>
              <a:t>Step 3: Enter configuration parameters:</a:t>
            </a:r>
            <a:endParaRPr lang="en-US" sz="1600">
              <a:ea typeface="+mn-lt"/>
              <a:cs typeface="+mn-lt"/>
            </a:endParaRPr>
          </a:p>
          <a:p>
            <a:pPr marL="800100" lvl="1" indent="-342900">
              <a:buAutoNum type="arabicPeriod"/>
            </a:pPr>
            <a:r>
              <a:rPr lang="en-US" sz="1600">
                <a:latin typeface="Tahoma"/>
                <a:ea typeface="Tahoma"/>
                <a:cs typeface="Tahoma"/>
              </a:rPr>
              <a:t>Select the "Create a new ODS for ...."</a:t>
            </a:r>
            <a:endParaRPr lang="en-US"/>
          </a:p>
          <a:p>
            <a:pPr marL="800100" lvl="1" indent="-342900">
              <a:buAutoNum type="arabicPeriod"/>
            </a:pPr>
            <a:r>
              <a:rPr lang="en-US" sz="1600">
                <a:latin typeface="Tahoma"/>
                <a:ea typeface="Tahoma"/>
                <a:cs typeface="Tahoma"/>
              </a:rPr>
              <a:t>Enter the school year for the ODS you are generating. The school year needs to be entered as a 4 digit year. Example 19-20 is added as 2019-2020 </a:t>
            </a:r>
          </a:p>
          <a:p>
            <a:pPr marL="800100" lvl="1" indent="-342900">
              <a:buAutoNum type="arabicPeriod"/>
            </a:pPr>
            <a:r>
              <a:rPr lang="en-US" sz="1600">
                <a:latin typeface="Tahoma"/>
                <a:ea typeface="Tahoma"/>
                <a:cs typeface="Tahoma"/>
              </a:rPr>
              <a:t>Click Submit, and wait up to 15 minutes for the process to complete</a:t>
            </a:r>
          </a:p>
          <a:p>
            <a:pPr lvl="1"/>
            <a:endParaRPr lang="en-US" sz="1600">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p:txBody>
      </p:sp>
      <p:pic>
        <p:nvPicPr>
          <p:cNvPr id="9" name="Picture 10" descr="A screenshot of a social media post&#10;&#10;Description generated with very high confidence">
            <a:extLst>
              <a:ext uri="{FF2B5EF4-FFF2-40B4-BE49-F238E27FC236}">
                <a16:creationId xmlns:a16="http://schemas.microsoft.com/office/drawing/2014/main" id="{92DC0BC0-95AE-4455-B933-59020C7D8477}"/>
              </a:ext>
            </a:extLst>
          </p:cNvPr>
          <p:cNvPicPr>
            <a:picLocks noChangeAspect="1"/>
          </p:cNvPicPr>
          <p:nvPr/>
        </p:nvPicPr>
        <p:blipFill rotWithShape="1">
          <a:blip r:embed="rId3"/>
          <a:srcRect r="1138" b="-279"/>
          <a:stretch/>
        </p:blipFill>
        <p:spPr>
          <a:xfrm>
            <a:off x="7183582" y="1371071"/>
            <a:ext cx="3730363" cy="1933779"/>
          </a:xfrm>
          <a:prstGeom prst="rect">
            <a:avLst/>
          </a:prstGeom>
        </p:spPr>
      </p:pic>
      <p:pic>
        <p:nvPicPr>
          <p:cNvPr id="2" name="Picture 2" descr="A screenshot of a cell phone&#10;&#10;Description generated with very high confidence">
            <a:extLst>
              <a:ext uri="{FF2B5EF4-FFF2-40B4-BE49-F238E27FC236}">
                <a16:creationId xmlns:a16="http://schemas.microsoft.com/office/drawing/2014/main" id="{43341F1B-1ACB-4FA7-BBC9-9B7296135612}"/>
              </a:ext>
            </a:extLst>
          </p:cNvPr>
          <p:cNvPicPr>
            <a:picLocks noChangeAspect="1"/>
          </p:cNvPicPr>
          <p:nvPr/>
        </p:nvPicPr>
        <p:blipFill>
          <a:blip r:embed="rId4"/>
          <a:stretch>
            <a:fillRect/>
          </a:stretch>
        </p:blipFill>
        <p:spPr>
          <a:xfrm>
            <a:off x="5602864" y="3449349"/>
            <a:ext cx="1211407" cy="1171575"/>
          </a:xfrm>
          <a:prstGeom prst="rect">
            <a:avLst/>
          </a:prstGeom>
        </p:spPr>
      </p:pic>
      <p:cxnSp>
        <p:nvCxnSpPr>
          <p:cNvPr id="5" name="Straight Arrow Connector 4">
            <a:extLst>
              <a:ext uri="{FF2B5EF4-FFF2-40B4-BE49-F238E27FC236}">
                <a16:creationId xmlns:a16="http://schemas.microsoft.com/office/drawing/2014/main" id="{23DB411F-B189-412B-ACDB-5C99E15114EC}"/>
              </a:ext>
            </a:extLst>
          </p:cNvPr>
          <p:cNvCxnSpPr/>
          <p:nvPr/>
        </p:nvCxnSpPr>
        <p:spPr>
          <a:xfrm>
            <a:off x="6011141" y="2434937"/>
            <a:ext cx="1044285" cy="519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0" name="Straight Arrow Connector 9">
            <a:extLst>
              <a:ext uri="{FF2B5EF4-FFF2-40B4-BE49-F238E27FC236}">
                <a16:creationId xmlns:a16="http://schemas.microsoft.com/office/drawing/2014/main" id="{C6D1A15C-A45D-4D56-873C-58C95FFF6464}"/>
              </a:ext>
            </a:extLst>
          </p:cNvPr>
          <p:cNvCxnSpPr>
            <a:cxnSpLocks/>
          </p:cNvCxnSpPr>
          <p:nvPr/>
        </p:nvCxnSpPr>
        <p:spPr>
          <a:xfrm flipV="1">
            <a:off x="4885459" y="3998768"/>
            <a:ext cx="654626" cy="346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3" name="Straight Arrow Connector 12">
            <a:extLst>
              <a:ext uri="{FF2B5EF4-FFF2-40B4-BE49-F238E27FC236}">
                <a16:creationId xmlns:a16="http://schemas.microsoft.com/office/drawing/2014/main" id="{50DAAEAB-5ED9-4B4D-9EFC-F0FE191FA9B9}"/>
              </a:ext>
            </a:extLst>
          </p:cNvPr>
          <p:cNvCxnSpPr>
            <a:cxnSpLocks/>
          </p:cNvCxnSpPr>
          <p:nvPr/>
        </p:nvCxnSpPr>
        <p:spPr>
          <a:xfrm flipV="1">
            <a:off x="6177496" y="5734966"/>
            <a:ext cx="1221643" cy="15647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3" name="Picture 11" descr="A screenshot of a social media post&#10;&#10;Description generated with very high confidence">
            <a:extLst>
              <a:ext uri="{FF2B5EF4-FFF2-40B4-BE49-F238E27FC236}">
                <a16:creationId xmlns:a16="http://schemas.microsoft.com/office/drawing/2014/main" id="{8B4F9B97-EFC4-40B6-ABE9-890B32C082BB}"/>
              </a:ext>
            </a:extLst>
          </p:cNvPr>
          <p:cNvPicPr>
            <a:picLocks noChangeAspect="1"/>
          </p:cNvPicPr>
          <p:nvPr/>
        </p:nvPicPr>
        <p:blipFill>
          <a:blip r:embed="rId5"/>
          <a:stretch>
            <a:fillRect/>
          </a:stretch>
        </p:blipFill>
        <p:spPr>
          <a:xfrm>
            <a:off x="7476564" y="4457807"/>
            <a:ext cx="3917576" cy="2308200"/>
          </a:xfrm>
          <a:prstGeom prst="rect">
            <a:avLst/>
          </a:prstGeom>
        </p:spPr>
      </p:pic>
    </p:spTree>
    <p:extLst>
      <p:ext uri="{BB962C8B-B14F-4D97-AF65-F5344CB8AC3E}">
        <p14:creationId xmlns:p14="http://schemas.microsoft.com/office/powerpoint/2010/main" val="2793533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762C7043-03CC-4710-A7EB-2EFE7AF74D8F}"/>
              </a:ext>
            </a:extLst>
          </p:cNvPr>
          <p:cNvSpPr>
            <a:spLocks noGrp="1"/>
          </p:cNvSpPr>
          <p:nvPr>
            <p:ph type="title"/>
          </p:nvPr>
        </p:nvSpPr>
        <p:spPr>
          <a:xfrm>
            <a:off x="257577" y="273050"/>
            <a:ext cx="11410212" cy="873170"/>
          </a:xfrm>
          <a:solidFill>
            <a:schemeClr val="accent1">
              <a:lumMod val="20000"/>
              <a:lumOff val="80000"/>
            </a:schemeClr>
          </a:solidFill>
        </p:spPr>
        <p:txBody>
          <a:bodyPr anchor="ctr">
            <a:noAutofit/>
          </a:bodyPr>
          <a:lstStyle/>
          <a:p>
            <a:r>
              <a:rPr lang="en-US" b="1">
                <a:solidFill>
                  <a:schemeClr val="accent1">
                    <a:lumMod val="50000"/>
                  </a:schemeClr>
                </a:solidFill>
                <a:latin typeface="+mn-lt"/>
              </a:rPr>
              <a:t>Support Structure – </a:t>
            </a:r>
            <a:br>
              <a:rPr lang="en-US" b="1">
                <a:latin typeface="+mn-lt"/>
              </a:rPr>
            </a:br>
            <a:r>
              <a:rPr lang="en-US" b="1">
                <a:solidFill>
                  <a:schemeClr val="accent1">
                    <a:lumMod val="50000"/>
                  </a:schemeClr>
                </a:solidFill>
                <a:latin typeface="+mn-lt"/>
              </a:rPr>
              <a:t>ODS Management tool</a:t>
            </a:r>
          </a:p>
        </p:txBody>
      </p:sp>
      <p:pic>
        <p:nvPicPr>
          <p:cNvPr id="6" name="m_-1497719503941588056x_Picture 1" descr="cid:image003.png@01D362EA.1FB6F670">
            <a:extLst>
              <a:ext uri="{FF2B5EF4-FFF2-40B4-BE49-F238E27FC236}">
                <a16:creationId xmlns:a16="http://schemas.microsoft.com/office/drawing/2014/main" id="{4316A070-01BB-4548-83A9-21AE2B57D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0600" y="241322"/>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653423F-7405-4B61-A208-0775F27A7681}"/>
              </a:ext>
            </a:extLst>
          </p:cNvPr>
          <p:cNvSpPr/>
          <p:nvPr/>
        </p:nvSpPr>
        <p:spPr>
          <a:xfrm>
            <a:off x="-168612" y="1370571"/>
            <a:ext cx="8642051" cy="338554"/>
          </a:xfrm>
          <a:prstGeom prst="rect">
            <a:avLst/>
          </a:prstGeom>
        </p:spPr>
        <p:txBody>
          <a:bodyPr wrap="square" anchor="t">
            <a:spAutoFit/>
          </a:bodyPr>
          <a:lstStyle/>
          <a:p>
            <a:pPr lvl="1" fontAlgn="base"/>
            <a:endParaRPr lang="en-US" sz="1600">
              <a:latin typeface="Tahoma" panose="020B0604030504040204" pitchFamily="34" charset="0"/>
              <a:ea typeface="Tahoma"/>
              <a:cs typeface="Tahoma"/>
            </a:endParaRPr>
          </a:p>
        </p:txBody>
      </p:sp>
      <p:sp>
        <p:nvSpPr>
          <p:cNvPr id="7" name="Rectangle 6">
            <a:extLst>
              <a:ext uri="{FF2B5EF4-FFF2-40B4-BE49-F238E27FC236}">
                <a16:creationId xmlns:a16="http://schemas.microsoft.com/office/drawing/2014/main" id="{1A59B11E-1472-40BE-99F9-8A986C1FD74C}"/>
              </a:ext>
            </a:extLst>
          </p:cNvPr>
          <p:cNvSpPr/>
          <p:nvPr/>
        </p:nvSpPr>
        <p:spPr>
          <a:xfrm>
            <a:off x="-38725" y="1439844"/>
            <a:ext cx="6131934" cy="5262979"/>
          </a:xfrm>
          <a:prstGeom prst="rect">
            <a:avLst/>
          </a:prstGeom>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1600" b="1">
                <a:latin typeface="Tahoma"/>
                <a:ea typeface="Tahoma"/>
                <a:cs typeface="Tahoma"/>
              </a:rPr>
              <a:t>Step 4 (Optional): Track progress in Activity Log</a:t>
            </a:r>
            <a:endParaRPr lang="en-US" b="1">
              <a:latin typeface="Tahoma"/>
              <a:ea typeface="Tahoma"/>
              <a:cs typeface="Tahoma"/>
            </a:endParaRPr>
          </a:p>
          <a:p>
            <a:pPr lvl="1"/>
            <a:r>
              <a:rPr lang="en-US" sz="1600" b="1">
                <a:latin typeface="Tahoma"/>
                <a:ea typeface="Tahoma"/>
                <a:cs typeface="Tahoma"/>
              </a:rPr>
              <a:t>Navigate to Utilities &gt; Activity Log</a:t>
            </a:r>
          </a:p>
          <a:p>
            <a:pPr lvl="1"/>
            <a:endParaRPr lang="en-US" sz="1600" b="1">
              <a:latin typeface="Tahoma"/>
              <a:ea typeface="Tahoma"/>
              <a:cs typeface="Tahoma"/>
            </a:endParaRPr>
          </a:p>
          <a:p>
            <a:pPr lvl="1"/>
            <a:r>
              <a:rPr lang="en-US" sz="1600">
                <a:latin typeface="Tahoma"/>
                <a:ea typeface="Tahoma"/>
                <a:cs typeface="Tahoma"/>
              </a:rPr>
              <a:t>There are 3 processes running prior to the ODS being generated:</a:t>
            </a:r>
          </a:p>
          <a:p>
            <a:pPr lvl="1"/>
            <a:endParaRPr lang="en-US" sz="1600">
              <a:latin typeface="Tahoma"/>
              <a:ea typeface="Tahoma"/>
              <a:cs typeface="Tahoma"/>
            </a:endParaRPr>
          </a:p>
          <a:p>
            <a:pPr lvl="1"/>
            <a:r>
              <a:rPr lang="en-US" sz="1600">
                <a:latin typeface="Tahoma"/>
                <a:ea typeface="Tahoma"/>
                <a:cs typeface="Tahoma"/>
              </a:rPr>
              <a:t>ODS Management</a:t>
            </a:r>
          </a:p>
          <a:p>
            <a:pPr lvl="1"/>
            <a:r>
              <a:rPr lang="en-US" sz="1600">
                <a:latin typeface="Tahoma"/>
                <a:ea typeface="Tahoma"/>
                <a:cs typeface="Tahoma"/>
              </a:rPr>
              <a:t>Provision</a:t>
            </a:r>
          </a:p>
          <a:p>
            <a:pPr lvl="1"/>
            <a:r>
              <a:rPr lang="en-US" sz="1600">
                <a:latin typeface="Tahoma"/>
                <a:ea typeface="Tahoma"/>
                <a:cs typeface="Tahoma"/>
              </a:rPr>
              <a:t>Maintenance Script</a:t>
            </a:r>
          </a:p>
          <a:p>
            <a:pPr lvl="1"/>
            <a:endParaRPr lang="en-US" sz="1600">
              <a:latin typeface="Tahoma"/>
              <a:ea typeface="Tahoma"/>
              <a:cs typeface="Tahoma"/>
            </a:endParaRPr>
          </a:p>
          <a:p>
            <a:pPr lvl="1"/>
            <a:r>
              <a:rPr lang="en-US" sz="1600">
                <a:latin typeface="Tahoma"/>
                <a:ea typeface="Tahoma"/>
                <a:cs typeface="Tahoma"/>
              </a:rPr>
              <a:t>A green checkmark in the first column next to each process implies a successful execution. If there is no checkmark the process is still running. Click the "START TIME" column to refresh the screen. </a:t>
            </a:r>
          </a:p>
          <a:p>
            <a:pPr lvl="1"/>
            <a:endParaRPr lang="en-US" sz="1600">
              <a:latin typeface="Tahoma"/>
              <a:ea typeface="Tahoma"/>
              <a:cs typeface="Tahoma"/>
            </a:endParaRPr>
          </a:p>
          <a:p>
            <a:pPr lvl="1"/>
            <a:r>
              <a:rPr lang="en-US" sz="1600">
                <a:latin typeface="Tahoma"/>
                <a:ea typeface="Tahoma"/>
                <a:cs typeface="Tahoma"/>
              </a:rPr>
              <a:t>Note : The entire process should take between 2-15 minutes.  </a:t>
            </a:r>
          </a:p>
          <a:p>
            <a:pPr lvl="1"/>
            <a:endParaRPr lang="en-US" sz="1600">
              <a:latin typeface="Arial"/>
              <a:ea typeface="Tahoma"/>
              <a:cs typeface="Arial"/>
            </a:endParaRPr>
          </a:p>
          <a:p>
            <a:pPr lvl="1"/>
            <a:endParaRPr lang="en-US" sz="1600">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p:txBody>
      </p:sp>
      <p:cxnSp>
        <p:nvCxnSpPr>
          <p:cNvPr id="5" name="Straight Arrow Connector 4">
            <a:extLst>
              <a:ext uri="{FF2B5EF4-FFF2-40B4-BE49-F238E27FC236}">
                <a16:creationId xmlns:a16="http://schemas.microsoft.com/office/drawing/2014/main" id="{23DB411F-B189-412B-ACDB-5C99E15114EC}"/>
              </a:ext>
            </a:extLst>
          </p:cNvPr>
          <p:cNvCxnSpPr/>
          <p:nvPr/>
        </p:nvCxnSpPr>
        <p:spPr>
          <a:xfrm>
            <a:off x="2501663" y="3213950"/>
            <a:ext cx="3912990" cy="1415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2" name="Picture 8" descr="A screenshot of a cell phone&#10;&#10;Description generated with very high confidence">
            <a:extLst>
              <a:ext uri="{FF2B5EF4-FFF2-40B4-BE49-F238E27FC236}">
                <a16:creationId xmlns:a16="http://schemas.microsoft.com/office/drawing/2014/main" id="{289F9AE9-8D7C-40CF-A58E-FAE1724001E4}"/>
              </a:ext>
            </a:extLst>
          </p:cNvPr>
          <p:cNvPicPr>
            <a:picLocks noChangeAspect="1"/>
          </p:cNvPicPr>
          <p:nvPr/>
        </p:nvPicPr>
        <p:blipFill>
          <a:blip r:embed="rId3"/>
          <a:stretch>
            <a:fillRect/>
          </a:stretch>
        </p:blipFill>
        <p:spPr>
          <a:xfrm>
            <a:off x="6526306" y="2349012"/>
            <a:ext cx="5504328" cy="1891035"/>
          </a:xfrm>
          <a:prstGeom prst="rect">
            <a:avLst/>
          </a:prstGeom>
        </p:spPr>
      </p:pic>
    </p:spTree>
    <p:extLst>
      <p:ext uri="{BB962C8B-B14F-4D97-AF65-F5344CB8AC3E}">
        <p14:creationId xmlns:p14="http://schemas.microsoft.com/office/powerpoint/2010/main" val="4277776903"/>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1187</TotalTime>
  <Words>1179</Words>
  <Application>Microsoft Office PowerPoint</Application>
  <PresentationFormat>Widescreen</PresentationFormat>
  <Paragraphs>278</Paragraphs>
  <Slides>27</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27</vt:i4>
      </vt:variant>
    </vt:vector>
  </HeadingPairs>
  <TitlesOfParts>
    <vt:vector size="36" baseType="lpstr">
      <vt:lpstr>Arial</vt:lpstr>
      <vt:lpstr>Arial Narrow</vt:lpstr>
      <vt:lpstr>Calibri</vt:lpstr>
      <vt:lpstr>Century Gothic</vt:lpstr>
      <vt:lpstr>Courier New</vt:lpstr>
      <vt:lpstr>Tahoma</vt:lpstr>
      <vt:lpstr>Wingdings 3</vt:lpstr>
      <vt:lpstr>Slice</vt:lpstr>
      <vt:lpstr>3_Office Theme</vt:lpstr>
      <vt:lpstr>District UPDATE Webinar Summer 2019 </vt:lpstr>
      <vt:lpstr>Agenda</vt:lpstr>
      <vt:lpstr>PowerPoint Presentation</vt:lpstr>
      <vt:lpstr> Support Updates</vt:lpstr>
      <vt:lpstr>PowerPoint Presentation</vt:lpstr>
      <vt:lpstr> Support Structure –  Summer Rollover – EOY Documentation </vt:lpstr>
      <vt:lpstr>Support Structure –  ods management tool</vt:lpstr>
      <vt:lpstr>Support Structure –  ODS Management tool</vt:lpstr>
      <vt:lpstr>Support Structure –  ODS Management tool</vt:lpstr>
      <vt:lpstr>Support Structure –  ODS Management tool</vt:lpstr>
      <vt:lpstr>ITEMS IN Development </vt:lpstr>
      <vt:lpstr>Development Process</vt:lpstr>
      <vt:lpstr>PowerPoint Presentation</vt:lpstr>
      <vt:lpstr>PowerPoint Presentation</vt:lpstr>
      <vt:lpstr>New AND updated Integrations </vt:lpstr>
      <vt:lpstr>PowerPoint Presentation</vt:lpstr>
      <vt:lpstr>Integration  FALL PREVIEW</vt:lpstr>
      <vt:lpstr>PowerPoint Presentation</vt:lpstr>
      <vt:lpstr>SAS EVAAS Update</vt:lpstr>
      <vt:lpstr>V2.4 UpDATE and new functionality</vt:lpstr>
      <vt:lpstr>New functionality</vt:lpstr>
      <vt:lpstr>Query Bank</vt:lpstr>
      <vt:lpstr>Query All Years</vt:lpstr>
      <vt:lpstr>Username Creation - Oneroster</vt:lpstr>
      <vt:lpstr>SFTP Folder  Enhancements</vt:lpstr>
      <vt:lpstr>District website url</vt:lpstr>
      <vt:lpstr>Q&amp;A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District UPDATE Webinar May 2019 </dc:title>
  <dc:creator>Don Dailey</dc:creator>
  <cp:lastModifiedBy>Don Dailey</cp:lastModifiedBy>
  <cp:revision>1</cp:revision>
  <dcterms:created xsi:type="dcterms:W3CDTF">2019-05-29T13:24:03Z</dcterms:created>
  <dcterms:modified xsi:type="dcterms:W3CDTF">2019-07-09T19:14:52Z</dcterms:modified>
</cp:coreProperties>
</file>