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333" r:id="rId3"/>
    <p:sldId id="468" r:id="rId4"/>
    <p:sldId id="314" r:id="rId5"/>
    <p:sldId id="469" r:id="rId6"/>
    <p:sldId id="464" r:id="rId7"/>
    <p:sldId id="470" r:id="rId8"/>
    <p:sldId id="461" r:id="rId9"/>
    <p:sldId id="471" r:id="rId10"/>
    <p:sldId id="439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8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5C6192-501E-45AE-8A38-375A9E008A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4849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299AE2-7689-45DB-A4F8-A1E2E7C34C5A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766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orporate1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0" y="5638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733" y="2976677"/>
            <a:ext cx="2116535" cy="211653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2367077"/>
            <a:ext cx="7772400" cy="43327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Consortium Name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" y="1755775"/>
            <a:ext cx="7772400" cy="541338"/>
          </a:xfrm>
        </p:spPr>
        <p:txBody>
          <a:bodyPr/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en-US" dirty="0" smtClean="0"/>
              <a:t>Activity Name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2193402" y="5238690"/>
            <a:ext cx="4757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i="1" noProof="0" dirty="0" smtClean="0">
                <a:latin typeface="+mn-lt"/>
              </a:rPr>
              <a:t>Technology Readiness in Michigan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1F3EE-CB5C-405B-87FC-0292D6D62E9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6608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C7749-CB4A-4876-8DB2-89EF60739DC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45601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8862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2C34E5-C540-4561-A934-43C1A298188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0864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652759E-0BE9-4AA6-8A8B-0405ED14AD2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65837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E54F4-1CA1-460E-BC57-6E28544995B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1314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F3AB-2645-4701-BFA9-B0A7B57E362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559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0E233-3BD0-4127-B1E4-7D1EE1BCE28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861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20539-3392-4595-8BD1-C98CB7780CB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7222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C0AA0-6375-4A25-82E1-0190E124B31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7079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E4BBE-D7E6-4C79-95B7-97528C2DA88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6188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E8FA7-2C8A-4050-9B1B-F599201CADE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451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03359-5FA3-4AB0-8356-04D3E6EAC35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7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orporate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endParaRPr lang="en-US" alt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63191CB-4664-4736-9CF3-A01C254A68BF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755" y="164589"/>
            <a:ext cx="1511811" cy="15118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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2500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Don.Dailey@Kresa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64264" y="1773892"/>
            <a:ext cx="8177543" cy="1105109"/>
          </a:xfrm>
        </p:spPr>
        <p:txBody>
          <a:bodyPr/>
          <a:lstStyle/>
          <a:p>
            <a:r>
              <a:rPr lang="en-US" sz="2800" dirty="0" smtClean="0"/>
              <a:t>TRIG Data Integration Update </a:t>
            </a:r>
          </a:p>
          <a:p>
            <a:r>
              <a:rPr lang="en-US" sz="2800" dirty="0" smtClean="0"/>
              <a:t>for Data System Vendors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774" y="6122239"/>
            <a:ext cx="1257392" cy="5776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5194" y="6122239"/>
            <a:ext cx="1289081" cy="5959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400" dirty="0"/>
          </a:p>
          <a:p>
            <a:r>
              <a:rPr lang="en-US" dirty="0" smtClean="0"/>
              <a:t>Visit our website at 22itrig.org for more information</a:t>
            </a:r>
          </a:p>
          <a:p>
            <a:r>
              <a:rPr lang="en-US" dirty="0" smtClean="0"/>
              <a:t>Contact Information</a:t>
            </a:r>
          </a:p>
          <a:p>
            <a:pPr lvl="1"/>
            <a:r>
              <a:rPr lang="en-US" sz="4000" dirty="0" smtClean="0"/>
              <a:t>Don Dailey</a:t>
            </a:r>
          </a:p>
          <a:p>
            <a:pPr lvl="1"/>
            <a:r>
              <a:rPr lang="en-US" sz="4000" smtClean="0">
                <a:hlinkClick r:id="rId2"/>
              </a:rPr>
              <a:t>Don.Dailey@Kresa.org</a:t>
            </a:r>
            <a:endParaRPr lang="en-US" sz="4000" dirty="0" smtClean="0"/>
          </a:p>
          <a:p>
            <a:pPr lvl="1"/>
            <a:r>
              <a:rPr lang="en-US" sz="4000" dirty="0" smtClean="0"/>
              <a:t>269-250-9264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194" y="6122239"/>
            <a:ext cx="1289081" cy="5959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774" y="6122239"/>
            <a:ext cx="1257392" cy="57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8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18244"/>
            <a:ext cx="7772400" cy="465498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Review of MI Data Hub Environments and Capability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Timeline for promotion of changes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MI SDK Solutions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Support of State Extensions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Use of </a:t>
            </a:r>
            <a:r>
              <a:rPr lang="en-US" dirty="0" err="1" smtClean="0"/>
              <a:t>Composties</a:t>
            </a:r>
            <a:endParaRPr lang="en-US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PATCH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Profiles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School Year standardization and rollover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Incentives and mandate follow-up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Other/Questions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79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Hub Environments/Timeline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3297339"/>
              </p:ext>
            </p:extLst>
          </p:nvPr>
        </p:nvGraphicFramePr>
        <p:xfrm>
          <a:off x="461728" y="1536829"/>
          <a:ext cx="8184332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083">
                  <a:extLst>
                    <a:ext uri="{9D8B030D-6E8A-4147-A177-3AD203B41FA5}">
                      <a16:colId xmlns:a16="http://schemas.microsoft.com/office/drawing/2014/main" val="1559316256"/>
                    </a:ext>
                  </a:extLst>
                </a:gridCol>
                <a:gridCol w="2046083">
                  <a:extLst>
                    <a:ext uri="{9D8B030D-6E8A-4147-A177-3AD203B41FA5}">
                      <a16:colId xmlns:a16="http://schemas.microsoft.com/office/drawing/2014/main" val="920288350"/>
                    </a:ext>
                  </a:extLst>
                </a:gridCol>
                <a:gridCol w="2046083">
                  <a:extLst>
                    <a:ext uri="{9D8B030D-6E8A-4147-A177-3AD203B41FA5}">
                      <a16:colId xmlns:a16="http://schemas.microsoft.com/office/drawing/2014/main" val="1120415125"/>
                    </a:ext>
                  </a:extLst>
                </a:gridCol>
                <a:gridCol w="2046083">
                  <a:extLst>
                    <a:ext uri="{9D8B030D-6E8A-4147-A177-3AD203B41FA5}">
                      <a16:colId xmlns:a16="http://schemas.microsoft.com/office/drawing/2014/main" val="12238744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782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Location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KRESA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KRESA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Statewide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549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Ed-Fi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Version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2.0 Final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2.0 Final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2.0 Pre-Release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4276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Sandbox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Yes, private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Yes, vendor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1454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State Extensions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MSDS </a:t>
                      </a: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7/5 for EEM, REP, FID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MSDS 7/5 for EEM, REP, FID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MSDS </a:t>
                      </a: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7/25 for EEM, REP, FID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460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Multi-thread fix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7/25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2886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Profile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Support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 (Alert)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Alert 7/25 Others TBD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1406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Composites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7/25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305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PATCH Support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7/25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5584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2017 Ready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7/25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655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State Reporting Generation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TBD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TBD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Fall 2016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550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Dashboards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7/25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4227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864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SDK Implemented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05253"/>
            <a:ext cx="7772400" cy="3603976"/>
          </a:xfrm>
        </p:spPr>
        <p:txBody>
          <a:bodyPr/>
          <a:lstStyle/>
          <a:p>
            <a:r>
              <a:rPr lang="en-US" dirty="0" smtClean="0"/>
              <a:t>Purpose of the SDK is to save vendors time and allow for an easy way to provide you with updated MI data definitions</a:t>
            </a:r>
          </a:p>
          <a:p>
            <a:pPr lvl="1"/>
            <a:r>
              <a:rPr lang="en-US" dirty="0" smtClean="0"/>
              <a:t>REST API Access</a:t>
            </a:r>
          </a:p>
          <a:p>
            <a:pPr lvl="1"/>
            <a:r>
              <a:rPr lang="en-US" dirty="0" smtClean="0"/>
              <a:t>API Endpoints detailed with all data points</a:t>
            </a:r>
          </a:p>
          <a:p>
            <a:pPr lvl="1"/>
            <a:r>
              <a:rPr lang="en-US" dirty="0" smtClean="0"/>
              <a:t>Ability to provide extended functionality</a:t>
            </a:r>
          </a:p>
          <a:p>
            <a:r>
              <a:rPr lang="en-US" dirty="0" smtClean="0"/>
              <a:t>State Extensions</a:t>
            </a:r>
          </a:p>
          <a:p>
            <a:r>
              <a:rPr lang="en-US" dirty="0" smtClean="0"/>
              <a:t>Composites</a:t>
            </a:r>
          </a:p>
          <a:p>
            <a:r>
              <a:rPr lang="en-US" dirty="0" smtClean="0"/>
              <a:t>PATCH</a:t>
            </a:r>
          </a:p>
          <a:p>
            <a:r>
              <a:rPr lang="en-US" dirty="0" smtClean="0"/>
              <a:t>Profiles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41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Year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default, the XML ingestion has been loading 2015-2016 data into the 2016 ODS</a:t>
            </a:r>
          </a:p>
          <a:p>
            <a:r>
              <a:rPr lang="en-US" dirty="0" smtClean="0"/>
              <a:t>Some vendors writing to 2015 ODS for 2015-2016</a:t>
            </a:r>
          </a:p>
          <a:p>
            <a:r>
              <a:rPr lang="en-US" dirty="0" smtClean="0"/>
              <a:t>Standardizing on 2016 for 2015-2016 and 2017 for 2016-2017</a:t>
            </a:r>
          </a:p>
          <a:p>
            <a:r>
              <a:rPr lang="en-US" dirty="0" smtClean="0"/>
              <a:t>Timeline for when 2017 year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3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Incentives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US" dirty="0" smtClean="0"/>
              <a:t>$2,000 for receiving data from data hubs to populate your system</a:t>
            </a:r>
          </a:p>
          <a:p>
            <a:r>
              <a:rPr lang="en-US" dirty="0" smtClean="0"/>
              <a:t>$1,000 to write food service status</a:t>
            </a:r>
          </a:p>
          <a:p>
            <a:r>
              <a:rPr lang="en-US" dirty="0" smtClean="0"/>
              <a:t>$2,000 to write</a:t>
            </a:r>
          </a:p>
          <a:p>
            <a:pPr lvl="1"/>
            <a:r>
              <a:rPr lang="en-US" dirty="0" smtClean="0"/>
              <a:t>Transportation (extension)</a:t>
            </a:r>
          </a:p>
          <a:p>
            <a:pPr lvl="1"/>
            <a:r>
              <a:rPr lang="en-US" dirty="0" smtClean="0"/>
              <a:t>Assessment Scores</a:t>
            </a:r>
          </a:p>
          <a:p>
            <a:pPr lvl="1"/>
            <a:r>
              <a:rPr lang="en-US" dirty="0" smtClean="0"/>
              <a:t>Item level/standards based scores</a:t>
            </a:r>
          </a:p>
          <a:p>
            <a:pPr lvl="1"/>
            <a:r>
              <a:rPr lang="en-US" dirty="0" smtClean="0"/>
              <a:t>Discipline referral data</a:t>
            </a:r>
          </a:p>
          <a:p>
            <a:r>
              <a:rPr lang="en-US" dirty="0" smtClean="0"/>
              <a:t>$3,000 to write Special Ed data including data needed for state reporting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24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Incentive Follow-Up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had a number of districts take us up on it</a:t>
            </a:r>
          </a:p>
          <a:p>
            <a:r>
              <a:rPr lang="en-US" dirty="0" smtClean="0"/>
              <a:t>Still more funding allocated, so will consider additional requests</a:t>
            </a:r>
          </a:p>
          <a:p>
            <a:r>
              <a:rPr lang="en-US" dirty="0" smtClean="0"/>
              <a:t>Legislative mandate for “standardized reporting”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1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</a:t>
            </a:r>
            <a:r>
              <a:rPr lang="en-US" dirty="0" smtClean="0"/>
              <a:t>Legislative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i="1" dirty="0"/>
              <a:t>Sec .19(7) It is the intent of the legislature to implement not later than 2016-2017, </a:t>
            </a:r>
            <a:r>
              <a:rPr lang="en-US" sz="2000" i="1" u="sng" dirty="0"/>
              <a:t>statewide standard reporting requirements for education data</a:t>
            </a:r>
            <a:r>
              <a:rPr lang="en-US" sz="2000" i="1" dirty="0"/>
              <a:t> approved by the </a:t>
            </a:r>
            <a:r>
              <a:rPr lang="en-US" sz="2000" b="1" i="1" dirty="0"/>
              <a:t>department</a:t>
            </a:r>
            <a:r>
              <a:rPr lang="en-US" sz="2000" i="1" dirty="0"/>
              <a:t> in conjunction with the </a:t>
            </a:r>
            <a:r>
              <a:rPr lang="en-US" sz="2000" b="1" i="1" dirty="0"/>
              <a:t>center</a:t>
            </a:r>
            <a:r>
              <a:rPr lang="en-US" sz="2000" i="1" dirty="0"/>
              <a:t>. The department shall work with the center, intermediate districts, districts, and other interested stakeholders to develop recommendations on the implementation of this policy change. A district or intermediate district shall implement the statewide standard reporting requirements not later than </a:t>
            </a:r>
            <a:r>
              <a:rPr lang="en-US" sz="2000" i="1" u="sng" dirty="0"/>
              <a:t>2014-2015 or when a district or intermediate district updates its education data reporting system, whichever is later</a:t>
            </a:r>
            <a:r>
              <a:rPr lang="en-US" sz="2000" i="1" dirty="0"/>
              <a:t>.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1209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</a:t>
            </a:r>
            <a:r>
              <a:rPr lang="en-US" dirty="0" smtClean="0"/>
              <a:t>Legislative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i="1" dirty="0"/>
              <a:t>Sec .19(7) </a:t>
            </a:r>
            <a:r>
              <a:rPr lang="en-US" sz="2000" i="1" dirty="0" smtClean="0"/>
              <a:t>- </a:t>
            </a:r>
            <a:r>
              <a:rPr lang="en-US" sz="2000" i="1" dirty="0" smtClean="0"/>
              <a:t>BEGINNING </a:t>
            </a:r>
            <a:r>
              <a:rPr lang="en-US" sz="2000" i="1" dirty="0"/>
              <a:t>IN </a:t>
            </a:r>
            <a:r>
              <a:rPr lang="en-US" sz="2000" i="1" dirty="0" smtClean="0"/>
              <a:t>2016-2017</a:t>
            </a:r>
            <a:r>
              <a:rPr lang="en-US" sz="2000" i="1" dirty="0"/>
              <a:t>, THE DEPARTMENT </a:t>
            </a:r>
            <a:r>
              <a:rPr lang="en-US" sz="2000" i="1" u="sng" dirty="0"/>
              <a:t>SHALL IMPLEMENT statewide standard reporting requirements for education data</a:t>
            </a:r>
            <a:r>
              <a:rPr lang="en-US" sz="2000" i="1" dirty="0"/>
              <a:t> approved by the department in conjunction with the center. The department shall work with the center, intermediate districts, districts, and other interested stakeholders to IMPLEMENT this policy change. </a:t>
            </a:r>
            <a:r>
              <a:rPr lang="en-US" sz="2000" i="1" u="sng" dirty="0"/>
              <a:t>A district or intermediate district shall implement the statewide standard reporting requirements not later than 2017 2018 or when a district or intermediate district updates its education data reporting system, whichever is later</a:t>
            </a:r>
            <a:r>
              <a:rPr lang="en-US" sz="2000" i="1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4840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IG-Template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33CCFF"/>
      </a:accent1>
      <a:accent2>
        <a:srgbClr val="99FF99"/>
      </a:accent2>
      <a:accent3>
        <a:srgbClr val="FFFFFF"/>
      </a:accent3>
      <a:accent4>
        <a:srgbClr val="DADADA"/>
      </a:accent4>
      <a:accent5>
        <a:srgbClr val="ADE2FF"/>
      </a:accent5>
      <a:accent6>
        <a:srgbClr val="8AE78A"/>
      </a:accent6>
      <a:hlink>
        <a:srgbClr val="FFFF99"/>
      </a:hlink>
      <a:folHlink>
        <a:srgbClr val="CCCCFF"/>
      </a:folHlink>
    </a:clrScheme>
    <a:fontScheme name="business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business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8">
        <a:dk1>
          <a:srgbClr val="808080"/>
        </a:dk1>
        <a:lt1>
          <a:srgbClr val="FFCCFF"/>
        </a:lt1>
        <a:dk2>
          <a:srgbClr val="FFCCCC"/>
        </a:dk2>
        <a:lt2>
          <a:srgbClr val="FFFFFF"/>
        </a:lt2>
        <a:accent1>
          <a:srgbClr val="990066"/>
        </a:accent1>
        <a:accent2>
          <a:srgbClr val="9C001A"/>
        </a:accent2>
        <a:accent3>
          <a:srgbClr val="FFE2E2"/>
        </a:accent3>
        <a:accent4>
          <a:srgbClr val="DAAEDA"/>
        </a:accent4>
        <a:accent5>
          <a:srgbClr val="CAAAB8"/>
        </a:accent5>
        <a:accent6>
          <a:srgbClr val="8D0016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TRIG-Template</Template>
  <TotalTime>43747</TotalTime>
  <Words>513</Words>
  <Application>Microsoft Office PowerPoint</Application>
  <PresentationFormat>On-screen Show (4:3)</PresentationFormat>
  <Paragraphs>100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Comic Sans MS</vt:lpstr>
      <vt:lpstr>Times New Roman</vt:lpstr>
      <vt:lpstr>Verdana</vt:lpstr>
      <vt:lpstr>Wingdings 2</vt:lpstr>
      <vt:lpstr>TRIG-Template</vt:lpstr>
      <vt:lpstr>PowerPoint Presentation</vt:lpstr>
      <vt:lpstr>Agenda</vt:lpstr>
      <vt:lpstr>Data Hub Environments/Timeline</vt:lpstr>
      <vt:lpstr>SDK Implemented Solutions</vt:lpstr>
      <vt:lpstr>School Year Issues</vt:lpstr>
      <vt:lpstr>Incentives</vt:lpstr>
      <vt:lpstr>Incentive Follow-Up</vt:lpstr>
      <vt:lpstr>Previous Legislative Language</vt:lpstr>
      <vt:lpstr>Revised Legislative Language</vt:lpstr>
      <vt:lpstr>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Hall</dc:creator>
  <cp:lastModifiedBy>Don Dailey</cp:lastModifiedBy>
  <cp:revision>196</cp:revision>
  <cp:lastPrinted>2014-12-08T21:54:43Z</cp:lastPrinted>
  <dcterms:created xsi:type="dcterms:W3CDTF">2014-10-30T14:17:24Z</dcterms:created>
  <dcterms:modified xsi:type="dcterms:W3CDTF">2016-06-29T17:54:53Z</dcterms:modified>
</cp:coreProperties>
</file>