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2"/>
    <p:sldMasterId id="2147483677" r:id="rId3"/>
    <p:sldMasterId id="2147483682" r:id="rId4"/>
    <p:sldMasterId id="2147483688" r:id="rId5"/>
    <p:sldMasterId id="2147483695" r:id="rId6"/>
  </p:sldMasterIdLst>
  <p:notesMasterIdLst>
    <p:notesMasterId r:id="rId18"/>
  </p:notesMasterIdLst>
  <p:sldIdLst>
    <p:sldId id="345" r:id="rId7"/>
    <p:sldId id="2134806783" r:id="rId8"/>
    <p:sldId id="2134806786" r:id="rId9"/>
    <p:sldId id="2134806787" r:id="rId10"/>
    <p:sldId id="300" r:id="rId11"/>
    <p:sldId id="2134806788" r:id="rId12"/>
    <p:sldId id="2134806789" r:id="rId13"/>
    <p:sldId id="2134806790" r:id="rId14"/>
    <p:sldId id="2134806791" r:id="rId15"/>
    <p:sldId id="2134806792" r:id="rId16"/>
    <p:sldId id="295" r:id="rId1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000" b="1" i="0" u="none" strike="noStrike" cap="none" spc="0" normalizeH="0" baseline="0">
        <a:ln>
          <a:noFill/>
        </a:ln>
        <a:solidFill>
          <a:srgbClr val="3A3A3B"/>
        </a:solidFill>
        <a:effectLst/>
        <a:uFillTx/>
        <a:latin typeface="Proxima Nova"/>
        <a:ea typeface="Proxima Nova"/>
        <a:cs typeface="Proxima Nova"/>
        <a:sym typeface="Proxima Nova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000" b="1" i="0" u="none" strike="noStrike" cap="none" spc="0" normalizeH="0" baseline="0">
        <a:ln>
          <a:noFill/>
        </a:ln>
        <a:solidFill>
          <a:srgbClr val="3A3A3B"/>
        </a:solidFill>
        <a:effectLst/>
        <a:uFillTx/>
        <a:latin typeface="Proxima Nova"/>
        <a:ea typeface="Proxima Nova"/>
        <a:cs typeface="Proxima Nova"/>
        <a:sym typeface="Proxima Nova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000" b="1" i="0" u="none" strike="noStrike" cap="none" spc="0" normalizeH="0" baseline="0">
        <a:ln>
          <a:noFill/>
        </a:ln>
        <a:solidFill>
          <a:srgbClr val="3A3A3B"/>
        </a:solidFill>
        <a:effectLst/>
        <a:uFillTx/>
        <a:latin typeface="Proxima Nova"/>
        <a:ea typeface="Proxima Nova"/>
        <a:cs typeface="Proxima Nova"/>
        <a:sym typeface="Proxima Nova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000" b="1" i="0" u="none" strike="noStrike" cap="none" spc="0" normalizeH="0" baseline="0">
        <a:ln>
          <a:noFill/>
        </a:ln>
        <a:solidFill>
          <a:srgbClr val="3A3A3B"/>
        </a:solidFill>
        <a:effectLst/>
        <a:uFillTx/>
        <a:latin typeface="Proxima Nova"/>
        <a:ea typeface="Proxima Nova"/>
        <a:cs typeface="Proxima Nova"/>
        <a:sym typeface="Proxima Nova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000" b="1" i="0" u="none" strike="noStrike" cap="none" spc="0" normalizeH="0" baseline="0">
        <a:ln>
          <a:noFill/>
        </a:ln>
        <a:solidFill>
          <a:srgbClr val="3A3A3B"/>
        </a:solidFill>
        <a:effectLst/>
        <a:uFillTx/>
        <a:latin typeface="Proxima Nova"/>
        <a:ea typeface="Proxima Nova"/>
        <a:cs typeface="Proxima Nova"/>
        <a:sym typeface="Proxima Nova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000" b="1" i="0" u="none" strike="noStrike" cap="none" spc="0" normalizeH="0" baseline="0">
        <a:ln>
          <a:noFill/>
        </a:ln>
        <a:solidFill>
          <a:srgbClr val="3A3A3B"/>
        </a:solidFill>
        <a:effectLst/>
        <a:uFillTx/>
        <a:latin typeface="Proxima Nova"/>
        <a:ea typeface="Proxima Nova"/>
        <a:cs typeface="Proxima Nova"/>
        <a:sym typeface="Proxima Nova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000" b="1" i="0" u="none" strike="noStrike" cap="none" spc="0" normalizeH="0" baseline="0">
        <a:ln>
          <a:noFill/>
        </a:ln>
        <a:solidFill>
          <a:srgbClr val="3A3A3B"/>
        </a:solidFill>
        <a:effectLst/>
        <a:uFillTx/>
        <a:latin typeface="Proxima Nova"/>
        <a:ea typeface="Proxima Nova"/>
        <a:cs typeface="Proxima Nova"/>
        <a:sym typeface="Proxima Nova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000" b="1" i="0" u="none" strike="noStrike" cap="none" spc="0" normalizeH="0" baseline="0">
        <a:ln>
          <a:noFill/>
        </a:ln>
        <a:solidFill>
          <a:srgbClr val="3A3A3B"/>
        </a:solidFill>
        <a:effectLst/>
        <a:uFillTx/>
        <a:latin typeface="Proxima Nova"/>
        <a:ea typeface="Proxima Nova"/>
        <a:cs typeface="Proxima Nova"/>
        <a:sym typeface="Proxima Nova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000" b="1" i="0" u="none" strike="noStrike" cap="none" spc="0" normalizeH="0" baseline="0">
        <a:ln>
          <a:noFill/>
        </a:ln>
        <a:solidFill>
          <a:srgbClr val="3A3A3B"/>
        </a:solidFill>
        <a:effectLst/>
        <a:uFillTx/>
        <a:latin typeface="Proxima Nova"/>
        <a:ea typeface="Proxima Nova"/>
        <a:cs typeface="Proxima Nova"/>
        <a:sym typeface="Proxima Nov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3BF956D-1F75-1202-48AF-9B82FBE5C591}" name="Sherod Keen" initials="SK" userId="S::sherod@keenlogic.llc::08a5087b-d2ed-414c-a530-a36a2043c35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77A591-0A37-AC41-AB67-E7040AFAF291}" v="3" dt="2023-12-11T22:36:14.536"/>
    <p1510:client id="{417BBC05-B066-E64F-9587-15126307D8DC}" v="1" dt="2023-12-11T21:46:00.453"/>
    <p1510:client id="{582C8552-63CB-9146-ADF6-E4FB1C8D4BAE}" v="4" dt="2023-12-12T12:35:19.323"/>
    <p1510:client id="{692BBBEF-FC89-4048-A709-15AAEEF5B76B}" v="145" dt="2023-12-11T22:30:45.191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>
          <a:latin typeface="Proxima Nova"/>
          <a:ea typeface="Proxima Nova"/>
          <a:cs typeface="Proxima Nova"/>
        </a:font>
        <a:srgbClr val="3A3A3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microsoft.com/office/2018/10/relationships/authors" Target="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Focus on </a:t>
            </a:r>
            <a:r>
              <a:rPr lang="en-US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Understanding Dependencies and Effectively Addressing Errors</a:t>
            </a:r>
            <a:r>
              <a:rPr lang="en-US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43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94981-B275-4BF5-A167-CFA2DCD3DA0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7646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94981-B275-4BF5-A167-CFA2DCD3DA0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4695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94981-B275-4BF5-A167-CFA2DCD3DA0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710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US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Explain these records were not making it because of a programming bug within the SIS.</a:t>
            </a:r>
            <a:r>
              <a:rPr lang="en-U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en-U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en-US" b="0" i="0" u="none" strike="noStrike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adding in more examples</a:t>
            </a:r>
            <a:r>
              <a:rPr lang="en-US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​</a:t>
            </a:r>
            <a:br>
              <a:rPr lang="en-US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n-US" b="0" i="0" u="none" strike="noStrike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- things failing due to sections</a:t>
            </a:r>
            <a:r>
              <a:rPr lang="en-US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​</a:t>
            </a:r>
            <a:br>
              <a:rPr lang="en-US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n-US" b="0" i="0" u="none" strike="noStrike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- student attendance fails - show resolution steps: </a:t>
            </a:r>
            <a:r>
              <a:rPr lang="en-US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​</a:t>
            </a:r>
            <a:br>
              <a:rPr lang="en-US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</a:br>
            <a:r>
              <a:rPr lang="en-US" b="0" i="0" u="none" strike="noStrike" err="1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studentsectionattendanceenvent</a:t>
            </a:r>
            <a:r>
              <a:rPr lang="en-US" b="0" i="0" u="none" strike="noStrike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&gt;section&gt;course&gt;class period</a:t>
            </a:r>
            <a:r>
              <a:rPr lang="en-US" b="0" i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​</a:t>
            </a:r>
            <a:endParaRPr lang="en-US" b="0" i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en-U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94981-B275-4BF5-A167-CFA2DCD3DA0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3614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94981-B275-4BF5-A167-CFA2DCD3DA0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3419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unmapped descriptor is causing the record to fail. By mapping this descriptor, you can fix this record and any other records using the unmapped descriptor.</a:t>
            </a:r>
            <a:r>
              <a:rPr lang="en-US" sz="105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sz="1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94981-B275-4BF5-A167-CFA2DCD3DA0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498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-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Ed-Fi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-1"/>
            <a:ext cx="24384000" cy="12550142"/>
          </a:xfrm>
          <a:prstGeom prst="rect">
            <a:avLst/>
          </a:prstGeom>
          <a:solidFill>
            <a:srgbClr val="DB1B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2458388"/>
            <a:ext cx="21031200" cy="698974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49397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175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– PurpleRed">
    <p:bg>
      <p:bgPr>
        <a:blipFill dpi="0" rotWithShape="1">
          <a:blip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2" t="30775" r="13261" b="-1112"/>
          <a:stretch/>
        </p:blipFill>
        <p:spPr>
          <a:xfrm>
            <a:off x="0" y="-2"/>
            <a:ext cx="24414480" cy="1371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76" y="1592186"/>
            <a:ext cx="8416924" cy="3846576"/>
          </a:xfrm>
          <a:prstGeom prst="rect">
            <a:avLst/>
          </a:prstGeom>
        </p:spPr>
      </p:pic>
      <p:sp>
        <p:nvSpPr>
          <p:cNvPr id="14" name="Text Placeholder 24"/>
          <p:cNvSpPr>
            <a:spLocks noGrp="1"/>
          </p:cNvSpPr>
          <p:nvPr>
            <p:ph type="body" sz="quarter" idx="13" hasCustomPrompt="1"/>
          </p:nvPr>
        </p:nvSpPr>
        <p:spPr>
          <a:xfrm>
            <a:off x="1590676" y="10117604"/>
            <a:ext cx="205740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/>
            </a:lvl2pPr>
            <a:lvl3pPr marL="1828800" indent="0">
              <a:buNone/>
              <a:defRPr/>
            </a:lvl3pPr>
            <a:lvl4pPr marL="2743200" indent="0">
              <a:buNone/>
              <a:defRPr/>
            </a:lvl4pPr>
            <a:lvl5pPr marL="3657600" indent="0">
              <a:buNone/>
              <a:defRPr/>
            </a:lvl5pPr>
          </a:lstStyle>
          <a:p>
            <a:pPr lvl="0"/>
            <a:r>
              <a:rPr lang="en-US"/>
              <a:t>Presentation Subtitle (optional)</a:t>
            </a:r>
          </a:p>
        </p:txBody>
      </p:sp>
      <p:sp>
        <p:nvSpPr>
          <p:cNvPr id="18" name="Title 25"/>
          <p:cNvSpPr>
            <a:spLocks noGrp="1"/>
          </p:cNvSpPr>
          <p:nvPr>
            <p:ph type="title"/>
          </p:nvPr>
        </p:nvSpPr>
        <p:spPr>
          <a:xfrm>
            <a:off x="1591320" y="7030951"/>
            <a:ext cx="20574000" cy="26511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90672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PurpleRed">
    <p:bg>
      <p:bgPr>
        <a:blipFill dpi="0" rotWithShape="1">
          <a:blip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2" t="30775" r="13261" b="-1112"/>
          <a:stretch/>
        </p:blipFill>
        <p:spPr>
          <a:xfrm>
            <a:off x="0" y="-2"/>
            <a:ext cx="24414480" cy="1371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76" y="1592186"/>
            <a:ext cx="8416924" cy="3846576"/>
          </a:xfrm>
          <a:prstGeom prst="rect">
            <a:avLst/>
          </a:prstGeom>
        </p:spPr>
      </p:pic>
      <p:sp>
        <p:nvSpPr>
          <p:cNvPr id="14" name="Text Placeholder 24"/>
          <p:cNvSpPr>
            <a:spLocks noGrp="1"/>
          </p:cNvSpPr>
          <p:nvPr>
            <p:ph type="body" sz="quarter" idx="13" hasCustomPrompt="1"/>
          </p:nvPr>
        </p:nvSpPr>
        <p:spPr>
          <a:xfrm>
            <a:off x="1590676" y="10117604"/>
            <a:ext cx="205740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/>
            </a:lvl2pPr>
            <a:lvl3pPr marL="1828800" indent="0">
              <a:buNone/>
              <a:defRPr/>
            </a:lvl3pPr>
            <a:lvl4pPr marL="2743200" indent="0">
              <a:buNone/>
              <a:defRPr/>
            </a:lvl4pPr>
            <a:lvl5pPr marL="3657600" indent="0">
              <a:buNone/>
              <a:defRPr/>
            </a:lvl5pPr>
          </a:lstStyle>
          <a:p>
            <a:pPr lvl="0"/>
            <a:r>
              <a:rPr lang="en-US"/>
              <a:t>Presentation Subtitle (optional)</a:t>
            </a:r>
          </a:p>
        </p:txBody>
      </p:sp>
      <p:sp>
        <p:nvSpPr>
          <p:cNvPr id="18" name="Title 25"/>
          <p:cNvSpPr>
            <a:spLocks noGrp="1"/>
          </p:cNvSpPr>
          <p:nvPr>
            <p:ph type="title"/>
          </p:nvPr>
        </p:nvSpPr>
        <p:spPr>
          <a:xfrm>
            <a:off x="1591320" y="7030951"/>
            <a:ext cx="20574000" cy="26511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35535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rangeYellow">
    <p:bg>
      <p:bgPr>
        <a:blipFill dpi="0" rotWithShape="1">
          <a:blip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2" t="30775" r="13261" b="-1112"/>
          <a:stretch/>
        </p:blipFill>
        <p:spPr>
          <a:xfrm>
            <a:off x="0" y="-2"/>
            <a:ext cx="24414480" cy="1371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76" y="1592186"/>
            <a:ext cx="8416924" cy="3846576"/>
          </a:xfrm>
          <a:prstGeom prst="rect">
            <a:avLst/>
          </a:prstGeom>
        </p:spPr>
      </p:pic>
      <p:sp>
        <p:nvSpPr>
          <p:cNvPr id="14" name="Text Placeholder 24"/>
          <p:cNvSpPr>
            <a:spLocks noGrp="1"/>
          </p:cNvSpPr>
          <p:nvPr>
            <p:ph type="body" sz="quarter" idx="13" hasCustomPrompt="1"/>
          </p:nvPr>
        </p:nvSpPr>
        <p:spPr>
          <a:xfrm>
            <a:off x="1590676" y="10117604"/>
            <a:ext cx="205740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/>
            </a:lvl2pPr>
            <a:lvl3pPr marL="1828800" indent="0">
              <a:buNone/>
              <a:defRPr/>
            </a:lvl3pPr>
            <a:lvl4pPr marL="2743200" indent="0">
              <a:buNone/>
              <a:defRPr/>
            </a:lvl4pPr>
            <a:lvl5pPr marL="3657600" indent="0">
              <a:buNone/>
              <a:defRPr/>
            </a:lvl5pPr>
          </a:lstStyle>
          <a:p>
            <a:pPr lvl="0"/>
            <a:r>
              <a:rPr lang="en-US"/>
              <a:t>Presentation Subtitle (optional)</a:t>
            </a:r>
          </a:p>
        </p:txBody>
      </p:sp>
      <p:sp>
        <p:nvSpPr>
          <p:cNvPr id="18" name="Title 25"/>
          <p:cNvSpPr>
            <a:spLocks noGrp="1"/>
          </p:cNvSpPr>
          <p:nvPr>
            <p:ph type="title"/>
          </p:nvPr>
        </p:nvSpPr>
        <p:spPr>
          <a:xfrm>
            <a:off x="1591320" y="7030951"/>
            <a:ext cx="20574000" cy="26511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6820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BlueGreen">
    <p:bg>
      <p:bgPr>
        <a:blipFill dpi="0" rotWithShape="1">
          <a:blip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2" t="30775" r="13261" b="-1112"/>
          <a:stretch/>
        </p:blipFill>
        <p:spPr>
          <a:xfrm>
            <a:off x="0" y="0"/>
            <a:ext cx="24414480" cy="1371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76" y="1592186"/>
            <a:ext cx="8416924" cy="3846576"/>
          </a:xfrm>
          <a:prstGeom prst="rect">
            <a:avLst/>
          </a:prstGeom>
        </p:spPr>
      </p:pic>
      <p:sp>
        <p:nvSpPr>
          <p:cNvPr id="14" name="Text Placeholder 24"/>
          <p:cNvSpPr>
            <a:spLocks noGrp="1"/>
          </p:cNvSpPr>
          <p:nvPr>
            <p:ph type="body" sz="quarter" idx="13" hasCustomPrompt="1"/>
          </p:nvPr>
        </p:nvSpPr>
        <p:spPr>
          <a:xfrm>
            <a:off x="1590676" y="10117604"/>
            <a:ext cx="205740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/>
            </a:lvl2pPr>
            <a:lvl3pPr marL="1828800" indent="0">
              <a:buNone/>
              <a:defRPr/>
            </a:lvl3pPr>
            <a:lvl4pPr marL="2743200" indent="0">
              <a:buNone/>
              <a:defRPr/>
            </a:lvl4pPr>
            <a:lvl5pPr marL="3657600" indent="0">
              <a:buNone/>
              <a:defRPr/>
            </a:lvl5pPr>
          </a:lstStyle>
          <a:p>
            <a:pPr lvl="0"/>
            <a:r>
              <a:rPr lang="en-US"/>
              <a:t>Presentation Subtitle (optional)</a:t>
            </a:r>
          </a:p>
        </p:txBody>
      </p:sp>
      <p:sp>
        <p:nvSpPr>
          <p:cNvPr id="18" name="Title 25"/>
          <p:cNvSpPr>
            <a:spLocks noGrp="1"/>
          </p:cNvSpPr>
          <p:nvPr>
            <p:ph type="title"/>
          </p:nvPr>
        </p:nvSpPr>
        <p:spPr>
          <a:xfrm>
            <a:off x="1591320" y="7030951"/>
            <a:ext cx="20574000" cy="26511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7984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591321" y="1563330"/>
            <a:ext cx="4455518" cy="23007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010" y="1592186"/>
            <a:ext cx="8408256" cy="3846576"/>
          </a:xfrm>
          <a:prstGeom prst="rect">
            <a:avLst/>
          </a:prstGeom>
        </p:spPr>
      </p:pic>
      <p:sp>
        <p:nvSpPr>
          <p:cNvPr id="11" name="Text Placeholder 24"/>
          <p:cNvSpPr>
            <a:spLocks noGrp="1"/>
          </p:cNvSpPr>
          <p:nvPr>
            <p:ph type="body" sz="quarter" idx="13" hasCustomPrompt="1"/>
          </p:nvPr>
        </p:nvSpPr>
        <p:spPr>
          <a:xfrm>
            <a:off x="1590676" y="10117604"/>
            <a:ext cx="20574000" cy="1828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914400" indent="0">
              <a:buNone/>
              <a:defRPr/>
            </a:lvl2pPr>
            <a:lvl3pPr marL="1828800" indent="0">
              <a:buNone/>
              <a:defRPr/>
            </a:lvl3pPr>
            <a:lvl4pPr marL="2743200" indent="0">
              <a:buNone/>
              <a:defRPr/>
            </a:lvl4pPr>
            <a:lvl5pPr marL="3657600" indent="0">
              <a:buNone/>
              <a:defRPr/>
            </a:lvl5pPr>
          </a:lstStyle>
          <a:p>
            <a:pPr lvl="0"/>
            <a:r>
              <a:rPr lang="en-US"/>
              <a:t>Presentation Subtitle (optional)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05401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- Purpl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Ed-Fi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676400" y="4410983"/>
            <a:ext cx="21031200" cy="73723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5" b="98267"/>
          <a:stretch/>
        </p:blipFill>
        <p:spPr>
          <a:xfrm>
            <a:off x="0" y="0"/>
            <a:ext cx="24377904" cy="23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7614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- Orange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Ed-Fi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266"/>
          <a:stretch/>
        </p:blipFill>
        <p:spPr>
          <a:xfrm>
            <a:off x="0" y="0"/>
            <a:ext cx="24384000" cy="237744"/>
          </a:xfrm>
          <a:prstGeom prst="rect">
            <a:avLst/>
          </a:prstGeom>
        </p:spPr>
      </p:pic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676400" y="4410983"/>
            <a:ext cx="21031200" cy="737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991662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- Blue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Ed-Fi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266"/>
          <a:stretch/>
        </p:blipFill>
        <p:spPr>
          <a:xfrm>
            <a:off x="0" y="0"/>
            <a:ext cx="24384000" cy="237744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676400" y="4410983"/>
            <a:ext cx="21031200" cy="737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4180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Whit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" descr="Image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22377173" y="11730859"/>
            <a:ext cx="1490719" cy="152925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4"/>
            <a:ext cx="24384000" cy="12582144"/>
          </a:xfrm>
          <a:prstGeom prst="rect">
            <a:avLst/>
          </a:prstGeom>
          <a:solidFill>
            <a:srgbClr val="545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Ed-Fi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2458388"/>
            <a:ext cx="21031200" cy="698974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024747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Ed-Fi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-1"/>
            <a:ext cx="24384000" cy="12550142"/>
          </a:xfrm>
          <a:prstGeom prst="rect">
            <a:avLst/>
          </a:prstGeom>
          <a:solidFill>
            <a:srgbClr val="DB1B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2458388"/>
            <a:ext cx="21031200" cy="698974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97854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Ed-Fi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-1"/>
            <a:ext cx="24384000" cy="12555418"/>
          </a:xfrm>
          <a:prstGeom prst="rect">
            <a:avLst/>
          </a:prstGeom>
          <a:solidFill>
            <a:srgbClr val="288D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2458388"/>
            <a:ext cx="21031200" cy="698974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4304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- PurpleRed">
    <p:bg>
      <p:bgPr>
        <a:blipFill dpi="0" rotWithShape="1">
          <a:blip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" t="7109" r="19962" b="21406"/>
          <a:stretch/>
        </p:blipFill>
        <p:spPr>
          <a:xfrm>
            <a:off x="61087" y="-2"/>
            <a:ext cx="24322914" cy="1371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504" y="4010176"/>
            <a:ext cx="11639296" cy="531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0133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- OrangeYellow">
    <p:bg>
      <p:bgPr>
        <a:blipFill dpi="0" rotWithShape="1">
          <a:blip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" t="7109" r="19962" b="21406"/>
          <a:stretch/>
        </p:blipFill>
        <p:spPr>
          <a:xfrm>
            <a:off x="61087" y="-2"/>
            <a:ext cx="24322914" cy="1371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504" y="4010176"/>
            <a:ext cx="11639296" cy="531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872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- BlueGreen">
    <p:bg>
      <p:bgPr>
        <a:blipFill>
          <a:blip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" t="7109" r="19962" b="21406"/>
          <a:stretch/>
        </p:blipFill>
        <p:spPr>
          <a:xfrm>
            <a:off x="61087" y="-2"/>
            <a:ext cx="24322914" cy="1371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504" y="4010176"/>
            <a:ext cx="11639296" cy="531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9281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- Blac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" t="7109" r="19962" b="21406"/>
          <a:stretch/>
        </p:blipFill>
        <p:spPr>
          <a:xfrm>
            <a:off x="61087" y="-2"/>
            <a:ext cx="24322914" cy="1371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504" y="4010176"/>
            <a:ext cx="11639296" cy="531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5402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579" y="4297098"/>
            <a:ext cx="10845570" cy="496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337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 - Teal">
    <p:bg>
      <p:bgPr>
        <a:gradFill flip="none" rotWithShape="1">
          <a:gsLst>
            <a:gs pos="0">
              <a:srgbClr val="7ABBAC"/>
            </a:gs>
            <a:gs pos="100000">
              <a:srgbClr val="6FD5C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Image" descr="Image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22381991" y="11735802"/>
            <a:ext cx="1485901" cy="1524314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Title"/>
          <p:cNvSpPr txBox="1">
            <a:spLocks noGrp="1"/>
          </p:cNvSpPr>
          <p:nvPr>
            <p:ph type="body" sz="quarter" idx="21"/>
          </p:nvPr>
        </p:nvSpPr>
        <p:spPr>
          <a:xfrm>
            <a:off x="10743361" y="5981700"/>
            <a:ext cx="2897278" cy="1752601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defTabSz="457200">
              <a:defRPr sz="10800" b="0">
                <a:solidFill>
                  <a:srgbClr val="FFFFFF"/>
                </a:solidFill>
                <a:latin typeface="+mn-lt"/>
                <a:ea typeface="+mn-ea"/>
                <a:cs typeface="+mn-cs"/>
                <a:sym typeface="Proxima Nova Extrabold"/>
              </a:defRPr>
            </a:lvl1pPr>
          </a:lstStyle>
          <a:p>
            <a:r>
              <a:t>Title</a:t>
            </a:r>
          </a:p>
        </p:txBody>
      </p:sp>
      <p:sp>
        <p:nvSpPr>
          <p:cNvPr id="164" name="Google Shape;165;g214675a2c24_0_18"/>
          <p:cNvSpPr txBox="1">
            <a:spLocks noGrp="1"/>
          </p:cNvSpPr>
          <p:nvPr>
            <p:ph type="body" sz="quarter" idx="22"/>
          </p:nvPr>
        </p:nvSpPr>
        <p:spPr>
          <a:xfrm>
            <a:off x="1193800" y="1905000"/>
            <a:ext cx="4508500" cy="1257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914400">
              <a:spcBef>
                <a:spcPts val="1500"/>
              </a:spcBef>
              <a:defRPr sz="3200">
                <a:solidFill>
                  <a:srgbClr val="FFFFFF"/>
                </a:solidFill>
              </a:defRPr>
            </a:pPr>
            <a:r>
              <a:t>Location </a:t>
            </a:r>
          </a:p>
          <a:p>
            <a:pPr algn="l" defTabSz="914400">
              <a:spcBef>
                <a:spcPts val="1500"/>
              </a:spcBef>
              <a:defRPr sz="3200">
                <a:solidFill>
                  <a:srgbClr val="FFFFFF"/>
                </a:solidFill>
              </a:defRPr>
            </a:pPr>
            <a:r>
              <a:t>Time</a:t>
            </a:r>
          </a:p>
        </p:txBody>
      </p:sp>
      <p:sp>
        <p:nvSpPr>
          <p:cNvPr id="165" name="DAY NUMBER"/>
          <p:cNvSpPr txBox="1">
            <a:spLocks noGrp="1"/>
          </p:cNvSpPr>
          <p:nvPr>
            <p:ph type="body" sz="quarter" idx="23"/>
          </p:nvPr>
        </p:nvSpPr>
        <p:spPr>
          <a:xfrm>
            <a:off x="1193800" y="1244600"/>
            <a:ext cx="3055011" cy="584200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l" defTabSz="457200">
              <a:defRPr sz="3200" b="0" cap="all" spc="320">
                <a:solidFill>
                  <a:srgbClr val="FFFFFF"/>
                </a:solidFill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</a:lstStyle>
          <a:p>
            <a:r>
              <a:t>DAY NUMBER</a:t>
            </a:r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- Orange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Ed-Fi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266"/>
          <a:stretch/>
        </p:blipFill>
        <p:spPr>
          <a:xfrm>
            <a:off x="0" y="0"/>
            <a:ext cx="24384000" cy="237744"/>
          </a:xfrm>
          <a:prstGeom prst="rect">
            <a:avLst/>
          </a:prstGeom>
        </p:spPr>
      </p:pic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676400" y="4410983"/>
            <a:ext cx="21031200" cy="737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6524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92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- Purpl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Ed-Fi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676400" y="4410983"/>
            <a:ext cx="21031200" cy="73723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5" b="98267"/>
          <a:stretch/>
        </p:blipFill>
        <p:spPr>
          <a:xfrm>
            <a:off x="0" y="0"/>
            <a:ext cx="24377904" cy="23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019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- Orange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Ed-Fi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266"/>
          <a:stretch/>
        </p:blipFill>
        <p:spPr>
          <a:xfrm>
            <a:off x="0" y="0"/>
            <a:ext cx="24384000" cy="237744"/>
          </a:xfrm>
          <a:prstGeom prst="rect">
            <a:avLst/>
          </a:prstGeom>
        </p:spPr>
      </p:pic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676400" y="4410983"/>
            <a:ext cx="21031200" cy="737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7562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- Blue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Ed-Fi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266"/>
          <a:stretch/>
        </p:blipFill>
        <p:spPr>
          <a:xfrm>
            <a:off x="0" y="0"/>
            <a:ext cx="24384000" cy="237744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676400" y="4410983"/>
            <a:ext cx="21031200" cy="737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5049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4"/>
            <a:ext cx="24384000" cy="12582144"/>
          </a:xfrm>
          <a:prstGeom prst="rect">
            <a:avLst/>
          </a:prstGeom>
          <a:solidFill>
            <a:srgbClr val="545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Ed-Fi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2458388"/>
            <a:ext cx="21031200" cy="6989740"/>
          </a:xfrm>
          <a:prstGeom prst="rect">
            <a:avLst/>
          </a:prstGeom>
        </p:spPr>
        <p:txBody>
          <a:bodyPr anchor="ctr" anchorCtr="0"/>
          <a:lstStyle>
            <a:lvl1pPr algn="ctr">
              <a:defRPr sz="12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4357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701" r:id="rId4"/>
    <p:sldLayoutId id="2147483702" r:id="rId5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3A3A3B"/>
          </a:solidFill>
          <a:uFillTx/>
          <a:latin typeface="Proxima Nova"/>
          <a:ea typeface="Proxima Nova"/>
          <a:cs typeface="Proxima Nova"/>
          <a:sym typeface="Proxima Nova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1379179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4340848"/>
            <a:ext cx="21031200" cy="7192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Ed-Fi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3859163" y="12712701"/>
            <a:ext cx="330363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440" y="12712701"/>
            <a:ext cx="1595348" cy="729834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1676400" y="12529850"/>
            <a:ext cx="210312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35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hf sldNum="0"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1591320" y="7039173"/>
            <a:ext cx="20201880" cy="265112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64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</p:sldLayoutIdLst>
  <p:hf sldNum="0"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12000" b="1" i="0" kern="1200" spc="-300">
          <a:solidFill>
            <a:schemeClr val="bg1"/>
          </a:solidFill>
          <a:latin typeface="Arial" charset="0"/>
          <a:ea typeface="Arial" charset="0"/>
          <a:cs typeface="Arial" charset="0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1379179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4340848"/>
            <a:ext cx="21031200" cy="7192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Ed-Fi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3859163" y="12712701"/>
            <a:ext cx="330363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440" y="12712701"/>
            <a:ext cx="1595348" cy="729834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1676400" y="12529850"/>
            <a:ext cx="210312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261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</p:sldLayoutIdLst>
  <p:hf sldNum="0"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Ed-Fi Footer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A12B13EB-6289-A248-B008-DC290D3EE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Date Placeholder 9"/>
          <p:cNvSpPr>
            <a:spLocks noGrp="1"/>
          </p:cNvSpPr>
          <p:nvPr>
            <p:ph type="dt" sz="half" idx="2"/>
          </p:nvPr>
        </p:nvSpPr>
        <p:spPr>
          <a:xfrm>
            <a:off x="3859163" y="12712701"/>
            <a:ext cx="330363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440" y="12712701"/>
            <a:ext cx="1595348" cy="729834"/>
          </a:xfrm>
          <a:prstGeom prst="rect">
            <a:avLst/>
          </a:prstGeom>
        </p:spPr>
      </p:pic>
      <p:cxnSp>
        <p:nvCxnSpPr>
          <p:cNvPr id="24" name="Straight Connector 23"/>
          <p:cNvCxnSpPr/>
          <p:nvPr userDrawn="1"/>
        </p:nvCxnSpPr>
        <p:spPr>
          <a:xfrm>
            <a:off x="1676400" y="12529850"/>
            <a:ext cx="210312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8266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</p:sldLayoutIdLst>
  <p:hf sldNum="0"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17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</p:sldLayoutIdLst>
  <p:hf sldNum="0"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echdocs.ed-fi.org/display/ODSAPIS3V61/Resource+Dependency+Order" TargetMode="External"/><Relationship Id="rId2" Type="http://schemas.openxmlformats.org/officeDocument/2006/relationships/hyperlink" Target="https://api.ed-fi.org/v6.1/docs/swagger/index.html?urls.primaryName=Resources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Introduction to…"/>
          <p:cNvSpPr txBox="1">
            <a:spLocks noGrp="1"/>
          </p:cNvSpPr>
          <p:nvPr>
            <p:ph type="body" idx="21"/>
          </p:nvPr>
        </p:nvSpPr>
        <p:spPr>
          <a:xfrm>
            <a:off x="5207584" y="5156199"/>
            <a:ext cx="13968832" cy="3403601"/>
          </a:xfrm>
          <a:prstGeom prst="rect">
            <a:avLst/>
          </a:prstGeom>
        </p:spPr>
        <p:txBody>
          <a:bodyPr/>
          <a:lstStyle/>
          <a:p>
            <a:r>
              <a:t>Introduction to </a:t>
            </a:r>
          </a:p>
          <a:p>
            <a:r>
              <a:t>Troubleshooting Ed-Fi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7D87AC9-CCA0-93F5-770C-BA0109ADE0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26"/>
          <a:stretch/>
        </p:blipFill>
        <p:spPr>
          <a:xfrm>
            <a:off x="1474285" y="2637187"/>
            <a:ext cx="15316549" cy="744247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B9AA665-35CB-CF39-DF14-7394F1A3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286" y="821867"/>
            <a:ext cx="21031200" cy="2651126"/>
          </a:xfrm>
        </p:spPr>
        <p:txBody>
          <a:bodyPr/>
          <a:lstStyle/>
          <a:p>
            <a:r>
              <a:rPr lang="en-US">
                <a:ea typeface="Calibri Light"/>
                <a:cs typeface="Calibri Light"/>
              </a:rPr>
              <a:t>Descriptor Dependency Error</a:t>
            </a:r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CCD40A6-4FF8-92F4-670E-00FEBF260C81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212458" y="3027197"/>
            <a:ext cx="10131996" cy="383730"/>
          </a:xfrm>
          <a:prstGeom prst="straightConnector1">
            <a:avLst/>
          </a:prstGeom>
          <a:ln w="38100">
            <a:solidFill>
              <a:srgbClr val="5459A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36E4077-8066-2932-14A7-A3E05454443A}"/>
              </a:ext>
            </a:extLst>
          </p:cNvPr>
          <p:cNvGrpSpPr/>
          <p:nvPr/>
        </p:nvGrpSpPr>
        <p:grpSpPr>
          <a:xfrm>
            <a:off x="17344454" y="2643467"/>
            <a:ext cx="5278548" cy="9639042"/>
            <a:chOff x="8773284" y="1308800"/>
            <a:chExt cx="2639274" cy="481952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F37FB1-53FB-301C-D76D-78411F697DF1}"/>
                </a:ext>
              </a:extLst>
            </p:cNvPr>
            <p:cNvSpPr/>
            <p:nvPr/>
          </p:nvSpPr>
          <p:spPr>
            <a:xfrm>
              <a:off x="8773284" y="1308800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Descriptors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2C3CFAA-605A-9362-D55B-DD484BDA5DD7}"/>
                </a:ext>
              </a:extLst>
            </p:cNvPr>
            <p:cNvSpPr/>
            <p:nvPr/>
          </p:nvSpPr>
          <p:spPr>
            <a:xfrm>
              <a:off x="8773284" y="1942484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 Org Data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9F87DB7-1F24-DF79-260C-F9E884AEF7CC}"/>
                </a:ext>
              </a:extLst>
            </p:cNvPr>
            <p:cNvSpPr/>
            <p:nvPr/>
          </p:nvSpPr>
          <p:spPr>
            <a:xfrm>
              <a:off x="8773284" y="2576168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 Org Calendar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6EC194F-A104-F991-1F25-32BD12174383}"/>
                </a:ext>
              </a:extLst>
            </p:cNvPr>
            <p:cNvSpPr/>
            <p:nvPr/>
          </p:nvSpPr>
          <p:spPr>
            <a:xfrm>
              <a:off x="8773284" y="3209852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Master Schedule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6BB8391-11C7-50FD-B95C-35E0CD4CF744}"/>
                </a:ext>
              </a:extLst>
            </p:cNvPr>
            <p:cNvSpPr/>
            <p:nvPr/>
          </p:nvSpPr>
          <p:spPr>
            <a:xfrm>
              <a:off x="8773284" y="3843536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Demographic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F4FF2A-A258-40F9-7A54-50B1D570FD89}"/>
                </a:ext>
              </a:extLst>
            </p:cNvPr>
            <p:cNvSpPr/>
            <p:nvPr/>
          </p:nvSpPr>
          <p:spPr>
            <a:xfrm>
              <a:off x="8773284" y="4477220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Enrollment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67E9D88-37E9-21DF-D52E-037FAEA11370}"/>
                </a:ext>
              </a:extLst>
            </p:cNvPr>
            <p:cNvSpPr/>
            <p:nvPr/>
          </p:nvSpPr>
          <p:spPr>
            <a:xfrm>
              <a:off x="8773284" y="5110904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Parent Association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2B7390-6359-1A6B-2DC7-D21511066F74}"/>
                </a:ext>
              </a:extLst>
            </p:cNvPr>
            <p:cNvSpPr/>
            <p:nvPr/>
          </p:nvSpPr>
          <p:spPr>
            <a:xfrm>
              <a:off x="8773284" y="5744591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Discipline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E2D725A-BDF6-3532-4E42-D8C9FAF6B750}"/>
                </a:ext>
              </a:extLst>
            </p:cNvPr>
            <p:cNvCxnSpPr>
              <a:stCxn id="14" idx="2"/>
              <a:endCxn id="15" idx="0"/>
            </p:cNvCxnSpPr>
            <p:nvPr/>
          </p:nvCxnSpPr>
          <p:spPr>
            <a:xfrm>
              <a:off x="10092921" y="1692530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E434D80-3BD6-1CA3-0484-1B7E508EDB90}"/>
                </a:ext>
              </a:extLst>
            </p:cNvPr>
            <p:cNvCxnSpPr>
              <a:stCxn id="15" idx="2"/>
              <a:endCxn id="16" idx="0"/>
            </p:cNvCxnSpPr>
            <p:nvPr/>
          </p:nvCxnSpPr>
          <p:spPr>
            <a:xfrm>
              <a:off x="10092921" y="2326214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F9D4286-62E8-624F-69EA-538ABD9D5390}"/>
                </a:ext>
              </a:extLst>
            </p:cNvPr>
            <p:cNvCxnSpPr>
              <a:stCxn id="16" idx="2"/>
              <a:endCxn id="17" idx="0"/>
            </p:cNvCxnSpPr>
            <p:nvPr/>
          </p:nvCxnSpPr>
          <p:spPr>
            <a:xfrm>
              <a:off x="10092921" y="2959898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F1981FF-B3A9-273C-207B-31AF0C496F27}"/>
                </a:ext>
              </a:extLst>
            </p:cNvPr>
            <p:cNvCxnSpPr>
              <a:stCxn id="17" idx="2"/>
              <a:endCxn id="18" idx="0"/>
            </p:cNvCxnSpPr>
            <p:nvPr/>
          </p:nvCxnSpPr>
          <p:spPr>
            <a:xfrm>
              <a:off x="10092921" y="3593582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0984BFC-CAD5-0C58-84DB-889E1640EAD2}"/>
                </a:ext>
              </a:extLst>
            </p:cNvPr>
            <p:cNvCxnSpPr>
              <a:stCxn id="18" idx="2"/>
              <a:endCxn id="19" idx="0"/>
            </p:cNvCxnSpPr>
            <p:nvPr/>
          </p:nvCxnSpPr>
          <p:spPr>
            <a:xfrm>
              <a:off x="10092921" y="4227266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AB36BFF-CA8C-63F2-EC94-9DC2061D416D}"/>
                </a:ext>
              </a:extLst>
            </p:cNvPr>
            <p:cNvCxnSpPr>
              <a:stCxn id="19" idx="2"/>
              <a:endCxn id="20" idx="0"/>
            </p:cNvCxnSpPr>
            <p:nvPr/>
          </p:nvCxnSpPr>
          <p:spPr>
            <a:xfrm>
              <a:off x="10092921" y="4860950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E9394EF-47BB-1481-0BFF-E056E124E8A0}"/>
                </a:ext>
              </a:extLst>
            </p:cNvPr>
            <p:cNvCxnSpPr>
              <a:stCxn id="20" idx="2"/>
              <a:endCxn id="21" idx="0"/>
            </p:cNvCxnSpPr>
            <p:nvPr/>
          </p:nvCxnSpPr>
          <p:spPr>
            <a:xfrm>
              <a:off x="10092921" y="5494634"/>
              <a:ext cx="0" cy="249957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224200D6-81A9-5194-AD76-7D1A70CAFDDA}"/>
              </a:ext>
            </a:extLst>
          </p:cNvPr>
          <p:cNvSpPr/>
          <p:nvPr/>
        </p:nvSpPr>
        <p:spPr>
          <a:xfrm>
            <a:off x="1892596" y="3910835"/>
            <a:ext cx="9207795" cy="767460"/>
          </a:xfrm>
          <a:prstGeom prst="rect">
            <a:avLst/>
          </a:prstGeom>
          <a:noFill/>
          <a:ln w="381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1399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34E3C-757D-88C0-244D-EC314A92B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What We Covered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A603C-2F3F-F9B3-75BC-AECCB3D04E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76400" y="3753437"/>
            <a:ext cx="21031200" cy="8583384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Dependencies are </a:t>
            </a:r>
            <a:r>
              <a:rPr lang="en-US" b="1">
                <a:solidFill>
                  <a:srgbClr val="5459A2"/>
                </a:solidFill>
              </a:rPr>
              <a:t>critical</a:t>
            </a:r>
          </a:p>
          <a:p>
            <a:r>
              <a:rPr lang="en-US">
                <a:solidFill>
                  <a:schemeClr val="tx1"/>
                </a:solidFill>
              </a:rPr>
              <a:t>When an error strikes, </a:t>
            </a:r>
            <a:r>
              <a:rPr lang="en-US" b="1">
                <a:solidFill>
                  <a:srgbClr val="5459A2"/>
                </a:solidFill>
              </a:rPr>
              <a:t>look upstream</a:t>
            </a:r>
            <a:r>
              <a:rPr lang="en-US">
                <a:solidFill>
                  <a:schemeClr val="tx1"/>
                </a:solidFill>
              </a:rPr>
              <a:t>!</a:t>
            </a:r>
          </a:p>
          <a:p>
            <a:r>
              <a:rPr lang="en-US">
                <a:solidFill>
                  <a:schemeClr val="tx1"/>
                </a:solidFill>
              </a:rPr>
              <a:t>Common culprits for common errors:</a:t>
            </a:r>
          </a:p>
          <a:p>
            <a:pPr lvl="1"/>
            <a:r>
              <a:rPr lang="en-US">
                <a:solidFill>
                  <a:schemeClr val="tx1"/>
                </a:solidFill>
              </a:rPr>
              <a:t>Sections</a:t>
            </a:r>
          </a:p>
          <a:p>
            <a:pPr lvl="1"/>
            <a:r>
              <a:rPr lang="en-US">
                <a:solidFill>
                  <a:schemeClr val="tx1"/>
                </a:solidFill>
              </a:rPr>
              <a:t>Calendars</a:t>
            </a:r>
          </a:p>
          <a:p>
            <a:pPr lvl="1"/>
            <a:r>
              <a:rPr lang="en-US">
                <a:solidFill>
                  <a:schemeClr val="tx1"/>
                </a:solidFill>
              </a:rPr>
              <a:t>Descriptor Mapping</a:t>
            </a:r>
          </a:p>
        </p:txBody>
      </p:sp>
    </p:spTree>
    <p:extLst>
      <p:ext uri="{BB962C8B-B14F-4D97-AF65-F5344CB8AC3E}">
        <p14:creationId xmlns:p14="http://schemas.microsoft.com/office/powerpoint/2010/main" val="156463934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99310A-05D1-D825-694E-DC69D19C3C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9"/>
          <a:stretch/>
        </p:blipFill>
        <p:spPr bwMode="auto">
          <a:xfrm>
            <a:off x="1132115" y="3009345"/>
            <a:ext cx="22990628" cy="2690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F507348-DE9D-92D3-1EE9-13A45EF76695}"/>
              </a:ext>
            </a:extLst>
          </p:cNvPr>
          <p:cNvSpPr/>
          <p:nvPr/>
        </p:nvSpPr>
        <p:spPr>
          <a:xfrm>
            <a:off x="0" y="0"/>
            <a:ext cx="24384000" cy="29670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72177C-CD0D-778E-EC50-2260E141D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315929"/>
            <a:ext cx="21031200" cy="2651126"/>
          </a:xfrm>
          <a:noFill/>
        </p:spPr>
        <p:txBody>
          <a:bodyPr vert="horz" lIns="182880" tIns="91440" rIns="182880" bIns="91440" rtlCol="0" anchor="ctr" anchorCtr="0">
            <a:normAutofit/>
          </a:bodyPr>
          <a:lstStyle/>
          <a:p>
            <a:r>
              <a:rPr lang="en-US"/>
              <a:t>Understanding Dependency Order</a:t>
            </a:r>
            <a:endParaRPr lang="en-US" kern="120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234015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99310A-05D1-D825-694E-DC69D19C3C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9"/>
          <a:stretch/>
        </p:blipFill>
        <p:spPr bwMode="auto">
          <a:xfrm>
            <a:off x="1393372" y="-8094084"/>
            <a:ext cx="22990628" cy="2690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F507348-DE9D-92D3-1EE9-13A45EF76695}"/>
              </a:ext>
            </a:extLst>
          </p:cNvPr>
          <p:cNvSpPr/>
          <p:nvPr/>
        </p:nvSpPr>
        <p:spPr>
          <a:xfrm>
            <a:off x="0" y="0"/>
            <a:ext cx="24384000" cy="29670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72177C-CD0D-778E-EC50-2260E141D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315929"/>
            <a:ext cx="21031200" cy="2651126"/>
          </a:xfrm>
          <a:noFill/>
        </p:spPr>
        <p:txBody>
          <a:bodyPr vert="horz" lIns="182880" tIns="91440" rIns="182880" bIns="91440" rtlCol="0" anchor="ctr" anchorCtr="0">
            <a:normAutofit/>
          </a:bodyPr>
          <a:lstStyle/>
          <a:p>
            <a:r>
              <a:rPr lang="en-US"/>
              <a:t>Understanding Dependency Order</a:t>
            </a:r>
            <a:endParaRPr lang="en-US" kern="120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688585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99310A-05D1-D825-694E-DC69D19C3C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9"/>
          <a:stretch/>
        </p:blipFill>
        <p:spPr bwMode="auto">
          <a:xfrm>
            <a:off x="1676400" y="-15801170"/>
            <a:ext cx="22990628" cy="2690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F507348-DE9D-92D3-1EE9-13A45EF76695}"/>
              </a:ext>
            </a:extLst>
          </p:cNvPr>
          <p:cNvSpPr/>
          <p:nvPr/>
        </p:nvSpPr>
        <p:spPr>
          <a:xfrm>
            <a:off x="0" y="0"/>
            <a:ext cx="24384000" cy="29670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72177C-CD0D-778E-EC50-2260E141D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315929"/>
            <a:ext cx="21031200" cy="2651126"/>
          </a:xfrm>
          <a:noFill/>
        </p:spPr>
        <p:txBody>
          <a:bodyPr vert="horz" lIns="182880" tIns="91440" rIns="182880" bIns="91440" rtlCol="0" anchor="ctr" anchorCtr="0">
            <a:normAutofit/>
          </a:bodyPr>
          <a:lstStyle/>
          <a:p>
            <a:r>
              <a:rPr lang="en-US"/>
              <a:t>Understanding Dependency Order</a:t>
            </a:r>
            <a:endParaRPr lang="en-US" kern="120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1997486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28B74-80D0-3406-A79D-C82020075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464783"/>
            <a:ext cx="21031200" cy="2651126"/>
          </a:xfrm>
        </p:spPr>
        <p:txBody>
          <a:bodyPr>
            <a:norm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API error response codes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A0D0AF0-8D2D-879A-5A1D-8B94A692B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431832"/>
              </p:ext>
            </p:extLst>
          </p:nvPr>
        </p:nvGraphicFramePr>
        <p:xfrm>
          <a:off x="1631546" y="1918216"/>
          <a:ext cx="21508558" cy="10256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5691">
                  <a:extLst>
                    <a:ext uri="{9D8B030D-6E8A-4147-A177-3AD203B41FA5}">
                      <a16:colId xmlns:a16="http://schemas.microsoft.com/office/drawing/2014/main" val="2455018392"/>
                    </a:ext>
                  </a:extLst>
                </a:gridCol>
                <a:gridCol w="8861593">
                  <a:extLst>
                    <a:ext uri="{9D8B030D-6E8A-4147-A177-3AD203B41FA5}">
                      <a16:colId xmlns:a16="http://schemas.microsoft.com/office/drawing/2014/main" val="1140924217"/>
                    </a:ext>
                  </a:extLst>
                </a:gridCol>
                <a:gridCol w="11131274">
                  <a:extLst>
                    <a:ext uri="{9D8B030D-6E8A-4147-A177-3AD203B41FA5}">
                      <a16:colId xmlns:a16="http://schemas.microsoft.com/office/drawing/2014/main" val="1366746155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fontAlgn="base"/>
                      <a:r>
                        <a:rPr lang="en-US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HTTP Code​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 Message​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How to Fix​</a:t>
                      </a:r>
                    </a:p>
                  </a:txBody>
                  <a:tcPr marL="182880" marR="182880" marT="91440" marB="91440" anchor="ctr"/>
                </a:tc>
                <a:extLst>
                  <a:ext uri="{0D108BD9-81ED-4DB2-BD59-A6C34878D82A}">
                    <a16:rowId xmlns:a16="http://schemas.microsoft.com/office/drawing/2014/main" val="2478284460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Validation of </a:t>
                      </a:r>
                      <a:r>
                        <a:rPr lang="en-US" sz="2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'RESOURCE'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failed. </a:t>
                      </a:r>
                      <a:r>
                        <a:rPr lang="en-US" sz="2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FIELD 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 required.​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 element of the JSON that is required is missing and needs to be added. Required fields are marked with </a:t>
                      </a:r>
                      <a:r>
                        <a:rPr lang="en-US" sz="2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'*'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swagger 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"/>
                        </a:rPr>
                        <a:t>https://api.ed-fi.org/v6.1/docs/swagger/index.html?urls.primaryName=Resources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​</a:t>
                      </a:r>
                    </a:p>
                  </a:txBody>
                  <a:tcPr marL="182880" marR="182880" marT="91440" marB="91440" anchor="ctr"/>
                </a:tc>
                <a:extLst>
                  <a:ext uri="{0D108BD9-81ED-4DB2-BD59-A6C34878D82A}">
                    <a16:rowId xmlns:a16="http://schemas.microsoft.com/office/drawing/2014/main" val="2649621683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'RESOURCE' failed. 'RESOURCE' </a:t>
                      </a:r>
                      <a:r>
                        <a:rPr lang="en-US" sz="2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 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could not be resolved.​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resource that was referenced from an entity does not yet exist: </a:t>
                      </a:r>
                      <a:r>
                        <a:rPr lang="en-US" sz="2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load the dependency resource first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 See 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"/>
                        </a:rPr>
                        <a:t>https://techdocs.ed-fi.org/display/ODSAPIS3V61/Resource+Dependency+Order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​</a:t>
                      </a:r>
                    </a:p>
                  </a:txBody>
                  <a:tcPr marL="182880" marR="182880" marT="91440" marB="91440" anchor="ctr"/>
                </a:tc>
                <a:extLst>
                  <a:ext uri="{0D108BD9-81ED-4DB2-BD59-A6C34878D82A}">
                    <a16:rowId xmlns:a16="http://schemas.microsoft.com/office/drawing/2014/main" val="2195156100"/>
                  </a:ext>
                </a:extLst>
              </a:tr>
              <a:tr h="952500"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401​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Unauthorized​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Unauthorized. The request requires authentication. The OAuth bearer token was either not provided or is invalid/expired. ​</a:t>
                      </a:r>
                    </a:p>
                  </a:txBody>
                  <a:tcPr marL="182880" marR="182880" marT="91440" marB="91440" anchor="ctr"/>
                </a:tc>
                <a:extLst>
                  <a:ext uri="{0D108BD9-81ED-4DB2-BD59-A6C34878D82A}">
                    <a16:rowId xmlns:a16="http://schemas.microsoft.com/office/drawing/2014/main" val="647628323"/>
                  </a:ext>
                </a:extLst>
              </a:tr>
              <a:tr h="3535680"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403​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Authorization denied. The claim does not have any established relationships with the requested resource​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likely causes:​</a:t>
                      </a:r>
                    </a:p>
                    <a:p>
                      <a:pPr marL="342900" lvl="0" indent="-342900" fontAlgn="base">
                        <a:buFont typeface="+mj-lt"/>
                        <a:buAutoNum type="arabicPeriod"/>
                      </a:pP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 API credentials are not associated with the proper </a:t>
                      </a:r>
                      <a:r>
                        <a:rPr lang="en-US" sz="220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EducationOrganization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or Namespace. See information under the section of this guide on "Authorization"​</a:t>
                      </a:r>
                    </a:p>
                    <a:p>
                      <a:pPr marL="342900" lvl="0" indent="-342900" fontAlgn="base">
                        <a:buFont typeface="+mj-lt"/>
                        <a:buAutoNum type="arabicPeriod"/>
                      </a:pP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API cannot tie the resource you are creating or updating to a "root" entity for which you are authorized. For example, you may be trying to update a Student, but if that </a:t>
                      </a:r>
                      <a:r>
                        <a:rPr lang="en-US" sz="2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 is not enrolled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(via </a:t>
                      </a:r>
                      <a:r>
                        <a:rPr lang="en-US" sz="220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StudentSchoolAssociation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the request will fail, as the API cannot determine that your client is authorized. </a:t>
                      </a:r>
                    </a:p>
                    <a:p>
                      <a:pPr marL="342900" lvl="0" indent="-342900">
                        <a:buAutoNum type="arabicPeriod"/>
                      </a:pP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When the record is </a:t>
                      </a:r>
                      <a:r>
                        <a:rPr lang="en-US" sz="2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-based (e.g., Attendance, Grades, Section Associations), it usually means the Student, Staff, or Parent </a:t>
                      </a:r>
                      <a:r>
                        <a:rPr lang="en-US" sz="2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record is not in the ODS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so the records being sent for that person cannot be created.​</a:t>
                      </a:r>
                      <a:endParaRPr lang="en-US" sz="7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2880" marR="182880" marT="91440" marB="91440" anchor="ctr"/>
                </a:tc>
                <a:extLst>
                  <a:ext uri="{0D108BD9-81ED-4DB2-BD59-A6C34878D82A}">
                    <a16:rowId xmlns:a16="http://schemas.microsoft.com/office/drawing/2014/main" val="2003427097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409​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en-US" sz="2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natural key conflict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occurred when attempting to create a new resource 'RESOURCE' with a duplicate key.​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Ed-Fi API has a natural key system alongside a standard REST ID system. This error is often protecting against the erroneous creation of a duplicate record in the API. Unique Key Violation, referential errors: particularly anything that doesn't involve people or </a:t>
                      </a:r>
                      <a:r>
                        <a:rPr lang="en-US" sz="220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EdOrgs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.​</a:t>
                      </a:r>
                    </a:p>
                  </a:txBody>
                  <a:tcPr marL="182880" marR="182880" marT="91440" marB="91440" anchor="ctr"/>
                </a:tc>
                <a:extLst>
                  <a:ext uri="{0D108BD9-81ED-4DB2-BD59-A6C34878D82A}">
                    <a16:rowId xmlns:a16="http://schemas.microsoft.com/office/drawing/2014/main" val="810335348"/>
                  </a:ext>
                </a:extLst>
              </a:tr>
              <a:tr h="952500"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409​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resource (or a subordinate entity of the resource) </a:t>
                      </a:r>
                      <a:r>
                        <a:rPr lang="en-US" sz="22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cannot be deleted</a:t>
                      </a:r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because it is a dependency of the 'RESOURCE' entity​</a:t>
                      </a: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2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resource that the application is attempting to delete is referenced from another entity. Delete the other dependent entity first.​</a:t>
                      </a:r>
                    </a:p>
                  </a:txBody>
                  <a:tcPr marL="182880" marR="182880" marT="91440" marB="91440" anchor="ctr"/>
                </a:tc>
                <a:extLst>
                  <a:ext uri="{0D108BD9-81ED-4DB2-BD59-A6C34878D82A}">
                    <a16:rowId xmlns:a16="http://schemas.microsoft.com/office/drawing/2014/main" val="2876125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82772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07D83-7292-1A05-5FC7-E7CF294F1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96001"/>
            <a:ext cx="21031200" cy="2651126"/>
          </a:xfrm>
        </p:spPr>
        <p:txBody>
          <a:bodyPr/>
          <a:lstStyle/>
          <a:p>
            <a:r>
              <a:rPr lang="en-US">
                <a:ea typeface="Calibri Light"/>
                <a:cs typeface="Calibri Light"/>
              </a:rPr>
              <a:t>Attendance Dependency Error</a:t>
            </a:r>
            <a:endParaRPr lang="en-US"/>
          </a:p>
        </p:txBody>
      </p:sp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A01354B-14C3-1351-DF3B-C53C73EFD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884" y="2617601"/>
            <a:ext cx="14398780" cy="898016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72B9AE5-3813-CF76-06C6-DD2303759D75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8959067" y="5536067"/>
            <a:ext cx="8587502" cy="6336846"/>
          </a:xfrm>
          <a:prstGeom prst="straightConnector1">
            <a:avLst/>
          </a:prstGeom>
          <a:ln w="38100">
            <a:solidFill>
              <a:srgbClr val="5459A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068F12C-29B7-9DAE-E11A-F3CA4E3DCCB3}"/>
              </a:ext>
            </a:extLst>
          </p:cNvPr>
          <p:cNvGrpSpPr/>
          <p:nvPr/>
        </p:nvGrpSpPr>
        <p:grpSpPr>
          <a:xfrm>
            <a:off x="17546568" y="2617601"/>
            <a:ext cx="5278548" cy="9639042"/>
            <a:chOff x="8773284" y="1308800"/>
            <a:chExt cx="2639274" cy="48195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BB61FBF-5603-B7B4-2BA0-E10F14EA2C35}"/>
                </a:ext>
              </a:extLst>
            </p:cNvPr>
            <p:cNvSpPr/>
            <p:nvPr/>
          </p:nvSpPr>
          <p:spPr>
            <a:xfrm>
              <a:off x="8773284" y="1308800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Descriptors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2A33CD0-DD08-15AE-E08E-AA4B538BC0C9}"/>
                </a:ext>
              </a:extLst>
            </p:cNvPr>
            <p:cNvSpPr/>
            <p:nvPr/>
          </p:nvSpPr>
          <p:spPr>
            <a:xfrm>
              <a:off x="8773284" y="1942484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 Org Data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3DA7DF-D95B-0874-EEFC-C666CEE4ADFA}"/>
                </a:ext>
              </a:extLst>
            </p:cNvPr>
            <p:cNvSpPr/>
            <p:nvPr/>
          </p:nvSpPr>
          <p:spPr>
            <a:xfrm>
              <a:off x="8773284" y="2576168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 Org Calendar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AE4770-F136-64BA-BAE2-D2D65B1780A2}"/>
                </a:ext>
              </a:extLst>
            </p:cNvPr>
            <p:cNvSpPr/>
            <p:nvPr/>
          </p:nvSpPr>
          <p:spPr>
            <a:xfrm>
              <a:off x="8773284" y="3209852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Master Schedule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82A3F64-49A4-87A9-0933-26555DB21F74}"/>
                </a:ext>
              </a:extLst>
            </p:cNvPr>
            <p:cNvSpPr/>
            <p:nvPr/>
          </p:nvSpPr>
          <p:spPr>
            <a:xfrm>
              <a:off x="8773284" y="3843536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Demographic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D789896-101B-3799-BBF9-F7304534A383}"/>
                </a:ext>
              </a:extLst>
            </p:cNvPr>
            <p:cNvSpPr/>
            <p:nvPr/>
          </p:nvSpPr>
          <p:spPr>
            <a:xfrm>
              <a:off x="8773284" y="4477220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Enrollment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D6003F1-E7C8-C2DD-1BE7-0D7745540EB1}"/>
                </a:ext>
              </a:extLst>
            </p:cNvPr>
            <p:cNvSpPr/>
            <p:nvPr/>
          </p:nvSpPr>
          <p:spPr>
            <a:xfrm>
              <a:off x="8773284" y="5110904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Parent Association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7965E25-DA1A-7D25-89AD-801E8682BBFB}"/>
                </a:ext>
              </a:extLst>
            </p:cNvPr>
            <p:cNvSpPr/>
            <p:nvPr/>
          </p:nvSpPr>
          <p:spPr>
            <a:xfrm>
              <a:off x="8773284" y="5744591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Attendance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9647D3A-B0EC-1BC2-9A32-5F17A29790CF}"/>
                </a:ext>
              </a:extLst>
            </p:cNvPr>
            <p:cNvCxnSpPr>
              <a:stCxn id="9" idx="2"/>
              <a:endCxn id="10" idx="0"/>
            </p:cNvCxnSpPr>
            <p:nvPr/>
          </p:nvCxnSpPr>
          <p:spPr>
            <a:xfrm>
              <a:off x="10092921" y="1692530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0469C5D-753D-2706-EB7A-D651A04B8D33}"/>
                </a:ext>
              </a:extLst>
            </p:cNvPr>
            <p:cNvCxnSpPr>
              <a:stCxn id="10" idx="2"/>
              <a:endCxn id="11" idx="0"/>
            </p:cNvCxnSpPr>
            <p:nvPr/>
          </p:nvCxnSpPr>
          <p:spPr>
            <a:xfrm>
              <a:off x="10092921" y="2326214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0E8E34C-50D8-5460-BA61-C8140B8A3051}"/>
                </a:ext>
              </a:extLst>
            </p:cNvPr>
            <p:cNvCxnSpPr>
              <a:stCxn id="11" idx="2"/>
              <a:endCxn id="12" idx="0"/>
            </p:cNvCxnSpPr>
            <p:nvPr/>
          </p:nvCxnSpPr>
          <p:spPr>
            <a:xfrm>
              <a:off x="10092921" y="2959898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00411D7C-6E32-5650-AC58-95E7DFCFB2BB}"/>
                </a:ext>
              </a:extLst>
            </p:cNvPr>
            <p:cNvCxnSpPr>
              <a:stCxn id="12" idx="2"/>
              <a:endCxn id="13" idx="0"/>
            </p:cNvCxnSpPr>
            <p:nvPr/>
          </p:nvCxnSpPr>
          <p:spPr>
            <a:xfrm>
              <a:off x="10092921" y="3593582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DDABE60-F26C-5535-6632-E1FA89BC22D1}"/>
                </a:ext>
              </a:extLst>
            </p:cNvPr>
            <p:cNvCxnSpPr>
              <a:stCxn id="13" idx="2"/>
              <a:endCxn id="14" idx="0"/>
            </p:cNvCxnSpPr>
            <p:nvPr/>
          </p:nvCxnSpPr>
          <p:spPr>
            <a:xfrm>
              <a:off x="10092921" y="4227266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BAF850D-79DE-9C88-EDD9-88DC4613505C}"/>
                </a:ext>
              </a:extLst>
            </p:cNvPr>
            <p:cNvCxnSpPr>
              <a:stCxn id="14" idx="2"/>
              <a:endCxn id="15" idx="0"/>
            </p:cNvCxnSpPr>
            <p:nvPr/>
          </p:nvCxnSpPr>
          <p:spPr>
            <a:xfrm>
              <a:off x="10092921" y="4860950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F4018F9-8ADE-E5B6-3755-3895165555C3}"/>
                </a:ext>
              </a:extLst>
            </p:cNvPr>
            <p:cNvCxnSpPr>
              <a:stCxn id="15" idx="2"/>
              <a:endCxn id="16" idx="0"/>
            </p:cNvCxnSpPr>
            <p:nvPr/>
          </p:nvCxnSpPr>
          <p:spPr>
            <a:xfrm>
              <a:off x="10092921" y="5494634"/>
              <a:ext cx="0" cy="249957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51609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F517059-F319-0425-6E3F-C9DAC807C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287" y="2643467"/>
            <a:ext cx="13382146" cy="9292802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4B5DC325-6D93-4B89-EBEB-D21995D45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286" y="821867"/>
            <a:ext cx="21031200" cy="2651126"/>
          </a:xfrm>
        </p:spPr>
        <p:txBody>
          <a:bodyPr/>
          <a:lstStyle/>
          <a:p>
            <a:r>
              <a:rPr lang="en-US">
                <a:ea typeface="Calibri Light"/>
                <a:cs typeface="Calibri Light"/>
              </a:rPr>
              <a:t>Attendance Dependency Error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7AC5A2E-87FD-7BF6-3823-5B850BAB93A4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9205645" y="4735695"/>
            <a:ext cx="8138810" cy="2093606"/>
          </a:xfrm>
          <a:prstGeom prst="straightConnector1">
            <a:avLst/>
          </a:prstGeom>
          <a:ln w="38100">
            <a:solidFill>
              <a:srgbClr val="5459A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7D519-FEDA-6CDD-66BF-755C383053D1}"/>
              </a:ext>
            </a:extLst>
          </p:cNvPr>
          <p:cNvGrpSpPr/>
          <p:nvPr/>
        </p:nvGrpSpPr>
        <p:grpSpPr>
          <a:xfrm>
            <a:off x="17344454" y="2643467"/>
            <a:ext cx="5278548" cy="9639042"/>
            <a:chOff x="8773284" y="1308800"/>
            <a:chExt cx="2639274" cy="481952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75BFD69-CFB2-729C-2D89-3624CF40833E}"/>
                </a:ext>
              </a:extLst>
            </p:cNvPr>
            <p:cNvSpPr/>
            <p:nvPr/>
          </p:nvSpPr>
          <p:spPr>
            <a:xfrm>
              <a:off x="8773284" y="1308800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Descriptors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92662F8-ECC0-37AF-D021-6B69EA08ECC1}"/>
                </a:ext>
              </a:extLst>
            </p:cNvPr>
            <p:cNvSpPr/>
            <p:nvPr/>
          </p:nvSpPr>
          <p:spPr>
            <a:xfrm>
              <a:off x="8773284" y="1942484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 Org Data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D8ECD31-DF68-AD46-E09E-E5573D662CF4}"/>
                </a:ext>
              </a:extLst>
            </p:cNvPr>
            <p:cNvSpPr/>
            <p:nvPr/>
          </p:nvSpPr>
          <p:spPr>
            <a:xfrm>
              <a:off x="8773284" y="2576168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 Org Calendar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17CF38D-B14A-73D5-3408-6880FE4AC4F8}"/>
                </a:ext>
              </a:extLst>
            </p:cNvPr>
            <p:cNvSpPr/>
            <p:nvPr/>
          </p:nvSpPr>
          <p:spPr>
            <a:xfrm>
              <a:off x="8773284" y="3209852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Master Schedule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FBC1655-3BFD-D30C-6E7A-BC90205E0547}"/>
                </a:ext>
              </a:extLst>
            </p:cNvPr>
            <p:cNvSpPr/>
            <p:nvPr/>
          </p:nvSpPr>
          <p:spPr>
            <a:xfrm>
              <a:off x="8773284" y="3843536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Demographic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F73D3AE-F9FE-B393-0400-EF312163D0DE}"/>
                </a:ext>
              </a:extLst>
            </p:cNvPr>
            <p:cNvSpPr/>
            <p:nvPr/>
          </p:nvSpPr>
          <p:spPr>
            <a:xfrm>
              <a:off x="8773284" y="4477220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Enrollment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7ACCB9C-7E93-FB4C-1145-2139435C4614}"/>
                </a:ext>
              </a:extLst>
            </p:cNvPr>
            <p:cNvSpPr/>
            <p:nvPr/>
          </p:nvSpPr>
          <p:spPr>
            <a:xfrm>
              <a:off x="8773284" y="5110904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Parent Association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BD5ABCD-23F3-3306-661C-C69748BE337B}"/>
                </a:ext>
              </a:extLst>
            </p:cNvPr>
            <p:cNvSpPr/>
            <p:nvPr/>
          </p:nvSpPr>
          <p:spPr>
            <a:xfrm>
              <a:off x="8773284" y="5744591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Attendance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1F56A05-0B78-5494-9951-0C7A48F2BFAD}"/>
                </a:ext>
              </a:extLst>
            </p:cNvPr>
            <p:cNvCxnSpPr>
              <a:stCxn id="16" idx="2"/>
              <a:endCxn id="17" idx="0"/>
            </p:cNvCxnSpPr>
            <p:nvPr/>
          </p:nvCxnSpPr>
          <p:spPr>
            <a:xfrm>
              <a:off x="10092921" y="1692530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DE41C33-BF12-85F5-EB79-F9378AF5026E}"/>
                </a:ext>
              </a:extLst>
            </p:cNvPr>
            <p:cNvCxnSpPr>
              <a:stCxn id="17" idx="2"/>
              <a:endCxn id="18" idx="0"/>
            </p:cNvCxnSpPr>
            <p:nvPr/>
          </p:nvCxnSpPr>
          <p:spPr>
            <a:xfrm>
              <a:off x="10092921" y="2326214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DF7D19D-21B6-1760-4290-F9D15B4A53BC}"/>
                </a:ext>
              </a:extLst>
            </p:cNvPr>
            <p:cNvCxnSpPr>
              <a:stCxn id="18" idx="2"/>
              <a:endCxn id="19" idx="0"/>
            </p:cNvCxnSpPr>
            <p:nvPr/>
          </p:nvCxnSpPr>
          <p:spPr>
            <a:xfrm>
              <a:off x="10092921" y="2959898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6529CC95-822A-35D6-B9F0-A0FC2D8E696D}"/>
                </a:ext>
              </a:extLst>
            </p:cNvPr>
            <p:cNvCxnSpPr>
              <a:stCxn id="19" idx="2"/>
              <a:endCxn id="20" idx="0"/>
            </p:cNvCxnSpPr>
            <p:nvPr/>
          </p:nvCxnSpPr>
          <p:spPr>
            <a:xfrm>
              <a:off x="10092921" y="3593582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2269D12-3366-3B32-7D47-F6402E0A2ECC}"/>
                </a:ext>
              </a:extLst>
            </p:cNvPr>
            <p:cNvCxnSpPr>
              <a:stCxn id="20" idx="2"/>
              <a:endCxn id="21" idx="0"/>
            </p:cNvCxnSpPr>
            <p:nvPr/>
          </p:nvCxnSpPr>
          <p:spPr>
            <a:xfrm>
              <a:off x="10092921" y="4227266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FA6B9C6-D906-F540-E09B-F5F8379B2A77}"/>
                </a:ext>
              </a:extLst>
            </p:cNvPr>
            <p:cNvCxnSpPr>
              <a:stCxn id="21" idx="2"/>
              <a:endCxn id="22" idx="0"/>
            </p:cNvCxnSpPr>
            <p:nvPr/>
          </p:nvCxnSpPr>
          <p:spPr>
            <a:xfrm>
              <a:off x="10092921" y="4860950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9FAF454-80A7-394C-0444-76CB320B2645}"/>
                </a:ext>
              </a:extLst>
            </p:cNvPr>
            <p:cNvCxnSpPr>
              <a:stCxn id="22" idx="2"/>
              <a:endCxn id="23" idx="0"/>
            </p:cNvCxnSpPr>
            <p:nvPr/>
          </p:nvCxnSpPr>
          <p:spPr>
            <a:xfrm>
              <a:off x="10092921" y="5494634"/>
              <a:ext cx="0" cy="249957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47394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108236DF-47DB-2B10-1B54-5C88DA5F94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333"/>
          <a:stretch/>
        </p:blipFill>
        <p:spPr>
          <a:xfrm>
            <a:off x="1356770" y="2529863"/>
            <a:ext cx="15299604" cy="8804444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B9AA665-35CB-CF39-DF14-7394F1A3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286" y="821867"/>
            <a:ext cx="21031200" cy="2651126"/>
          </a:xfrm>
        </p:spPr>
        <p:txBody>
          <a:bodyPr/>
          <a:lstStyle/>
          <a:p>
            <a:r>
              <a:rPr lang="en-US">
                <a:ea typeface="Calibri Light"/>
                <a:cs typeface="Calibri Light"/>
              </a:rPr>
              <a:t>Attendance Dependency Error</a:t>
            </a:r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CCD40A6-4FF8-92F4-670E-00FEBF260C81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4048018" y="3102167"/>
            <a:ext cx="13296436" cy="2459766"/>
          </a:xfrm>
          <a:prstGeom prst="straightConnector1">
            <a:avLst/>
          </a:prstGeom>
          <a:ln w="38100">
            <a:solidFill>
              <a:srgbClr val="5459A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36E4077-8066-2932-14A7-A3E05454443A}"/>
              </a:ext>
            </a:extLst>
          </p:cNvPr>
          <p:cNvGrpSpPr/>
          <p:nvPr/>
        </p:nvGrpSpPr>
        <p:grpSpPr>
          <a:xfrm>
            <a:off x="17344454" y="2643467"/>
            <a:ext cx="5278548" cy="9639042"/>
            <a:chOff x="8773284" y="1308800"/>
            <a:chExt cx="2639274" cy="481952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F37FB1-53FB-301C-D76D-78411F697DF1}"/>
                </a:ext>
              </a:extLst>
            </p:cNvPr>
            <p:cNvSpPr/>
            <p:nvPr/>
          </p:nvSpPr>
          <p:spPr>
            <a:xfrm>
              <a:off x="8773284" y="1308800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Descriptors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2C3CFAA-605A-9362-D55B-DD484BDA5DD7}"/>
                </a:ext>
              </a:extLst>
            </p:cNvPr>
            <p:cNvSpPr/>
            <p:nvPr/>
          </p:nvSpPr>
          <p:spPr>
            <a:xfrm>
              <a:off x="8773284" y="1942484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 Org Data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9F87DB7-1F24-DF79-260C-F9E884AEF7CC}"/>
                </a:ext>
              </a:extLst>
            </p:cNvPr>
            <p:cNvSpPr/>
            <p:nvPr/>
          </p:nvSpPr>
          <p:spPr>
            <a:xfrm>
              <a:off x="8773284" y="2576168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 Org Calendar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6EC194F-A104-F991-1F25-32BD12174383}"/>
                </a:ext>
              </a:extLst>
            </p:cNvPr>
            <p:cNvSpPr/>
            <p:nvPr/>
          </p:nvSpPr>
          <p:spPr>
            <a:xfrm>
              <a:off x="8773284" y="3209852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Master Schedule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6BB8391-11C7-50FD-B95C-35E0CD4CF744}"/>
                </a:ext>
              </a:extLst>
            </p:cNvPr>
            <p:cNvSpPr/>
            <p:nvPr/>
          </p:nvSpPr>
          <p:spPr>
            <a:xfrm>
              <a:off x="8773284" y="3843536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Demographic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F4FF2A-A258-40F9-7A54-50B1D570FD89}"/>
                </a:ext>
              </a:extLst>
            </p:cNvPr>
            <p:cNvSpPr/>
            <p:nvPr/>
          </p:nvSpPr>
          <p:spPr>
            <a:xfrm>
              <a:off x="8773284" y="4477220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Enrollment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67E9D88-37E9-21DF-D52E-037FAEA11370}"/>
                </a:ext>
              </a:extLst>
            </p:cNvPr>
            <p:cNvSpPr/>
            <p:nvPr/>
          </p:nvSpPr>
          <p:spPr>
            <a:xfrm>
              <a:off x="8773284" y="5110904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Parent Association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2B7390-6359-1A6B-2DC7-D21511066F74}"/>
                </a:ext>
              </a:extLst>
            </p:cNvPr>
            <p:cNvSpPr/>
            <p:nvPr/>
          </p:nvSpPr>
          <p:spPr>
            <a:xfrm>
              <a:off x="8773284" y="5744591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Attendance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E2D725A-BDF6-3532-4E42-D8C9FAF6B750}"/>
                </a:ext>
              </a:extLst>
            </p:cNvPr>
            <p:cNvCxnSpPr>
              <a:stCxn id="14" idx="2"/>
              <a:endCxn id="15" idx="0"/>
            </p:cNvCxnSpPr>
            <p:nvPr/>
          </p:nvCxnSpPr>
          <p:spPr>
            <a:xfrm>
              <a:off x="10092921" y="1692530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E434D80-3BD6-1CA3-0484-1B7E508EDB90}"/>
                </a:ext>
              </a:extLst>
            </p:cNvPr>
            <p:cNvCxnSpPr>
              <a:stCxn id="15" idx="2"/>
              <a:endCxn id="16" idx="0"/>
            </p:cNvCxnSpPr>
            <p:nvPr/>
          </p:nvCxnSpPr>
          <p:spPr>
            <a:xfrm>
              <a:off x="10092921" y="2326214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F9D4286-62E8-624F-69EA-538ABD9D5390}"/>
                </a:ext>
              </a:extLst>
            </p:cNvPr>
            <p:cNvCxnSpPr>
              <a:stCxn id="16" idx="2"/>
              <a:endCxn id="17" idx="0"/>
            </p:cNvCxnSpPr>
            <p:nvPr/>
          </p:nvCxnSpPr>
          <p:spPr>
            <a:xfrm>
              <a:off x="10092921" y="2959898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F1981FF-B3A9-273C-207B-31AF0C496F27}"/>
                </a:ext>
              </a:extLst>
            </p:cNvPr>
            <p:cNvCxnSpPr>
              <a:stCxn id="17" idx="2"/>
              <a:endCxn id="18" idx="0"/>
            </p:cNvCxnSpPr>
            <p:nvPr/>
          </p:nvCxnSpPr>
          <p:spPr>
            <a:xfrm>
              <a:off x="10092921" y="3593582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0984BFC-CAD5-0C58-84DB-889E1640EAD2}"/>
                </a:ext>
              </a:extLst>
            </p:cNvPr>
            <p:cNvCxnSpPr>
              <a:stCxn id="18" idx="2"/>
              <a:endCxn id="19" idx="0"/>
            </p:cNvCxnSpPr>
            <p:nvPr/>
          </p:nvCxnSpPr>
          <p:spPr>
            <a:xfrm>
              <a:off x="10092921" y="4227266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AB36BFF-CA8C-63F2-EC94-9DC2061D416D}"/>
                </a:ext>
              </a:extLst>
            </p:cNvPr>
            <p:cNvCxnSpPr>
              <a:stCxn id="19" idx="2"/>
              <a:endCxn id="20" idx="0"/>
            </p:cNvCxnSpPr>
            <p:nvPr/>
          </p:nvCxnSpPr>
          <p:spPr>
            <a:xfrm>
              <a:off x="10092921" y="4860950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E9394EF-47BB-1481-0BFF-E056E124E8A0}"/>
                </a:ext>
              </a:extLst>
            </p:cNvPr>
            <p:cNvCxnSpPr>
              <a:stCxn id="20" idx="2"/>
              <a:endCxn id="21" idx="0"/>
            </p:cNvCxnSpPr>
            <p:nvPr/>
          </p:nvCxnSpPr>
          <p:spPr>
            <a:xfrm>
              <a:off x="10092921" y="5494634"/>
              <a:ext cx="0" cy="249957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ight Brace 3">
            <a:extLst>
              <a:ext uri="{FF2B5EF4-FFF2-40B4-BE49-F238E27FC236}">
                <a16:creationId xmlns:a16="http://schemas.microsoft.com/office/drawing/2014/main" id="{B69906DD-1C27-0CED-FAD1-780C040D3E8A}"/>
              </a:ext>
            </a:extLst>
          </p:cNvPr>
          <p:cNvSpPr/>
          <p:nvPr/>
        </p:nvSpPr>
        <p:spPr>
          <a:xfrm>
            <a:off x="5103628" y="3410927"/>
            <a:ext cx="1573619" cy="7604208"/>
          </a:xfrm>
          <a:prstGeom prst="rightBrac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6F95D0-6B61-F909-E8D7-6DDFC3C9493E}"/>
              </a:ext>
            </a:extLst>
          </p:cNvPr>
          <p:cNvSpPr txBox="1"/>
          <p:nvPr/>
        </p:nvSpPr>
        <p:spPr>
          <a:xfrm>
            <a:off x="6830300" y="6683209"/>
            <a:ext cx="3636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>
                <a:latin typeface="Arial" panose="020B0604020202020204" pitchFamily="34" charset="0"/>
                <a:cs typeface="Arial" panose="020B0604020202020204" pitchFamily="34" charset="0"/>
              </a:rPr>
              <a:t>No N9988 – 7 registering as needing to be sent from the SIS</a:t>
            </a:r>
          </a:p>
        </p:txBody>
      </p:sp>
    </p:spTree>
    <p:extLst>
      <p:ext uri="{BB962C8B-B14F-4D97-AF65-F5344CB8AC3E}">
        <p14:creationId xmlns:p14="http://schemas.microsoft.com/office/powerpoint/2010/main" val="1763147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ext&#10;&#10;Description automatically generated">
            <a:extLst>
              <a:ext uri="{FF2B5EF4-FFF2-40B4-BE49-F238E27FC236}">
                <a16:creationId xmlns:a16="http://schemas.microsoft.com/office/drawing/2014/main" id="{6B04D751-55FE-950F-C5C3-A31CADBA8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513" y="2431282"/>
            <a:ext cx="12238178" cy="978254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B9AA665-35CB-CF39-DF14-7394F1A3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286" y="821867"/>
            <a:ext cx="21031200" cy="2651126"/>
          </a:xfrm>
        </p:spPr>
        <p:txBody>
          <a:bodyPr/>
          <a:lstStyle/>
          <a:p>
            <a:r>
              <a:rPr lang="en-US">
                <a:ea typeface="Calibri Light"/>
                <a:cs typeface="Calibri Light"/>
              </a:rPr>
              <a:t>Descriptor Dependency Error</a:t>
            </a:r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CCD40A6-4FF8-92F4-670E-00FEBF260C81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7212458" y="3410926"/>
            <a:ext cx="10131996" cy="8487852"/>
          </a:xfrm>
          <a:prstGeom prst="straightConnector1">
            <a:avLst/>
          </a:prstGeom>
          <a:ln w="38100">
            <a:solidFill>
              <a:srgbClr val="5459A2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36E4077-8066-2932-14A7-A3E05454443A}"/>
              </a:ext>
            </a:extLst>
          </p:cNvPr>
          <p:cNvGrpSpPr/>
          <p:nvPr/>
        </p:nvGrpSpPr>
        <p:grpSpPr>
          <a:xfrm>
            <a:off x="17344454" y="2643467"/>
            <a:ext cx="5278548" cy="9639042"/>
            <a:chOff x="8773284" y="1308800"/>
            <a:chExt cx="2639274" cy="481952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F37FB1-53FB-301C-D76D-78411F697DF1}"/>
                </a:ext>
              </a:extLst>
            </p:cNvPr>
            <p:cNvSpPr/>
            <p:nvPr/>
          </p:nvSpPr>
          <p:spPr>
            <a:xfrm>
              <a:off x="8773284" y="1308800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Descriptors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2C3CFAA-605A-9362-D55B-DD484BDA5DD7}"/>
                </a:ext>
              </a:extLst>
            </p:cNvPr>
            <p:cNvSpPr/>
            <p:nvPr/>
          </p:nvSpPr>
          <p:spPr>
            <a:xfrm>
              <a:off x="8773284" y="1942484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 Org Data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9F87DB7-1F24-DF79-260C-F9E884AEF7CC}"/>
                </a:ext>
              </a:extLst>
            </p:cNvPr>
            <p:cNvSpPr/>
            <p:nvPr/>
          </p:nvSpPr>
          <p:spPr>
            <a:xfrm>
              <a:off x="8773284" y="2576168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Ed Org Calendar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6EC194F-A104-F991-1F25-32BD12174383}"/>
                </a:ext>
              </a:extLst>
            </p:cNvPr>
            <p:cNvSpPr/>
            <p:nvPr/>
          </p:nvSpPr>
          <p:spPr>
            <a:xfrm>
              <a:off x="8773284" y="3209852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Master Schedule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6BB8391-11C7-50FD-B95C-35E0CD4CF744}"/>
                </a:ext>
              </a:extLst>
            </p:cNvPr>
            <p:cNvSpPr/>
            <p:nvPr/>
          </p:nvSpPr>
          <p:spPr>
            <a:xfrm>
              <a:off x="8773284" y="3843536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Demographic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F4FF2A-A258-40F9-7A54-50B1D570FD89}"/>
                </a:ext>
              </a:extLst>
            </p:cNvPr>
            <p:cNvSpPr/>
            <p:nvPr/>
          </p:nvSpPr>
          <p:spPr>
            <a:xfrm>
              <a:off x="8773284" y="4477220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Enrollment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67E9D88-37E9-21DF-D52E-037FAEA11370}"/>
                </a:ext>
              </a:extLst>
            </p:cNvPr>
            <p:cNvSpPr/>
            <p:nvPr/>
          </p:nvSpPr>
          <p:spPr>
            <a:xfrm>
              <a:off x="8773284" y="5110904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Parent Association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2B7390-6359-1A6B-2DC7-D21511066F74}"/>
                </a:ext>
              </a:extLst>
            </p:cNvPr>
            <p:cNvSpPr/>
            <p:nvPr/>
          </p:nvSpPr>
          <p:spPr>
            <a:xfrm>
              <a:off x="8773284" y="5744591"/>
              <a:ext cx="2639274" cy="383730"/>
            </a:xfrm>
            <a:prstGeom prst="rect">
              <a:avLst/>
            </a:prstGeom>
            <a:solidFill>
              <a:srgbClr val="545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828800" hangingPunct="1"/>
              <a:r>
                <a:rPr lang="en-US" sz="2800" b="0" kern="120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 Discipline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E2D725A-BDF6-3532-4E42-D8C9FAF6B750}"/>
                </a:ext>
              </a:extLst>
            </p:cNvPr>
            <p:cNvCxnSpPr>
              <a:stCxn id="14" idx="2"/>
              <a:endCxn id="15" idx="0"/>
            </p:cNvCxnSpPr>
            <p:nvPr/>
          </p:nvCxnSpPr>
          <p:spPr>
            <a:xfrm>
              <a:off x="10092921" y="1692530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E434D80-3BD6-1CA3-0484-1B7E508EDB90}"/>
                </a:ext>
              </a:extLst>
            </p:cNvPr>
            <p:cNvCxnSpPr>
              <a:stCxn id="15" idx="2"/>
              <a:endCxn id="16" idx="0"/>
            </p:cNvCxnSpPr>
            <p:nvPr/>
          </p:nvCxnSpPr>
          <p:spPr>
            <a:xfrm>
              <a:off x="10092921" y="2326214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F9D4286-62E8-624F-69EA-538ABD9D5390}"/>
                </a:ext>
              </a:extLst>
            </p:cNvPr>
            <p:cNvCxnSpPr>
              <a:stCxn id="16" idx="2"/>
              <a:endCxn id="17" idx="0"/>
            </p:cNvCxnSpPr>
            <p:nvPr/>
          </p:nvCxnSpPr>
          <p:spPr>
            <a:xfrm>
              <a:off x="10092921" y="2959898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F1981FF-B3A9-273C-207B-31AF0C496F27}"/>
                </a:ext>
              </a:extLst>
            </p:cNvPr>
            <p:cNvCxnSpPr>
              <a:stCxn id="17" idx="2"/>
              <a:endCxn id="18" idx="0"/>
            </p:cNvCxnSpPr>
            <p:nvPr/>
          </p:nvCxnSpPr>
          <p:spPr>
            <a:xfrm>
              <a:off x="10092921" y="3593582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0984BFC-CAD5-0C58-84DB-889E1640EAD2}"/>
                </a:ext>
              </a:extLst>
            </p:cNvPr>
            <p:cNvCxnSpPr>
              <a:stCxn id="18" idx="2"/>
              <a:endCxn id="19" idx="0"/>
            </p:cNvCxnSpPr>
            <p:nvPr/>
          </p:nvCxnSpPr>
          <p:spPr>
            <a:xfrm>
              <a:off x="10092921" y="4227266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AB36BFF-CA8C-63F2-EC94-9DC2061D416D}"/>
                </a:ext>
              </a:extLst>
            </p:cNvPr>
            <p:cNvCxnSpPr>
              <a:stCxn id="19" idx="2"/>
              <a:endCxn id="20" idx="0"/>
            </p:cNvCxnSpPr>
            <p:nvPr/>
          </p:nvCxnSpPr>
          <p:spPr>
            <a:xfrm>
              <a:off x="10092921" y="4860950"/>
              <a:ext cx="0" cy="249954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E9394EF-47BB-1481-0BFF-E056E124E8A0}"/>
                </a:ext>
              </a:extLst>
            </p:cNvPr>
            <p:cNvCxnSpPr>
              <a:stCxn id="20" idx="2"/>
              <a:endCxn id="21" idx="0"/>
            </p:cNvCxnSpPr>
            <p:nvPr/>
          </p:nvCxnSpPr>
          <p:spPr>
            <a:xfrm>
              <a:off x="10092921" y="5494634"/>
              <a:ext cx="0" cy="249957"/>
            </a:xfrm>
            <a:prstGeom prst="straightConnector1">
              <a:avLst/>
            </a:prstGeom>
            <a:ln w="38100">
              <a:solidFill>
                <a:srgbClr val="5459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95226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White">
  <a:themeElements>
    <a:clrScheme name="White">
      <a:dk1>
        <a:srgbClr val="3A3A3B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Proxima Nova Extrabold"/>
        <a:ea typeface="Proxima Nova Extrabold"/>
        <a:cs typeface="Proxima Nova Extrabold"/>
      </a:majorFont>
      <a:minorFont>
        <a:latin typeface="Proxima Nova Extrabold"/>
        <a:ea typeface="Proxima Nova Extrabold"/>
        <a:cs typeface="Proxima Nova Extra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6000" b="1" i="0" u="none" strike="noStrike" cap="none" spc="0" normalizeH="0" baseline="0">
            <a:ln>
              <a:noFill/>
            </a:ln>
            <a:solidFill>
              <a:srgbClr val="3A3A3B"/>
            </a:solidFill>
            <a:effectLst/>
            <a:uFillTx/>
            <a:latin typeface="Proxima Nova"/>
            <a:ea typeface="Proxima Nova"/>
            <a:cs typeface="Proxima Nova"/>
            <a:sym typeface="Proxima Nov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xt - 1 Colum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Fi-Presentation-Template-FINAL (1).pptx  -  Read-Only" id="{464CA3A4-D6FE-4302-A34F-90452FD96352}" vid="{54A06811-70A2-4C0C-8BB5-F2D891080C79}"/>
    </a:ext>
  </a:extLst>
</a:theme>
</file>

<file path=ppt/theme/theme3.xml><?xml version="1.0" encoding="utf-8"?>
<a:theme xmlns:a="http://schemas.openxmlformats.org/drawingml/2006/main" name="Title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Fi-Presentation-Template-FINAL (1).pptx  -  Read-Only" id="{464CA3A4-D6FE-4302-A34F-90452FD96352}" vid="{8CA8FB1F-FA81-4450-9915-41671950CE44}"/>
    </a:ext>
  </a:extLst>
</a:theme>
</file>

<file path=ppt/theme/theme4.xml><?xml version="1.0" encoding="utf-8"?>
<a:theme xmlns:a="http://schemas.openxmlformats.org/drawingml/2006/main" name="1_Text - 1 Colum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Fi-Presentation-Template-FINAL (1).pptx  -  Read-Only" id="{464CA3A4-D6FE-4302-A34F-90452FD96352}" vid="{54A06811-70A2-4C0C-8BB5-F2D891080C79}"/>
    </a:ext>
  </a:extLst>
</a:theme>
</file>

<file path=ppt/theme/theme5.xml><?xml version="1.0" encoding="utf-8"?>
<a:theme xmlns:a="http://schemas.openxmlformats.org/drawingml/2006/main" name="Divider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Fi-Presentation-Template-FINAL (1).pptx  -  Read-Only" id="{464CA3A4-D6FE-4302-A34F-90452FD96352}" vid="{F36C75C0-ED96-4692-B430-A5ED94DA1981}"/>
    </a:ext>
  </a:extLst>
</a:theme>
</file>

<file path=ppt/theme/theme6.xml><?xml version="1.0" encoding="utf-8"?>
<a:theme xmlns:a="http://schemas.openxmlformats.org/drawingml/2006/main" name="Logo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Fi-Presentation-Template-FINAL (1).pptx  -  Read-Only" id="{464CA3A4-D6FE-4302-A34F-90452FD96352}" vid="{18A9CC8C-0E7C-40FD-86D2-6CE3B055DB0B}"/>
    </a:ext>
  </a:extLst>
</a:theme>
</file>

<file path=ppt/theme/theme7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Proxima Nova Extrabold"/>
        <a:ea typeface="Proxima Nova Extrabold"/>
        <a:cs typeface="Proxima Nova Extrabold"/>
      </a:majorFont>
      <a:minorFont>
        <a:latin typeface="Proxima Nova Extrabold"/>
        <a:ea typeface="Proxima Nova Extrabold"/>
        <a:cs typeface="Proxima Nova Extra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6000" b="1" i="0" u="none" strike="noStrike" cap="none" spc="0" normalizeH="0" baseline="0">
            <a:ln>
              <a:noFill/>
            </a:ln>
            <a:solidFill>
              <a:srgbClr val="3A3A3B"/>
            </a:solidFill>
            <a:effectLst/>
            <a:uFillTx/>
            <a:latin typeface="Proxima Nova"/>
            <a:ea typeface="Proxima Nova"/>
            <a:cs typeface="Proxima Nova"/>
            <a:sym typeface="Proxima Nov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Custom</PresentationFormat>
  <Slides>11</Slides>
  <Notes>7</Notes>
  <HiddenSlides>0</HiddenSlide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White</vt:lpstr>
      <vt:lpstr>Text - 1 Column</vt:lpstr>
      <vt:lpstr>Title Slides</vt:lpstr>
      <vt:lpstr>1_Text - 1 Column</vt:lpstr>
      <vt:lpstr>Divider Slides</vt:lpstr>
      <vt:lpstr>Logo Slide</vt:lpstr>
      <vt:lpstr>PowerPoint Presentation</vt:lpstr>
      <vt:lpstr>Understanding Dependency Order</vt:lpstr>
      <vt:lpstr>Understanding Dependency Order</vt:lpstr>
      <vt:lpstr>Understanding Dependency Order</vt:lpstr>
      <vt:lpstr>API error response codes</vt:lpstr>
      <vt:lpstr>Attendance Dependency Error</vt:lpstr>
      <vt:lpstr>Attendance Dependency Error</vt:lpstr>
      <vt:lpstr>Attendance Dependency Error</vt:lpstr>
      <vt:lpstr>Descriptor Dependency Error</vt:lpstr>
      <vt:lpstr>Descriptor Dependency Error</vt:lpstr>
      <vt:lpstr>What We Covered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Page</dc:creator>
  <cp:revision>2</cp:revision>
  <dcterms:modified xsi:type="dcterms:W3CDTF">2023-12-12T15:26:50Z</dcterms:modified>
</cp:coreProperties>
</file>